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30"/>
  </p:notesMasterIdLst>
  <p:handoutMasterIdLst>
    <p:handoutMasterId r:id="rId31"/>
  </p:handoutMasterIdLst>
  <p:sldIdLst>
    <p:sldId id="1294" r:id="rId2"/>
    <p:sldId id="1416" r:id="rId3"/>
    <p:sldId id="1479" r:id="rId4"/>
    <p:sldId id="1481" r:id="rId5"/>
    <p:sldId id="1421" r:id="rId6"/>
    <p:sldId id="1422" r:id="rId7"/>
    <p:sldId id="1468" r:id="rId8"/>
    <p:sldId id="1469" r:id="rId9"/>
    <p:sldId id="1470" r:id="rId10"/>
    <p:sldId id="1483" r:id="rId11"/>
    <p:sldId id="1484" r:id="rId12"/>
    <p:sldId id="1485" r:id="rId13"/>
    <p:sldId id="1486" r:id="rId14"/>
    <p:sldId id="1429" r:id="rId15"/>
    <p:sldId id="1490" r:id="rId16"/>
    <p:sldId id="1491" r:id="rId17"/>
    <p:sldId id="1492" r:id="rId18"/>
    <p:sldId id="1434" r:id="rId19"/>
    <p:sldId id="1452" r:id="rId20"/>
    <p:sldId id="1459" r:id="rId21"/>
    <p:sldId id="1460" r:id="rId22"/>
    <p:sldId id="1456" r:id="rId23"/>
    <p:sldId id="1457" r:id="rId24"/>
    <p:sldId id="1446" r:id="rId25"/>
    <p:sldId id="1462" r:id="rId26"/>
    <p:sldId id="1463" r:id="rId27"/>
    <p:sldId id="1464" r:id="rId28"/>
    <p:sldId id="1458" r:id="rId29"/>
  </p:sldIdLst>
  <p:sldSz cx="9144000" cy="6858000" type="screen4x3"/>
  <p:notesSz cx="7315200" cy="9601200"/>
  <p:defaultTextStyle>
    <a:defPPr>
      <a:defRPr lang="en-US"/>
    </a:defPPr>
    <a:lvl1pPr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kern="1200">
        <a:solidFill>
          <a:schemeClr val="tx1"/>
        </a:solidFill>
        <a:latin typeface="Verdana" pitchFamily="-96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kern="1200">
        <a:solidFill>
          <a:schemeClr val="tx1"/>
        </a:solidFill>
        <a:latin typeface="Verdana" pitchFamily="-96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kern="1200">
        <a:solidFill>
          <a:schemeClr val="tx1"/>
        </a:solidFill>
        <a:latin typeface="Verdana" pitchFamily="-96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kern="1200">
        <a:solidFill>
          <a:schemeClr val="tx1"/>
        </a:solidFill>
        <a:latin typeface="Verdana" pitchFamily="-96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5000"/>
      </a:spcBef>
      <a:spcAft>
        <a:spcPct val="0"/>
      </a:spcAft>
      <a:buClr>
        <a:schemeClr val="bg1"/>
      </a:buClr>
      <a:buSzPct val="100000"/>
      <a:buFont typeface="Wingdings" pitchFamily="-96" charset="2"/>
      <a:buChar char="•"/>
      <a:defRPr kern="1200">
        <a:solidFill>
          <a:schemeClr val="tx1"/>
        </a:solidFill>
        <a:latin typeface="Verdana" pitchFamily="-9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-9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-9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-9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-9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6FD71"/>
    <a:srgbClr val="FF0000"/>
    <a:srgbClr val="FF3333"/>
    <a:srgbClr val="FD7E71"/>
    <a:srgbClr val="CC3300"/>
    <a:srgbClr val="000000"/>
    <a:srgbClr val="DFBD2D"/>
    <a:srgbClr val="F4E7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7158" autoAdjust="0"/>
  </p:normalViewPr>
  <p:slideViewPr>
    <p:cSldViewPr snapToGrid="0">
      <p:cViewPr>
        <p:scale>
          <a:sx n="50" d="100"/>
          <a:sy n="50" d="100"/>
        </p:scale>
        <p:origin x="-1914" y="-546"/>
      </p:cViewPr>
      <p:guideLst>
        <p:guide orient="horz" pos="2448"/>
        <p:guide pos="19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404" y="73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1D221AEE-5A2B-4A2D-8212-BB436C413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82" name="Rectangle 1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1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5584" name="Rectangle 1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5585" name="Rectangle 17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6" name="Rectangle 18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7" name="Rectangle 19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C055EC2E-A19E-46DC-ABDB-FC9FFDF77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C4CA95-5662-4E0B-A93E-AE4295258F0D}" type="slidenum">
              <a:rPr lang="en-US" smtClean="0">
                <a:latin typeface="Tahoma" pitchFamily="-96" charset="0"/>
              </a:rPr>
              <a:pPr/>
              <a:t>1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B22756-7A8D-4BA4-87D9-B5D4D81785CD}" type="slidenum">
              <a:rPr lang="en-US" smtClean="0">
                <a:latin typeface="Tahoma" pitchFamily="-96" charset="0"/>
              </a:rPr>
              <a:pPr/>
              <a:t>10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E8BD8F-B784-4361-A52F-EE3C3F89C12D}" type="slidenum">
              <a:rPr lang="en-US" smtClean="0">
                <a:latin typeface="Tahoma" pitchFamily="-96" charset="0"/>
              </a:rPr>
              <a:pPr/>
              <a:t>11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6E119E-D0CB-4583-8D5D-B6A882BF9FC9}" type="slidenum">
              <a:rPr lang="en-US" smtClean="0">
                <a:latin typeface="Tahoma" pitchFamily="-96" charset="0"/>
              </a:rPr>
              <a:pPr/>
              <a:t>12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2253D7-B7D1-4078-95F8-6F2ED74487EA}" type="slidenum">
              <a:rPr lang="en-US" smtClean="0">
                <a:latin typeface="Tahoma" pitchFamily="-96" charset="0"/>
              </a:rPr>
              <a:pPr/>
              <a:t>13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C590BF-3A69-4B95-BFF4-8AF691027675}" type="slidenum">
              <a:rPr lang="en-US" smtClean="0">
                <a:latin typeface="Tahoma" pitchFamily="-96" charset="0"/>
              </a:rPr>
              <a:pPr/>
              <a:t>14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7347" name="AutoShape 2"/>
          <p:cNvSpPr>
            <a:spLocks noChangeArrowheads="1"/>
          </p:cNvSpPr>
          <p:nvPr/>
        </p:nvSpPr>
        <p:spPr bwMode="auto">
          <a:xfrm>
            <a:off x="4143375" y="-1588"/>
            <a:ext cx="3171825" cy="481013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57348" name="Group 3"/>
          <p:cNvGrpSpPr>
            <a:grpSpLocks/>
          </p:cNvGrpSpPr>
          <p:nvPr/>
        </p:nvGrpSpPr>
        <p:grpSpPr bwMode="auto">
          <a:xfrm>
            <a:off x="4143375" y="9118600"/>
            <a:ext cx="3170238" cy="481013"/>
            <a:chOff x="2610" y="5744"/>
            <a:chExt cx="1997" cy="303"/>
          </a:xfrm>
        </p:grpSpPr>
        <p:sp>
          <p:nvSpPr>
            <p:cNvPr id="57371" name="AutoShape 4"/>
            <p:cNvSpPr>
              <a:spLocks noChangeArrowheads="1"/>
            </p:cNvSpPr>
            <p:nvPr/>
          </p:nvSpPr>
          <p:spPr bwMode="auto">
            <a:xfrm>
              <a:off x="2610" y="5744"/>
              <a:ext cx="1997" cy="303"/>
            </a:xfrm>
            <a:prstGeom prst="roundRect">
              <a:avLst>
                <a:gd name="adj" fmla="val 32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72" name="Text Box 5"/>
            <p:cNvSpPr txBox="1">
              <a:spLocks noChangeArrowheads="1"/>
            </p:cNvSpPr>
            <p:nvPr/>
          </p:nvSpPr>
          <p:spPr bwMode="auto">
            <a:xfrm>
              <a:off x="2610" y="5955"/>
              <a:ext cx="1997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6</a:t>
              </a:r>
            </a:p>
          </p:txBody>
        </p:sp>
      </p:grpSp>
      <p:sp>
        <p:nvSpPr>
          <p:cNvPr id="57349" name="AutoShape 6"/>
          <p:cNvSpPr>
            <a:spLocks noChangeArrowheads="1"/>
          </p:cNvSpPr>
          <p:nvPr/>
        </p:nvSpPr>
        <p:spPr bwMode="auto">
          <a:xfrm>
            <a:off x="-1588" y="9118600"/>
            <a:ext cx="3170238" cy="482600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7350" name="AutoShape 7"/>
          <p:cNvSpPr>
            <a:spLocks noChangeArrowheads="1"/>
          </p:cNvSpPr>
          <p:nvPr/>
        </p:nvSpPr>
        <p:spPr bwMode="auto">
          <a:xfrm>
            <a:off x="-1588" y="-1588"/>
            <a:ext cx="3170238" cy="481013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7351" name="AutoShape 8"/>
          <p:cNvSpPr>
            <a:spLocks noChangeArrowheads="1"/>
          </p:cNvSpPr>
          <p:nvPr/>
        </p:nvSpPr>
        <p:spPr bwMode="auto">
          <a:xfrm>
            <a:off x="4141788" y="-1588"/>
            <a:ext cx="3173412" cy="479426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57352" name="Group 9"/>
          <p:cNvGrpSpPr>
            <a:grpSpLocks/>
          </p:cNvGrpSpPr>
          <p:nvPr/>
        </p:nvGrpSpPr>
        <p:grpSpPr bwMode="auto">
          <a:xfrm>
            <a:off x="4141788" y="9117013"/>
            <a:ext cx="3171825" cy="482600"/>
            <a:chOff x="2609" y="5743"/>
            <a:chExt cx="1998" cy="304"/>
          </a:xfrm>
        </p:grpSpPr>
        <p:sp>
          <p:nvSpPr>
            <p:cNvPr id="57369" name="AutoShape 10"/>
            <p:cNvSpPr>
              <a:spLocks noChangeArrowheads="1"/>
            </p:cNvSpPr>
            <p:nvPr/>
          </p:nvSpPr>
          <p:spPr bwMode="auto">
            <a:xfrm>
              <a:off x="2609" y="5743"/>
              <a:ext cx="1998" cy="304"/>
            </a:xfrm>
            <a:prstGeom prst="roundRect">
              <a:avLst>
                <a:gd name="adj" fmla="val 32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70" name="Text Box 11"/>
            <p:cNvSpPr txBox="1">
              <a:spLocks noChangeArrowheads="1"/>
            </p:cNvSpPr>
            <p:nvPr/>
          </p:nvSpPr>
          <p:spPr bwMode="auto">
            <a:xfrm>
              <a:off x="2609" y="5955"/>
              <a:ext cx="199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8</a:t>
              </a:r>
            </a:p>
          </p:txBody>
        </p:sp>
      </p:grpSp>
      <p:sp>
        <p:nvSpPr>
          <p:cNvPr id="57353" name="AutoShape 12"/>
          <p:cNvSpPr>
            <a:spLocks noChangeArrowheads="1"/>
          </p:cNvSpPr>
          <p:nvPr/>
        </p:nvSpPr>
        <p:spPr bwMode="auto">
          <a:xfrm>
            <a:off x="-1588" y="9117013"/>
            <a:ext cx="3165476" cy="484187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7354" name="AutoShape 13"/>
          <p:cNvSpPr>
            <a:spLocks noChangeArrowheads="1"/>
          </p:cNvSpPr>
          <p:nvPr/>
        </p:nvSpPr>
        <p:spPr bwMode="auto">
          <a:xfrm>
            <a:off x="-1588" y="-1588"/>
            <a:ext cx="3165476" cy="479426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7355" name="AutoShape 14"/>
          <p:cNvSpPr>
            <a:spLocks noChangeArrowheads="1"/>
          </p:cNvSpPr>
          <p:nvPr/>
        </p:nvSpPr>
        <p:spPr bwMode="auto">
          <a:xfrm>
            <a:off x="4140200" y="-1588"/>
            <a:ext cx="3175000" cy="474663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57356" name="Group 15"/>
          <p:cNvGrpSpPr>
            <a:grpSpLocks/>
          </p:cNvGrpSpPr>
          <p:nvPr/>
        </p:nvGrpSpPr>
        <p:grpSpPr bwMode="auto">
          <a:xfrm>
            <a:off x="4140200" y="9115425"/>
            <a:ext cx="3173413" cy="484188"/>
            <a:chOff x="2608" y="5742"/>
            <a:chExt cx="1999" cy="305"/>
          </a:xfrm>
        </p:grpSpPr>
        <p:sp>
          <p:nvSpPr>
            <p:cNvPr id="57367" name="AutoShape 16"/>
            <p:cNvSpPr>
              <a:spLocks noChangeArrowheads="1"/>
            </p:cNvSpPr>
            <p:nvPr/>
          </p:nvSpPr>
          <p:spPr bwMode="auto">
            <a:xfrm>
              <a:off x="2608" y="5742"/>
              <a:ext cx="1999" cy="305"/>
            </a:xfrm>
            <a:prstGeom prst="roundRect">
              <a:avLst>
                <a:gd name="adj" fmla="val 32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68" name="Text Box 17"/>
            <p:cNvSpPr txBox="1">
              <a:spLocks noChangeArrowheads="1"/>
            </p:cNvSpPr>
            <p:nvPr/>
          </p:nvSpPr>
          <p:spPr bwMode="auto">
            <a:xfrm>
              <a:off x="2608" y="5955"/>
              <a:ext cx="1999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8</a:t>
              </a:r>
            </a:p>
          </p:txBody>
        </p:sp>
      </p:grpSp>
      <p:sp>
        <p:nvSpPr>
          <p:cNvPr id="57357" name="AutoShape 18"/>
          <p:cNvSpPr>
            <a:spLocks noChangeArrowheads="1"/>
          </p:cNvSpPr>
          <p:nvPr/>
        </p:nvSpPr>
        <p:spPr bwMode="auto">
          <a:xfrm>
            <a:off x="-1588" y="9115425"/>
            <a:ext cx="3165476" cy="485775"/>
          </a:xfrm>
          <a:prstGeom prst="roundRect">
            <a:avLst>
              <a:gd name="adj" fmla="val 32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7358" name="AutoShape 19"/>
          <p:cNvSpPr>
            <a:spLocks noChangeArrowheads="1"/>
          </p:cNvSpPr>
          <p:nvPr/>
        </p:nvSpPr>
        <p:spPr bwMode="auto">
          <a:xfrm>
            <a:off x="-1588" y="-1588"/>
            <a:ext cx="3165476" cy="474663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7359" name="AutoShape 20"/>
          <p:cNvSpPr>
            <a:spLocks noChangeArrowheads="1"/>
          </p:cNvSpPr>
          <p:nvPr/>
        </p:nvSpPr>
        <p:spPr bwMode="auto">
          <a:xfrm>
            <a:off x="4140200" y="-1588"/>
            <a:ext cx="3175000" cy="473076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57360" name="Group 21"/>
          <p:cNvGrpSpPr>
            <a:grpSpLocks/>
          </p:cNvGrpSpPr>
          <p:nvPr/>
        </p:nvGrpSpPr>
        <p:grpSpPr bwMode="auto">
          <a:xfrm>
            <a:off x="4140200" y="9113838"/>
            <a:ext cx="3173413" cy="485775"/>
            <a:chOff x="2608" y="5741"/>
            <a:chExt cx="1999" cy="306"/>
          </a:xfrm>
        </p:grpSpPr>
        <p:sp>
          <p:nvSpPr>
            <p:cNvPr id="57365" name="AutoShape 22"/>
            <p:cNvSpPr>
              <a:spLocks noChangeArrowheads="1"/>
            </p:cNvSpPr>
            <p:nvPr/>
          </p:nvSpPr>
          <p:spPr bwMode="auto">
            <a:xfrm>
              <a:off x="2608" y="5741"/>
              <a:ext cx="1999" cy="306"/>
            </a:xfrm>
            <a:prstGeom prst="roundRect">
              <a:avLst>
                <a:gd name="adj" fmla="val 32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66" name="Text Box 23"/>
            <p:cNvSpPr txBox="1">
              <a:spLocks noChangeArrowheads="1"/>
            </p:cNvSpPr>
            <p:nvPr/>
          </p:nvSpPr>
          <p:spPr bwMode="auto">
            <a:xfrm>
              <a:off x="2608" y="5955"/>
              <a:ext cx="1999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8</a:t>
              </a:r>
            </a:p>
          </p:txBody>
        </p:sp>
      </p:grpSp>
      <p:sp>
        <p:nvSpPr>
          <p:cNvPr id="57361" name="AutoShape 24"/>
          <p:cNvSpPr>
            <a:spLocks noChangeArrowheads="1"/>
          </p:cNvSpPr>
          <p:nvPr/>
        </p:nvSpPr>
        <p:spPr bwMode="auto">
          <a:xfrm>
            <a:off x="-1588" y="9113838"/>
            <a:ext cx="3162301" cy="487362"/>
          </a:xfrm>
          <a:prstGeom prst="roundRect">
            <a:avLst>
              <a:gd name="adj" fmla="val 32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7362" name="AutoShape 25"/>
          <p:cNvSpPr>
            <a:spLocks noChangeArrowheads="1"/>
          </p:cNvSpPr>
          <p:nvPr/>
        </p:nvSpPr>
        <p:spPr bwMode="auto">
          <a:xfrm>
            <a:off x="-1588" y="-1588"/>
            <a:ext cx="3162301" cy="473076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7363" name="Rectangle 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728663"/>
            <a:ext cx="4776788" cy="3582987"/>
          </a:xfrm>
          <a:solidFill>
            <a:srgbClr val="FFFFFF"/>
          </a:solidFill>
          <a:ln/>
        </p:spPr>
      </p:sp>
      <p:sp>
        <p:nvSpPr>
          <p:cNvPr id="57364" name="Text Box 27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1630363"/>
          </a:xfrm>
          <a:noFill/>
          <a:ln/>
        </p:spPr>
        <p:txBody>
          <a:bodyPr lIns="95388" tIns="46794" rIns="95388" bIns="46794">
            <a:spAutoFit/>
          </a:bodyPr>
          <a:lstStyle/>
          <a:p>
            <a:pPr defTabSz="477838">
              <a:lnSpc>
                <a:spcPct val="93000"/>
              </a:lnSpc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This first method describe what happens in the fetch of this pipeline.</a:t>
            </a: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endParaRPr lang="en-GB" smtClean="0">
              <a:latin typeface="Times New Roman" pitchFamily="-96" charset="0"/>
            </a:endParaRP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This methods says that given any processor term, we can always rewrite it to a new term wehre, and we enqueue the current instuction into bf.</a:t>
            </a: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And at the same time the pc field is incremende by one</a:t>
            </a: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It may look like this method can fire forever, but because bf is bounded, when a method enqueue into bf, there is an implied predicate that say bf must not be full.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638B22-C715-4C8D-B3C4-EB36A38D1089}" type="slidenum">
              <a:rPr lang="en-US" smtClean="0">
                <a:latin typeface="Tahoma" pitchFamily="-96" charset="0"/>
              </a:rPr>
              <a:pPr/>
              <a:t>15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287A02-D407-4520-9A8F-6926A35D25D0}" type="slidenum">
              <a:rPr lang="en-US" smtClean="0">
                <a:latin typeface="Tahoma" pitchFamily="-96" charset="0"/>
              </a:rPr>
              <a:pPr/>
              <a:t>16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745AAC-F149-4CD5-A64B-9A206E14BCEF}" type="slidenum">
              <a:rPr lang="en-US" smtClean="0">
                <a:latin typeface="Tahoma" pitchFamily="-96" charset="0"/>
              </a:rPr>
              <a:pPr/>
              <a:t>17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DFF7D4-ECB2-458B-88FB-A3860B3E5CC2}" type="slidenum">
              <a:rPr lang="en-US" smtClean="0">
                <a:latin typeface="Tahoma" pitchFamily="-96" charset="0"/>
              </a:rPr>
              <a:pPr/>
              <a:t>18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8CF6E2-91E7-41B0-96BD-312D33251148}" type="slidenum">
              <a:rPr lang="en-US" smtClean="0">
                <a:latin typeface="Tahoma" pitchFamily="-96" charset="0"/>
              </a:rPr>
              <a:pPr/>
              <a:t>19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54A65-0778-4025-B500-60A63C197512}" type="slidenum">
              <a:rPr lang="en-US" smtClean="0">
                <a:latin typeface="Tahoma" pitchFamily="-96" charset="0"/>
              </a:rPr>
              <a:pPr/>
              <a:t>2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800600" cy="3600450"/>
          </a:xfrm>
          <a:solidFill>
            <a:srgbClr val="FFFFFF"/>
          </a:solidFill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91DDC7-F897-4BEC-8351-76DC07D02887}" type="slidenum">
              <a:rPr lang="en-US" smtClean="0">
                <a:latin typeface="Tahoma" pitchFamily="-96" charset="0"/>
              </a:rPr>
              <a:pPr/>
              <a:t>20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0723E3-AB52-482C-AE18-658415C1D4D4}" type="slidenum">
              <a:rPr lang="en-US" smtClean="0">
                <a:latin typeface="Tahoma" pitchFamily="-96" charset="0"/>
              </a:rPr>
              <a:pPr/>
              <a:t>21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32F06E-A2F8-4B56-ABCE-32E06569E23B}" type="slidenum">
              <a:rPr lang="en-US" smtClean="0">
                <a:latin typeface="Tahoma" pitchFamily="-96" charset="0"/>
              </a:rPr>
              <a:pPr/>
              <a:t>22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8A2A88-65B5-4B2A-B00C-E43464E2283A}" type="slidenum">
              <a:rPr lang="en-US" smtClean="0">
                <a:latin typeface="Tahoma" pitchFamily="-96" charset="0"/>
              </a:rPr>
              <a:pPr/>
              <a:t>23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B1A09D-1B39-48AD-82AA-028A8017B0C4}" type="slidenum">
              <a:rPr lang="en-US" smtClean="0">
                <a:latin typeface="Tahoma" pitchFamily="-96" charset="0"/>
              </a:rPr>
              <a:pPr/>
              <a:t>24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334E33-9FE6-45B2-B181-E6998E2F4202}" type="slidenum">
              <a:rPr lang="en-US" smtClean="0">
                <a:latin typeface="Tahoma" pitchFamily="-96" charset="0"/>
              </a:rPr>
              <a:pPr/>
              <a:t>25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3E444D-91E5-4C34-B101-FEEFD4903EA4}" type="slidenum">
              <a:rPr lang="en-US" smtClean="0">
                <a:latin typeface="Tahoma" pitchFamily="-96" charset="0"/>
              </a:rPr>
              <a:pPr/>
              <a:t>26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C3F904-B181-4BF3-93E1-D386428D12CD}" type="slidenum">
              <a:rPr lang="en-US" smtClean="0">
                <a:latin typeface="Tahoma" pitchFamily="-96" charset="0"/>
              </a:rPr>
              <a:pPr/>
              <a:t>27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F5242F-D6B1-46BC-AF5E-6199FE5335F9}" type="slidenum">
              <a:rPr lang="en-US" smtClean="0">
                <a:latin typeface="Tahoma" pitchFamily="-96" charset="0"/>
              </a:rPr>
              <a:pPr/>
              <a:t>28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F2CF42-F87A-4151-AAF5-F6522805F15B}" type="slidenum">
              <a:rPr lang="en-US" smtClean="0">
                <a:latin typeface="Tahoma" pitchFamily="-96" charset="0"/>
              </a:rPr>
              <a:pPr/>
              <a:t>3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ED64E6-9406-4560-A658-0824E2142870}" type="slidenum">
              <a:rPr lang="en-US" smtClean="0">
                <a:latin typeface="Tahoma" pitchFamily="-96" charset="0"/>
              </a:rPr>
              <a:pPr/>
              <a:t>4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800600" cy="3600450"/>
          </a:xfrm>
          <a:solidFill>
            <a:srgbClr val="FFFFFF"/>
          </a:solidFill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2E369-71B6-4E6C-9BAB-979F8B7DDA64}" type="slidenum">
              <a:rPr lang="en-US" smtClean="0">
                <a:latin typeface="Tahoma" pitchFamily="-96" charset="0"/>
              </a:rPr>
              <a:pPr/>
              <a:t>5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19138"/>
            <a:ext cx="4800600" cy="3600450"/>
          </a:xfrm>
          <a:solidFill>
            <a:srgbClr val="FFFFFF"/>
          </a:solidFill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8AD7CC-24AE-4AEE-83B5-A475B27F78CF}" type="slidenum">
              <a:rPr lang="en-US" smtClean="0">
                <a:latin typeface="Tahoma" pitchFamily="-96" charset="0"/>
              </a:rPr>
              <a:pPr/>
              <a:t>6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9155" name="AutoShape 2"/>
          <p:cNvSpPr>
            <a:spLocks noChangeArrowheads="1"/>
          </p:cNvSpPr>
          <p:nvPr/>
        </p:nvSpPr>
        <p:spPr bwMode="auto">
          <a:xfrm>
            <a:off x="4143375" y="-1588"/>
            <a:ext cx="3171825" cy="481013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49156" name="Group 3"/>
          <p:cNvGrpSpPr>
            <a:grpSpLocks/>
          </p:cNvGrpSpPr>
          <p:nvPr/>
        </p:nvGrpSpPr>
        <p:grpSpPr bwMode="auto">
          <a:xfrm>
            <a:off x="4143375" y="9118600"/>
            <a:ext cx="3170238" cy="481013"/>
            <a:chOff x="2610" y="5744"/>
            <a:chExt cx="1997" cy="303"/>
          </a:xfrm>
        </p:grpSpPr>
        <p:sp>
          <p:nvSpPr>
            <p:cNvPr id="49179" name="AutoShape 4"/>
            <p:cNvSpPr>
              <a:spLocks noChangeArrowheads="1"/>
            </p:cNvSpPr>
            <p:nvPr/>
          </p:nvSpPr>
          <p:spPr bwMode="auto">
            <a:xfrm>
              <a:off x="2610" y="5744"/>
              <a:ext cx="1997" cy="303"/>
            </a:xfrm>
            <a:prstGeom prst="roundRect">
              <a:avLst>
                <a:gd name="adj" fmla="val 32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80" name="Text Box 5"/>
            <p:cNvSpPr txBox="1">
              <a:spLocks noChangeArrowheads="1"/>
            </p:cNvSpPr>
            <p:nvPr/>
          </p:nvSpPr>
          <p:spPr bwMode="auto">
            <a:xfrm>
              <a:off x="2610" y="5955"/>
              <a:ext cx="1997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6</a:t>
              </a:r>
            </a:p>
          </p:txBody>
        </p:sp>
      </p:grpSp>
      <p:sp>
        <p:nvSpPr>
          <p:cNvPr id="49157" name="AutoShape 6"/>
          <p:cNvSpPr>
            <a:spLocks noChangeArrowheads="1"/>
          </p:cNvSpPr>
          <p:nvPr/>
        </p:nvSpPr>
        <p:spPr bwMode="auto">
          <a:xfrm>
            <a:off x="-1588" y="9118600"/>
            <a:ext cx="3170238" cy="482600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49158" name="AutoShape 7"/>
          <p:cNvSpPr>
            <a:spLocks noChangeArrowheads="1"/>
          </p:cNvSpPr>
          <p:nvPr/>
        </p:nvSpPr>
        <p:spPr bwMode="auto">
          <a:xfrm>
            <a:off x="-1588" y="-1588"/>
            <a:ext cx="3170238" cy="481013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49159" name="AutoShape 8"/>
          <p:cNvSpPr>
            <a:spLocks noChangeArrowheads="1"/>
          </p:cNvSpPr>
          <p:nvPr/>
        </p:nvSpPr>
        <p:spPr bwMode="auto">
          <a:xfrm>
            <a:off x="4141788" y="-1588"/>
            <a:ext cx="3173412" cy="479426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49160" name="Group 9"/>
          <p:cNvGrpSpPr>
            <a:grpSpLocks/>
          </p:cNvGrpSpPr>
          <p:nvPr/>
        </p:nvGrpSpPr>
        <p:grpSpPr bwMode="auto">
          <a:xfrm>
            <a:off x="4141788" y="9117013"/>
            <a:ext cx="3171825" cy="482600"/>
            <a:chOff x="2609" y="5743"/>
            <a:chExt cx="1998" cy="304"/>
          </a:xfrm>
        </p:grpSpPr>
        <p:sp>
          <p:nvSpPr>
            <p:cNvPr id="49177" name="AutoShape 10"/>
            <p:cNvSpPr>
              <a:spLocks noChangeArrowheads="1"/>
            </p:cNvSpPr>
            <p:nvPr/>
          </p:nvSpPr>
          <p:spPr bwMode="auto">
            <a:xfrm>
              <a:off x="2609" y="5743"/>
              <a:ext cx="1998" cy="304"/>
            </a:xfrm>
            <a:prstGeom prst="roundRect">
              <a:avLst>
                <a:gd name="adj" fmla="val 32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78" name="Text Box 11"/>
            <p:cNvSpPr txBox="1">
              <a:spLocks noChangeArrowheads="1"/>
            </p:cNvSpPr>
            <p:nvPr/>
          </p:nvSpPr>
          <p:spPr bwMode="auto">
            <a:xfrm>
              <a:off x="2609" y="5955"/>
              <a:ext cx="199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8</a:t>
              </a:r>
            </a:p>
          </p:txBody>
        </p:sp>
      </p:grpSp>
      <p:sp>
        <p:nvSpPr>
          <p:cNvPr id="49161" name="AutoShape 12"/>
          <p:cNvSpPr>
            <a:spLocks noChangeArrowheads="1"/>
          </p:cNvSpPr>
          <p:nvPr/>
        </p:nvSpPr>
        <p:spPr bwMode="auto">
          <a:xfrm>
            <a:off x="-1588" y="9117013"/>
            <a:ext cx="3165476" cy="484187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49162" name="AutoShape 13"/>
          <p:cNvSpPr>
            <a:spLocks noChangeArrowheads="1"/>
          </p:cNvSpPr>
          <p:nvPr/>
        </p:nvSpPr>
        <p:spPr bwMode="auto">
          <a:xfrm>
            <a:off x="-1588" y="-1588"/>
            <a:ext cx="3165476" cy="479426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49163" name="AutoShape 14"/>
          <p:cNvSpPr>
            <a:spLocks noChangeArrowheads="1"/>
          </p:cNvSpPr>
          <p:nvPr/>
        </p:nvSpPr>
        <p:spPr bwMode="auto">
          <a:xfrm>
            <a:off x="4140200" y="-1588"/>
            <a:ext cx="3175000" cy="474663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49164" name="Group 15"/>
          <p:cNvGrpSpPr>
            <a:grpSpLocks/>
          </p:cNvGrpSpPr>
          <p:nvPr/>
        </p:nvGrpSpPr>
        <p:grpSpPr bwMode="auto">
          <a:xfrm>
            <a:off x="4140200" y="9115425"/>
            <a:ext cx="3173413" cy="484188"/>
            <a:chOff x="2608" y="5742"/>
            <a:chExt cx="1999" cy="305"/>
          </a:xfrm>
        </p:grpSpPr>
        <p:sp>
          <p:nvSpPr>
            <p:cNvPr id="49175" name="AutoShape 16"/>
            <p:cNvSpPr>
              <a:spLocks noChangeArrowheads="1"/>
            </p:cNvSpPr>
            <p:nvPr/>
          </p:nvSpPr>
          <p:spPr bwMode="auto">
            <a:xfrm>
              <a:off x="2608" y="5742"/>
              <a:ext cx="1999" cy="305"/>
            </a:xfrm>
            <a:prstGeom prst="roundRect">
              <a:avLst>
                <a:gd name="adj" fmla="val 32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76" name="Text Box 17"/>
            <p:cNvSpPr txBox="1">
              <a:spLocks noChangeArrowheads="1"/>
            </p:cNvSpPr>
            <p:nvPr/>
          </p:nvSpPr>
          <p:spPr bwMode="auto">
            <a:xfrm>
              <a:off x="2608" y="5955"/>
              <a:ext cx="1999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8</a:t>
              </a:r>
            </a:p>
          </p:txBody>
        </p:sp>
      </p:grpSp>
      <p:sp>
        <p:nvSpPr>
          <p:cNvPr id="49165" name="AutoShape 18"/>
          <p:cNvSpPr>
            <a:spLocks noChangeArrowheads="1"/>
          </p:cNvSpPr>
          <p:nvPr/>
        </p:nvSpPr>
        <p:spPr bwMode="auto">
          <a:xfrm>
            <a:off x="-1588" y="9115425"/>
            <a:ext cx="3165476" cy="485775"/>
          </a:xfrm>
          <a:prstGeom prst="roundRect">
            <a:avLst>
              <a:gd name="adj" fmla="val 32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49166" name="AutoShape 19"/>
          <p:cNvSpPr>
            <a:spLocks noChangeArrowheads="1"/>
          </p:cNvSpPr>
          <p:nvPr/>
        </p:nvSpPr>
        <p:spPr bwMode="auto">
          <a:xfrm>
            <a:off x="-1588" y="-1588"/>
            <a:ext cx="3165476" cy="474663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49167" name="AutoShape 20"/>
          <p:cNvSpPr>
            <a:spLocks noChangeArrowheads="1"/>
          </p:cNvSpPr>
          <p:nvPr/>
        </p:nvSpPr>
        <p:spPr bwMode="auto">
          <a:xfrm>
            <a:off x="4140200" y="-1588"/>
            <a:ext cx="3175000" cy="473076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49168" name="Group 21"/>
          <p:cNvGrpSpPr>
            <a:grpSpLocks/>
          </p:cNvGrpSpPr>
          <p:nvPr/>
        </p:nvGrpSpPr>
        <p:grpSpPr bwMode="auto">
          <a:xfrm>
            <a:off x="4140200" y="9113838"/>
            <a:ext cx="3173413" cy="485775"/>
            <a:chOff x="2608" y="5741"/>
            <a:chExt cx="1999" cy="306"/>
          </a:xfrm>
        </p:grpSpPr>
        <p:sp>
          <p:nvSpPr>
            <p:cNvPr id="49173" name="AutoShape 22"/>
            <p:cNvSpPr>
              <a:spLocks noChangeArrowheads="1"/>
            </p:cNvSpPr>
            <p:nvPr/>
          </p:nvSpPr>
          <p:spPr bwMode="auto">
            <a:xfrm>
              <a:off x="2608" y="5741"/>
              <a:ext cx="1999" cy="306"/>
            </a:xfrm>
            <a:prstGeom prst="roundRect">
              <a:avLst>
                <a:gd name="adj" fmla="val 32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74" name="Text Box 23"/>
            <p:cNvSpPr txBox="1">
              <a:spLocks noChangeArrowheads="1"/>
            </p:cNvSpPr>
            <p:nvPr/>
          </p:nvSpPr>
          <p:spPr bwMode="auto">
            <a:xfrm>
              <a:off x="2608" y="5955"/>
              <a:ext cx="1999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8</a:t>
              </a:r>
            </a:p>
          </p:txBody>
        </p:sp>
      </p:grpSp>
      <p:sp>
        <p:nvSpPr>
          <p:cNvPr id="49169" name="AutoShape 24"/>
          <p:cNvSpPr>
            <a:spLocks noChangeArrowheads="1"/>
          </p:cNvSpPr>
          <p:nvPr/>
        </p:nvSpPr>
        <p:spPr bwMode="auto">
          <a:xfrm>
            <a:off x="-1588" y="9113838"/>
            <a:ext cx="3162301" cy="487362"/>
          </a:xfrm>
          <a:prstGeom prst="roundRect">
            <a:avLst>
              <a:gd name="adj" fmla="val 32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49170" name="AutoShape 25"/>
          <p:cNvSpPr>
            <a:spLocks noChangeArrowheads="1"/>
          </p:cNvSpPr>
          <p:nvPr/>
        </p:nvSpPr>
        <p:spPr bwMode="auto">
          <a:xfrm>
            <a:off x="-1588" y="-1588"/>
            <a:ext cx="3162301" cy="473076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49171" name="Rectangle 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728663"/>
            <a:ext cx="4776788" cy="3582987"/>
          </a:xfrm>
          <a:solidFill>
            <a:srgbClr val="FFFFFF"/>
          </a:solidFill>
          <a:ln/>
        </p:spPr>
      </p:sp>
      <p:sp>
        <p:nvSpPr>
          <p:cNvPr id="49172" name="Text Box 27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1630363"/>
          </a:xfrm>
          <a:noFill/>
          <a:ln/>
        </p:spPr>
        <p:txBody>
          <a:bodyPr lIns="95388" tIns="46794" rIns="95388" bIns="46794">
            <a:spAutoFit/>
          </a:bodyPr>
          <a:lstStyle/>
          <a:p>
            <a:pPr defTabSz="477838">
              <a:lnSpc>
                <a:spcPct val="93000"/>
              </a:lnSpc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This first method describe what happens in the fetch of this pipeline.</a:t>
            </a: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endParaRPr lang="en-GB" smtClean="0">
              <a:latin typeface="Times New Roman" pitchFamily="-96" charset="0"/>
            </a:endParaRP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This methods says that given any processor term, we can always rewrite it to a new term wehre, and we enqueue the current instuction into bf.</a:t>
            </a: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And at the same time the pc field is incremende by one</a:t>
            </a: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It may look like this method can fire forever, but because bf is bounded, when a method enqueue into bf, there is an implied predicate that say bf must not be full.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A82A79-336A-4D5D-A81C-1D74BDA6DAB8}" type="slidenum">
              <a:rPr lang="en-US" smtClean="0">
                <a:latin typeface="Tahoma" pitchFamily="-96" charset="0"/>
              </a:rPr>
              <a:pPr/>
              <a:t>7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0179" name="AutoShape 2"/>
          <p:cNvSpPr>
            <a:spLocks noChangeArrowheads="1"/>
          </p:cNvSpPr>
          <p:nvPr/>
        </p:nvSpPr>
        <p:spPr bwMode="auto">
          <a:xfrm>
            <a:off x="4143375" y="-1588"/>
            <a:ext cx="3171825" cy="481013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50180" name="Group 3"/>
          <p:cNvGrpSpPr>
            <a:grpSpLocks/>
          </p:cNvGrpSpPr>
          <p:nvPr/>
        </p:nvGrpSpPr>
        <p:grpSpPr bwMode="auto">
          <a:xfrm>
            <a:off x="4143375" y="9118600"/>
            <a:ext cx="3170238" cy="481013"/>
            <a:chOff x="2610" y="5744"/>
            <a:chExt cx="1997" cy="303"/>
          </a:xfrm>
        </p:grpSpPr>
        <p:sp>
          <p:nvSpPr>
            <p:cNvPr id="50203" name="AutoShape 4"/>
            <p:cNvSpPr>
              <a:spLocks noChangeArrowheads="1"/>
            </p:cNvSpPr>
            <p:nvPr/>
          </p:nvSpPr>
          <p:spPr bwMode="auto">
            <a:xfrm>
              <a:off x="2610" y="5744"/>
              <a:ext cx="1997" cy="303"/>
            </a:xfrm>
            <a:prstGeom prst="roundRect">
              <a:avLst>
                <a:gd name="adj" fmla="val 32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4" name="Text Box 5"/>
            <p:cNvSpPr txBox="1">
              <a:spLocks noChangeArrowheads="1"/>
            </p:cNvSpPr>
            <p:nvPr/>
          </p:nvSpPr>
          <p:spPr bwMode="auto">
            <a:xfrm>
              <a:off x="2610" y="5955"/>
              <a:ext cx="1997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6</a:t>
              </a:r>
            </a:p>
          </p:txBody>
        </p:sp>
      </p:grpSp>
      <p:sp>
        <p:nvSpPr>
          <p:cNvPr id="50181" name="AutoShape 6"/>
          <p:cNvSpPr>
            <a:spLocks noChangeArrowheads="1"/>
          </p:cNvSpPr>
          <p:nvPr/>
        </p:nvSpPr>
        <p:spPr bwMode="auto">
          <a:xfrm>
            <a:off x="-1588" y="9118600"/>
            <a:ext cx="3170238" cy="482600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0182" name="AutoShape 7"/>
          <p:cNvSpPr>
            <a:spLocks noChangeArrowheads="1"/>
          </p:cNvSpPr>
          <p:nvPr/>
        </p:nvSpPr>
        <p:spPr bwMode="auto">
          <a:xfrm>
            <a:off x="-1588" y="-1588"/>
            <a:ext cx="3170238" cy="481013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0183" name="AutoShape 8"/>
          <p:cNvSpPr>
            <a:spLocks noChangeArrowheads="1"/>
          </p:cNvSpPr>
          <p:nvPr/>
        </p:nvSpPr>
        <p:spPr bwMode="auto">
          <a:xfrm>
            <a:off x="4141788" y="-1588"/>
            <a:ext cx="3173412" cy="479426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50184" name="Group 9"/>
          <p:cNvGrpSpPr>
            <a:grpSpLocks/>
          </p:cNvGrpSpPr>
          <p:nvPr/>
        </p:nvGrpSpPr>
        <p:grpSpPr bwMode="auto">
          <a:xfrm>
            <a:off x="4141788" y="9117013"/>
            <a:ext cx="3171825" cy="482600"/>
            <a:chOff x="2609" y="5743"/>
            <a:chExt cx="1998" cy="304"/>
          </a:xfrm>
        </p:grpSpPr>
        <p:sp>
          <p:nvSpPr>
            <p:cNvPr id="50201" name="AutoShape 10"/>
            <p:cNvSpPr>
              <a:spLocks noChangeArrowheads="1"/>
            </p:cNvSpPr>
            <p:nvPr/>
          </p:nvSpPr>
          <p:spPr bwMode="auto">
            <a:xfrm>
              <a:off x="2609" y="5743"/>
              <a:ext cx="1998" cy="304"/>
            </a:xfrm>
            <a:prstGeom prst="roundRect">
              <a:avLst>
                <a:gd name="adj" fmla="val 32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2" name="Text Box 11"/>
            <p:cNvSpPr txBox="1">
              <a:spLocks noChangeArrowheads="1"/>
            </p:cNvSpPr>
            <p:nvPr/>
          </p:nvSpPr>
          <p:spPr bwMode="auto">
            <a:xfrm>
              <a:off x="2609" y="5955"/>
              <a:ext cx="1998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8</a:t>
              </a:r>
            </a:p>
          </p:txBody>
        </p:sp>
      </p:grpSp>
      <p:sp>
        <p:nvSpPr>
          <p:cNvPr id="50185" name="AutoShape 12"/>
          <p:cNvSpPr>
            <a:spLocks noChangeArrowheads="1"/>
          </p:cNvSpPr>
          <p:nvPr/>
        </p:nvSpPr>
        <p:spPr bwMode="auto">
          <a:xfrm>
            <a:off x="-1588" y="9117013"/>
            <a:ext cx="3165476" cy="484187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0186" name="AutoShape 13"/>
          <p:cNvSpPr>
            <a:spLocks noChangeArrowheads="1"/>
          </p:cNvSpPr>
          <p:nvPr/>
        </p:nvSpPr>
        <p:spPr bwMode="auto">
          <a:xfrm>
            <a:off x="-1588" y="-1588"/>
            <a:ext cx="3165476" cy="479426"/>
          </a:xfrm>
          <a:prstGeom prst="roundRect">
            <a:avLst>
              <a:gd name="adj" fmla="val 32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0187" name="AutoShape 14"/>
          <p:cNvSpPr>
            <a:spLocks noChangeArrowheads="1"/>
          </p:cNvSpPr>
          <p:nvPr/>
        </p:nvSpPr>
        <p:spPr bwMode="auto">
          <a:xfrm>
            <a:off x="4140200" y="-1588"/>
            <a:ext cx="3175000" cy="474663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50188" name="Group 15"/>
          <p:cNvGrpSpPr>
            <a:grpSpLocks/>
          </p:cNvGrpSpPr>
          <p:nvPr/>
        </p:nvGrpSpPr>
        <p:grpSpPr bwMode="auto">
          <a:xfrm>
            <a:off x="4140200" y="9115425"/>
            <a:ext cx="3173413" cy="484188"/>
            <a:chOff x="2608" y="5742"/>
            <a:chExt cx="1999" cy="305"/>
          </a:xfrm>
        </p:grpSpPr>
        <p:sp>
          <p:nvSpPr>
            <p:cNvPr id="50199" name="AutoShape 16"/>
            <p:cNvSpPr>
              <a:spLocks noChangeArrowheads="1"/>
            </p:cNvSpPr>
            <p:nvPr/>
          </p:nvSpPr>
          <p:spPr bwMode="auto">
            <a:xfrm>
              <a:off x="2608" y="5742"/>
              <a:ext cx="1999" cy="305"/>
            </a:xfrm>
            <a:prstGeom prst="roundRect">
              <a:avLst>
                <a:gd name="adj" fmla="val 32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0" name="Text Box 17"/>
            <p:cNvSpPr txBox="1">
              <a:spLocks noChangeArrowheads="1"/>
            </p:cNvSpPr>
            <p:nvPr/>
          </p:nvSpPr>
          <p:spPr bwMode="auto">
            <a:xfrm>
              <a:off x="2608" y="5955"/>
              <a:ext cx="1999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8</a:t>
              </a:r>
            </a:p>
          </p:txBody>
        </p:sp>
      </p:grpSp>
      <p:sp>
        <p:nvSpPr>
          <p:cNvPr id="50189" name="AutoShape 18"/>
          <p:cNvSpPr>
            <a:spLocks noChangeArrowheads="1"/>
          </p:cNvSpPr>
          <p:nvPr/>
        </p:nvSpPr>
        <p:spPr bwMode="auto">
          <a:xfrm>
            <a:off x="-1588" y="9115425"/>
            <a:ext cx="3165476" cy="485775"/>
          </a:xfrm>
          <a:prstGeom prst="roundRect">
            <a:avLst>
              <a:gd name="adj" fmla="val 32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0190" name="AutoShape 19"/>
          <p:cNvSpPr>
            <a:spLocks noChangeArrowheads="1"/>
          </p:cNvSpPr>
          <p:nvPr/>
        </p:nvSpPr>
        <p:spPr bwMode="auto">
          <a:xfrm>
            <a:off x="-1588" y="-1588"/>
            <a:ext cx="3165476" cy="474663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0191" name="AutoShape 20"/>
          <p:cNvSpPr>
            <a:spLocks noChangeArrowheads="1"/>
          </p:cNvSpPr>
          <p:nvPr/>
        </p:nvSpPr>
        <p:spPr bwMode="auto">
          <a:xfrm>
            <a:off x="4140200" y="-1588"/>
            <a:ext cx="3175000" cy="473076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grpSp>
        <p:nvGrpSpPr>
          <p:cNvPr id="50192" name="Group 21"/>
          <p:cNvGrpSpPr>
            <a:grpSpLocks/>
          </p:cNvGrpSpPr>
          <p:nvPr/>
        </p:nvGrpSpPr>
        <p:grpSpPr bwMode="auto">
          <a:xfrm>
            <a:off x="4140200" y="9113838"/>
            <a:ext cx="3173413" cy="485775"/>
            <a:chOff x="2608" y="5741"/>
            <a:chExt cx="1999" cy="306"/>
          </a:xfrm>
        </p:grpSpPr>
        <p:sp>
          <p:nvSpPr>
            <p:cNvPr id="50197" name="AutoShape 22"/>
            <p:cNvSpPr>
              <a:spLocks noChangeArrowheads="1"/>
            </p:cNvSpPr>
            <p:nvPr/>
          </p:nvSpPr>
          <p:spPr bwMode="auto">
            <a:xfrm>
              <a:off x="2608" y="5741"/>
              <a:ext cx="1999" cy="306"/>
            </a:xfrm>
            <a:prstGeom prst="roundRect">
              <a:avLst>
                <a:gd name="adj" fmla="val 32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8" name="Text Box 23"/>
            <p:cNvSpPr txBox="1">
              <a:spLocks noChangeArrowheads="1"/>
            </p:cNvSpPr>
            <p:nvPr/>
          </p:nvSpPr>
          <p:spPr bwMode="auto">
            <a:xfrm>
              <a:off x="2608" y="5955"/>
              <a:ext cx="1999" cy="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9251" tIns="0" rIns="19251" bIns="0" anchor="b">
              <a:spAutoFit/>
            </a:bodyPr>
            <a:lstStyle/>
            <a:p>
              <a:pPr algn="r" defTabSz="912813"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Wingdings" pitchFamily="-96" charset="2"/>
                <a:buNone/>
                <a:tabLst>
                  <a:tab pos="0" algn="l"/>
                  <a:tab pos="455613" algn="l"/>
                  <a:tab pos="912813" algn="l"/>
                  <a:tab pos="1370013" algn="l"/>
                  <a:tab pos="1827213" algn="l"/>
                  <a:tab pos="2284413" algn="l"/>
                  <a:tab pos="2741613" algn="l"/>
                  <a:tab pos="3198813" algn="l"/>
                  <a:tab pos="3656013" algn="l"/>
                  <a:tab pos="4113213" algn="l"/>
                  <a:tab pos="4570413" algn="l"/>
                  <a:tab pos="5027613" algn="l"/>
                  <a:tab pos="5484813" algn="l"/>
                  <a:tab pos="5942013" algn="l"/>
                  <a:tab pos="6399213" algn="l"/>
                  <a:tab pos="6856413" algn="l"/>
                  <a:tab pos="7313613" algn="l"/>
                  <a:tab pos="7770813" algn="l"/>
                  <a:tab pos="8228013" algn="l"/>
                  <a:tab pos="8685213" algn="l"/>
                  <a:tab pos="9142413" algn="l"/>
                </a:tabLst>
              </a:pPr>
              <a:r>
                <a:rPr lang="en-GB" sz="1000" i="1">
                  <a:solidFill>
                    <a:srgbClr val="000000"/>
                  </a:solidFill>
                  <a:latin typeface="Times New Roman" pitchFamily="-96" charset="0"/>
                </a:rPr>
                <a:t>8</a:t>
              </a:r>
            </a:p>
          </p:txBody>
        </p:sp>
      </p:grpSp>
      <p:sp>
        <p:nvSpPr>
          <p:cNvPr id="50193" name="AutoShape 24"/>
          <p:cNvSpPr>
            <a:spLocks noChangeArrowheads="1"/>
          </p:cNvSpPr>
          <p:nvPr/>
        </p:nvSpPr>
        <p:spPr bwMode="auto">
          <a:xfrm>
            <a:off x="-1588" y="9113838"/>
            <a:ext cx="3162301" cy="487362"/>
          </a:xfrm>
          <a:prstGeom prst="roundRect">
            <a:avLst>
              <a:gd name="adj" fmla="val 32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0194" name="AutoShape 25"/>
          <p:cNvSpPr>
            <a:spLocks noChangeArrowheads="1"/>
          </p:cNvSpPr>
          <p:nvPr/>
        </p:nvSpPr>
        <p:spPr bwMode="auto">
          <a:xfrm>
            <a:off x="-1588" y="-1588"/>
            <a:ext cx="3162301" cy="473076"/>
          </a:xfrm>
          <a:prstGeom prst="roundRect">
            <a:avLst>
              <a:gd name="adj" fmla="val 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5747" tIns="47873" rIns="95747" bIns="47873" anchor="ctr"/>
          <a:lstStyle/>
          <a:p>
            <a:endParaRPr lang="en-US"/>
          </a:p>
        </p:txBody>
      </p:sp>
      <p:sp>
        <p:nvSpPr>
          <p:cNvPr id="50195" name="Rectangle 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0000" y="728663"/>
            <a:ext cx="4776788" cy="3582987"/>
          </a:xfrm>
          <a:solidFill>
            <a:srgbClr val="FFFFFF"/>
          </a:solidFill>
          <a:ln/>
        </p:spPr>
      </p:sp>
      <p:sp>
        <p:nvSpPr>
          <p:cNvPr id="50196" name="Text Box 27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1630363"/>
          </a:xfrm>
          <a:noFill/>
          <a:ln/>
        </p:spPr>
        <p:txBody>
          <a:bodyPr lIns="95388" tIns="46794" rIns="95388" bIns="46794">
            <a:spAutoFit/>
          </a:bodyPr>
          <a:lstStyle/>
          <a:p>
            <a:pPr defTabSz="477838">
              <a:lnSpc>
                <a:spcPct val="93000"/>
              </a:lnSpc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This first method describe what happens in the fetch of this pipeline.</a:t>
            </a: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endParaRPr lang="en-GB" smtClean="0">
              <a:latin typeface="Times New Roman" pitchFamily="-96" charset="0"/>
            </a:endParaRP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This methods says that given any processor term, we can always rewrite it to a new term wehre, and we enqueue the current instuction into bf.</a:t>
            </a: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And at the same time the pc field is incremende by one</a:t>
            </a:r>
          </a:p>
          <a:p>
            <a:pPr defTabSz="477838">
              <a:spcBef>
                <a:spcPts val="475"/>
              </a:spcBef>
              <a:tabLst>
                <a:tab pos="0" algn="l"/>
                <a:tab pos="477838" algn="l"/>
                <a:tab pos="957263" algn="l"/>
                <a:tab pos="1435100" algn="l"/>
                <a:tab pos="1914525" algn="l"/>
                <a:tab pos="2392363" algn="l"/>
                <a:tab pos="2871788" algn="l"/>
                <a:tab pos="3349625" algn="l"/>
                <a:tab pos="3829050" algn="l"/>
                <a:tab pos="4308475" algn="l"/>
                <a:tab pos="4786313" algn="l"/>
                <a:tab pos="5265738" algn="l"/>
                <a:tab pos="5743575" algn="l"/>
                <a:tab pos="6223000" algn="l"/>
                <a:tab pos="6700838" algn="l"/>
                <a:tab pos="7180263" algn="l"/>
                <a:tab pos="7659688" algn="l"/>
                <a:tab pos="8137525" algn="l"/>
                <a:tab pos="8616950" algn="l"/>
                <a:tab pos="9094788" algn="l"/>
                <a:tab pos="9574213" algn="l"/>
              </a:tabLst>
            </a:pPr>
            <a:r>
              <a:rPr lang="en-GB" smtClean="0">
                <a:latin typeface="Times New Roman" pitchFamily="-96" charset="0"/>
              </a:rPr>
              <a:t>It may look like this method can fire forever, but because bf is bounded, when a method enqueue into bf, there is an implied predicate that say bf must not be full.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A62D2F-68F2-418E-B2D4-20036AED0A22}" type="slidenum">
              <a:rPr lang="en-US" smtClean="0">
                <a:latin typeface="Tahoma" pitchFamily="-96" charset="0"/>
              </a:rPr>
              <a:pPr/>
              <a:t>8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417AA6-C9D9-4A83-862C-E98FC4B5F412}" type="slidenum">
              <a:rPr lang="en-US" smtClean="0">
                <a:latin typeface="Tahoma" pitchFamily="-96" charset="0"/>
              </a:rPr>
              <a:pPr/>
              <a:t>9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4137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7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z="1400" smtClean="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dirty="0" smtClean="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L09-</a:t>
            </a:r>
            <a:fld id="{9F5C43C3-E2FD-4D14-A8F1-5253B3F32FE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267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70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</p:grpSp>
        <p:sp>
          <p:nvSpPr>
            <p:cNvPr id="41272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41273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2732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4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15113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7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smtClean="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4127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dirty="0" smtClean="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L09-</a:t>
            </a:r>
            <a:fld id="{99A0C2CB-1746-4357-B96C-6FF4FACF30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27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988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9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-96" charset="2"/>
        <a:buBlip>
          <a:blip r:embed="rId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-96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-96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Modular Refinement </a:t>
            </a:r>
          </a:p>
        </p:txBody>
      </p:sp>
      <p:sp>
        <p:nvSpPr>
          <p:cNvPr id="3075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7823200" cy="1752600"/>
          </a:xfrm>
        </p:spPr>
        <p:txBody>
          <a:bodyPr/>
          <a:lstStyle/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Arvind 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Computer Science &amp; Artificial Intelligence Lab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Massachusetts Institute of Technology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9F5C43C3-E2FD-4D14-A8F1-5253B3F32FE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Passing parameters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639763" y="1566863"/>
            <a:ext cx="7346950" cy="335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sz="2000" b="1" dirty="0">
                <a:latin typeface="Courier New" pitchFamily="49" charset="0"/>
                <a:cs typeface="Courier New" pitchFamily="49" charset="0"/>
              </a:rPr>
              <a:t>module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mkCPU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#(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IMem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iMem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DMem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dMem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)(Empty);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kumimoji="1" lang="en-US" sz="2000" b="1" dirty="0">
                <a:latin typeface="Courier New" pitchFamily="49" charset="0"/>
                <a:cs typeface="Courier New" pitchFamily="49" charset="0"/>
              </a:rPr>
              <a:t>module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mkFix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#(Tuple2#(Fetch, Execute) 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fe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		(Tuple2#(Fetch, Execute));</a:t>
            </a:r>
            <a:b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kumimoji="1" lang="en-US" sz="2000" b="1" dirty="0">
                <a:latin typeface="Courier New" pitchFamily="49" charset="0"/>
                <a:cs typeface="Courier New" pitchFamily="49" charset="0"/>
              </a:rPr>
              <a:t>match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{.f, .e} = 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fe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;</a:t>
            </a:r>
            <a:b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Fetch     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fetch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mkFetch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iMem,e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);</a:t>
            </a:r>
            <a:b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Execute 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execute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&lt;- 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mkExecute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dMem,f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);</a:t>
            </a:r>
            <a:b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kumimoji="1" lang="en-US" sz="2000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(tuple2(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fetch,execute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kumimoji="1" lang="en-US" sz="2000" b="1" dirty="0" err="1">
                <a:latin typeface="Courier New" pitchFamily="49" charset="0"/>
                <a:cs typeface="Courier New" pitchFamily="49" charset="0"/>
              </a:rPr>
              <a:t>endmodule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kumimoji="1" lang="en-US" sz="2000" b="1" dirty="0">
                <a:latin typeface="Courier New" pitchFamily="49" charset="0"/>
                <a:cs typeface="Courier New" pitchFamily="49" charset="0"/>
              </a:rPr>
              <a:t>match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{.fetch, .execute} &lt;- </a:t>
            </a:r>
            <a:r>
              <a:rPr kumimoji="1" 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moduleFix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kumimoji="1" lang="en-US" sz="20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mkFix</a:t>
            </a:r>
            <a: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);</a:t>
            </a:r>
            <a:br>
              <a:rPr kumimoji="1" lang="en-US" sz="20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sz="2000" b="1" dirty="0" err="1">
                <a:latin typeface="Courier New" pitchFamily="49" charset="0"/>
                <a:cs typeface="Courier New" pitchFamily="49" charset="0"/>
              </a:rPr>
              <a:t>endmodule</a:t>
            </a:r>
            <a:endParaRPr kumimoji="1" lang="en-US" sz="2000" b="1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Fetch Module</a:t>
            </a:r>
          </a:p>
        </p:txBody>
      </p:sp>
      <p:sp>
        <p:nvSpPr>
          <p:cNvPr id="8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22300" y="1511300"/>
            <a:ext cx="8216900" cy="4114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module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mkFetch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IMem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iMem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Execute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execute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 (Fetch);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	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=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iMem.read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(pc);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	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Iaddress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predIa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= pc + 1;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	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Iaddress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 pc &lt;-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mkReg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(0);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	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RegFile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RName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Bit#(32))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rf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&lt;-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mkBypassRegFile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</a:rPr>
              <a:t>rule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rgbClr val="56127A"/>
                </a:solidFill>
                <a:latin typeface="Courier New" pitchFamily="49" charset="0"/>
              </a:rPr>
              <a:t>fetch_and_decode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 (!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</a:rPr>
              <a:t>execute.stall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rgbClr val="56127A"/>
                </a:solidFill>
                <a:latin typeface="Courier New" pitchFamily="49" charset="0"/>
              </a:rPr>
              <a:t>instr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)); 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		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</a:rPr>
              <a:t>execute.enqIt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newIt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rgbClr val="56127A"/>
                </a:solidFill>
                <a:latin typeface="Courier New" pitchFamily="49" charset="0"/>
              </a:rPr>
              <a:t>instr,rf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));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		pc &lt;= </a:t>
            </a:r>
            <a:r>
              <a:rPr lang="en-US" sz="2000" b="1" dirty="0" err="1" smtClean="0">
                <a:solidFill>
                  <a:srgbClr val="56127A"/>
                </a:solidFill>
                <a:latin typeface="Courier New" pitchFamily="49" charset="0"/>
              </a:rPr>
              <a:t>predIa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endrule</a:t>
            </a:r>
            <a:r>
              <a:rPr lang="en-US" sz="2000" dirty="0" smtClean="0">
                <a:latin typeface="Courier New" pitchFamily="49" charset="0"/>
              </a:rPr>
              <a:t> </a:t>
            </a: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	method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Action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writeback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RName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rd, Value v);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		rf.upd(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rd,v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endmethod</a:t>
            </a:r>
            <a:endParaRPr lang="en-US" sz="20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	method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Action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setPC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Iaddress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newPC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		pc &lt;=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newPC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endmethod</a:t>
            </a:r>
            <a:endParaRPr lang="en-US" sz="20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err="1" smtClean="0">
                <a:latin typeface="Courier New" pitchFamily="49" charset="0"/>
              </a:rPr>
              <a:t>endmodule</a:t>
            </a:r>
            <a:endParaRPr lang="en-US" sz="2000" b="1" dirty="0" smtClean="0">
              <a:latin typeface="Courier New" pitchFamily="49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Execute Module</a:t>
            </a:r>
          </a:p>
        </p:txBody>
      </p:sp>
      <p:sp>
        <p:nvSpPr>
          <p:cNvPr id="9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22300" y="1511300"/>
            <a:ext cx="8242300" cy="4114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module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mkExecute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DMem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dMem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Fetch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fetch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 (Execute);</a:t>
            </a:r>
          </a:p>
          <a:p>
            <a:pPr lvl="1">
              <a:lnSpc>
                <a:spcPct val="80000"/>
              </a:lnSpc>
              <a:buFont typeface="Wingdings" pitchFamily="-96" charset="2"/>
              <a:buNone/>
            </a:pP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	SFIFO#(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InstTemplate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bu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&lt;-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mkSPipelineFifo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findf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	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InstTemplate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it  =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bu.first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	rule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execute …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	method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Action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</a:rPr>
              <a:t>enqIt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InstTemplate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it);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		bu.enq(it);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endmethod</a:t>
            </a:r>
            <a:endParaRPr lang="en-US" sz="20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	method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Bool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stall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		</a:t>
            </a:r>
            <a:r>
              <a:rPr lang="en-US" sz="2000" b="1" dirty="0" smtClean="0">
                <a:latin typeface="Courier New" pitchFamily="49" charset="0"/>
              </a:rPr>
              <a:t>return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stallFunc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bu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endmethod</a:t>
            </a:r>
            <a:endParaRPr lang="en-US" sz="20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err="1" smtClean="0">
                <a:latin typeface="Courier New" pitchFamily="49" charset="0"/>
              </a:rPr>
              <a:t>endmodule</a:t>
            </a:r>
            <a:endParaRPr lang="en-US" sz="2000" b="1" dirty="0" smtClean="0">
              <a:latin typeface="Courier New" pitchFamily="49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856038" y="5210175"/>
            <a:ext cx="3567112" cy="703263"/>
            <a:chOff x="3269" y="2474"/>
            <a:chExt cx="2247" cy="443"/>
          </a:xfrm>
        </p:grpSpPr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4570" y="2686"/>
              <a:ext cx="94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 dirty="0"/>
                <a:t>no change</a:t>
              </a:r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 flipV="1">
              <a:off x="3269" y="2474"/>
              <a:ext cx="1301" cy="30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Execute Module Rule</a:t>
            </a:r>
          </a:p>
        </p:txBody>
      </p:sp>
      <p:sp>
        <p:nvSpPr>
          <p:cNvPr id="10246" name="Text Box 3"/>
          <p:cNvSpPr txBox="1">
            <a:spLocks noChangeArrowheads="1"/>
          </p:cNvSpPr>
          <p:nvPr/>
        </p:nvSpPr>
        <p:spPr bwMode="auto">
          <a:xfrm>
            <a:off x="569913" y="1462088"/>
            <a:ext cx="8956298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rule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execute (True);</a:t>
            </a:r>
            <a:b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</a:b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case (it) </a:t>
            </a: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matches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/>
            </a:r>
            <a:b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</a:b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</a:t>
            </a: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tagged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EAdd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{dst:.rd,src1:.va,src2:.vb}: </a:t>
            </a: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		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fetch.writeback</a:t>
            </a: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(rd, </a:t>
            </a:r>
            <a:r>
              <a:rPr lang="en-GB" sz="2000" b="1" dirty="0" err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va+vb</a:t>
            </a: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); bu.deq();</a:t>
            </a:r>
            <a:endParaRPr lang="en-US" sz="2000" b="1" dirty="0">
              <a:solidFill>
                <a:schemeClr val="tx2"/>
              </a:solidFill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tagged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EBz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{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cond:.cv,addr:.av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if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(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cv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== 0) </a:t>
            </a: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then 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		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fetch.setPC</a:t>
            </a:r>
            <a:r>
              <a:rPr lang="en-GB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</a:t>
            </a:r>
            <a:r>
              <a:rPr lang="en-GB" sz="2000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av</a:t>
            </a:r>
            <a:r>
              <a:rPr lang="en-GB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);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bu.clear</a:t>
            </a: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(); </a:t>
            </a:r>
            <a:r>
              <a:rPr lang="en-GB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</a:t>
            </a:r>
            <a:endParaRPr lang="en-US" sz="2000" b="1" dirty="0"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 	else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bu.deq();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</a:t>
            </a: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tagged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ELoad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{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dst:.rd,addr:.av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}: </a:t>
            </a: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		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fetch.writeback</a:t>
            </a:r>
            <a:r>
              <a:rPr lang="en-GB" sz="2000" b="1" dirty="0" smtClean="0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</a:t>
            </a:r>
            <a:r>
              <a:rPr lang="en-GB" sz="2000" b="1" dirty="0" err="1" smtClean="0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rd,dMem.read</a:t>
            </a:r>
            <a:r>
              <a:rPr lang="en-GB" sz="2000" b="1" dirty="0" smtClean="0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</a:t>
            </a:r>
            <a:r>
              <a:rPr lang="en-GB" sz="2000" b="1" dirty="0" err="1" smtClean="0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av</a:t>
            </a: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)); bu.deq();</a:t>
            </a:r>
            <a:endParaRPr lang="en-US" sz="2000" b="1" dirty="0"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	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tagged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EStore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{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value:.vv,addr:.av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}: </a:t>
            </a: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  	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dMem.write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av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, vv); bu.deq();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urier New" pitchFamily="49" charset="0"/>
                <a:ea typeface="MS Mincho" pitchFamily="49" charset="-128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endcase</a:t>
            </a:r>
            <a:endParaRPr lang="en-US" sz="2000" b="1" dirty="0"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endrule</a:t>
            </a:r>
            <a:endParaRPr lang="en-US" sz="2000" b="1" dirty="0"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/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Subtle Architecture Issues</a:t>
            </a:r>
          </a:p>
        </p:txBody>
      </p:sp>
      <p:sp>
        <p:nvSpPr>
          <p:cNvPr id="1484811" name="Rectangle 11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22300" y="4406900"/>
            <a:ext cx="7772400" cy="1828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smtClean="0"/>
              <a:t>After </a:t>
            </a:r>
            <a:r>
              <a:rPr lang="en-US" sz="2000" b="1" smtClean="0">
                <a:latin typeface="Courier New" pitchFamily="49" charset="0"/>
              </a:rPr>
              <a:t>setPC</a:t>
            </a:r>
            <a:r>
              <a:rPr lang="en-US" sz="2000" smtClean="0"/>
              <a:t> is called the next instruction enqueued via </a:t>
            </a:r>
            <a:r>
              <a:rPr lang="en-US" sz="2000" b="1" smtClean="0">
                <a:latin typeface="Courier New" pitchFamily="49" charset="0"/>
              </a:rPr>
              <a:t>enqIt</a:t>
            </a:r>
            <a:r>
              <a:rPr lang="en-US" sz="2000" smtClean="0"/>
              <a:t> must correspond to </a:t>
            </a:r>
            <a:r>
              <a:rPr lang="en-US" sz="2000" b="1" smtClean="0">
                <a:latin typeface="Courier New" pitchFamily="49" charset="0"/>
              </a:rPr>
              <a:t>iMem(cpc)</a:t>
            </a:r>
          </a:p>
          <a:p>
            <a:pPr>
              <a:lnSpc>
                <a:spcPct val="80000"/>
              </a:lnSpc>
            </a:pPr>
            <a:r>
              <a:rPr lang="en-US" sz="2000" b="1" smtClean="0">
                <a:latin typeface="Courier New" pitchFamily="49" charset="0"/>
              </a:rPr>
              <a:t>stall</a:t>
            </a:r>
            <a:r>
              <a:rPr lang="en-US" sz="2000" smtClean="0"/>
              <a:t> and </a:t>
            </a:r>
            <a:r>
              <a:rPr lang="en-US" sz="2000" b="1" smtClean="0">
                <a:latin typeface="Courier New" pitchFamily="49" charset="0"/>
              </a:rPr>
              <a:t>writeback </a:t>
            </a:r>
            <a:r>
              <a:rPr lang="en-US" sz="2000" smtClean="0"/>
              <a:t>methods are closely related; </a:t>
            </a:r>
          </a:p>
          <a:p>
            <a:pPr lvl="1">
              <a:lnSpc>
                <a:spcPct val="80000"/>
              </a:lnSpc>
            </a:pPr>
            <a:r>
              <a:rPr lang="en-US" sz="1800" b="1" smtClean="0">
                <a:latin typeface="Courier New" pitchFamily="49" charset="0"/>
              </a:rPr>
              <a:t>writeback</a:t>
            </a:r>
            <a:r>
              <a:rPr lang="en-US" sz="1800" smtClean="0"/>
              <a:t> affects the results of subsequent </a:t>
            </a:r>
            <a:r>
              <a:rPr lang="en-US" sz="1800" b="1" smtClean="0">
                <a:latin typeface="Courier New" pitchFamily="49" charset="0"/>
              </a:rPr>
              <a:t>stall</a:t>
            </a:r>
            <a:r>
              <a:rPr lang="en-US" sz="1800" smtClean="0"/>
              <a:t>s</a:t>
            </a:r>
          </a:p>
          <a:p>
            <a:pPr lvl="1">
              <a:lnSpc>
                <a:spcPct val="80000"/>
              </a:lnSpc>
            </a:pPr>
            <a:r>
              <a:rPr lang="en-US" sz="1800" smtClean="0"/>
              <a:t>the effect of </a:t>
            </a:r>
            <a:r>
              <a:rPr lang="en-US" sz="1800" b="1" smtClean="0">
                <a:latin typeface="Courier New" pitchFamily="49" charset="0"/>
              </a:rPr>
              <a:t>writeback</a:t>
            </a:r>
            <a:r>
              <a:rPr lang="en-US" sz="1800" smtClean="0"/>
              <a:t> must be reflected immediately in the decoded instructions </a:t>
            </a:r>
          </a:p>
        </p:txBody>
      </p:sp>
      <p:sp>
        <p:nvSpPr>
          <p:cNvPr id="21508" name="AutoShape 5"/>
          <p:cNvSpPr>
            <a:spLocks noChangeArrowheads="1"/>
          </p:cNvSpPr>
          <p:nvPr/>
        </p:nvSpPr>
        <p:spPr bwMode="auto">
          <a:xfrm>
            <a:off x="649288" y="1490663"/>
            <a:ext cx="7567612" cy="2941637"/>
          </a:xfrm>
          <a:prstGeom prst="roundRect">
            <a:avLst>
              <a:gd name="adj" fmla="val 32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buClr>
                <a:srgbClr val="660066"/>
              </a:buClr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1"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GB" sz="2000" b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Fetch;</a:t>
            </a:r>
          </a:p>
          <a:p>
            <a:pPr>
              <a:lnSpc>
                <a:spcPct val="100000"/>
              </a:lnSpc>
              <a:spcBef>
                <a:spcPts val="450"/>
              </a:spcBef>
              <a:buClr>
                <a:srgbClr val="660066"/>
              </a:buClr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>
                <a:latin typeface="Courier New" pitchFamily="49" charset="0"/>
                <a:cs typeface="Courier New" pitchFamily="49" charset="0"/>
              </a:rPr>
              <a:t>method Action</a:t>
            </a:r>
            <a:r>
              <a:rPr lang="en-GB" sz="2000" b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setPC (Iaddress cpc);</a:t>
            </a:r>
          </a:p>
          <a:p>
            <a:pPr>
              <a:lnSpc>
                <a:spcPct val="100000"/>
              </a:lnSpc>
              <a:spcBef>
                <a:spcPts val="450"/>
              </a:spcBef>
              <a:buClr>
                <a:srgbClr val="660066"/>
              </a:buClr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>
                <a:latin typeface="Courier New" pitchFamily="49" charset="0"/>
                <a:cs typeface="Courier New" pitchFamily="49" charset="0"/>
              </a:rPr>
              <a:t>method Action</a:t>
            </a:r>
            <a:r>
              <a:rPr lang="en-GB" sz="2000" b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writeback (RName dst, Value v); </a:t>
            </a:r>
          </a:p>
          <a:p>
            <a:pPr>
              <a:lnSpc>
                <a:spcPct val="100000"/>
              </a:lnSpc>
              <a:spcBef>
                <a:spcPts val="450"/>
              </a:spcBef>
              <a:buClr>
                <a:srgbClr val="660066"/>
              </a:buClr>
              <a:buFont typeface="Courier New" pitchFamily="49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1">
                <a:latin typeface="Courier New" pitchFamily="49" charset="0"/>
                <a:cs typeface="Courier New" pitchFamily="49" charset="0"/>
              </a:rPr>
              <a:t>endinterface</a:t>
            </a:r>
          </a:p>
          <a:p>
            <a:pPr>
              <a:spcBef>
                <a:spcPts val="563"/>
              </a:spcBef>
              <a:buClr>
                <a:srgbClr val="000000"/>
              </a:buClr>
              <a:buFont typeface="Wingdings" pitchFamily="-96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1">
                <a:latin typeface="Courier New" pitchFamily="49" charset="0"/>
                <a:cs typeface="Courier New" pitchFamily="49" charset="0"/>
              </a:rPr>
              <a:t>interface</a:t>
            </a:r>
            <a:r>
              <a:rPr lang="en-GB" sz="2000" b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Execute;</a:t>
            </a:r>
          </a:p>
          <a:p>
            <a:pPr>
              <a:spcBef>
                <a:spcPts val="563"/>
              </a:spcBef>
              <a:buClr>
                <a:srgbClr val="000000"/>
              </a:buClr>
              <a:buFont typeface="Wingdings" pitchFamily="-96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>
                <a:latin typeface="Courier New" pitchFamily="49" charset="0"/>
                <a:cs typeface="Courier New" pitchFamily="49" charset="0"/>
              </a:rPr>
              <a:t>method Action</a:t>
            </a:r>
            <a:r>
              <a:rPr lang="en-GB" sz="2000" b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enqIt(InstTemplate it);</a:t>
            </a:r>
          </a:p>
          <a:p>
            <a:pPr>
              <a:spcBef>
                <a:spcPts val="563"/>
              </a:spcBef>
              <a:buClr>
                <a:srgbClr val="000000"/>
              </a:buClr>
              <a:buFont typeface="Wingdings" pitchFamily="-96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>
                <a:latin typeface="Courier New" pitchFamily="49" charset="0"/>
                <a:cs typeface="Courier New" pitchFamily="49" charset="0"/>
              </a:rPr>
              <a:t>method</a:t>
            </a:r>
            <a:r>
              <a:rPr lang="en-GB" sz="2000" b="1">
                <a:solidFill>
                  <a:srgbClr val="660066"/>
                </a:solidFill>
                <a:latin typeface="Courier New" pitchFamily="49" charset="0"/>
                <a:cs typeface="Courier New" pitchFamily="49" charset="0"/>
              </a:rPr>
              <a:t> Bool stall(Instr instr)</a:t>
            </a:r>
          </a:p>
          <a:p>
            <a:pPr>
              <a:spcBef>
                <a:spcPts val="563"/>
              </a:spcBef>
              <a:buClr>
                <a:srgbClr val="000000"/>
              </a:buClr>
              <a:buFont typeface="Wingdings" pitchFamily="-96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1">
                <a:latin typeface="Courier New" pitchFamily="49" charset="0"/>
                <a:cs typeface="Courier New" pitchFamily="49" charset="0"/>
              </a:rPr>
              <a:t>endinterface</a:t>
            </a:r>
          </a:p>
        </p:txBody>
      </p:sp>
      <p:sp>
        <p:nvSpPr>
          <p:cNvPr id="1484812" name="Text Box 12"/>
          <p:cNvSpPr txBox="1">
            <a:spLocks noChangeArrowheads="1"/>
          </p:cNvSpPr>
          <p:nvPr/>
        </p:nvSpPr>
        <p:spPr bwMode="auto">
          <a:xfrm>
            <a:off x="2879725" y="6040438"/>
            <a:ext cx="6089650" cy="5905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Any modular refinement must preserve these extra-linguistic semantic properties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11" grpId="0" build="p"/>
      <p:bldP spid="14848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smtClean="0"/>
              <a:t>Modular refinement: Separating Fetch and Decode</a:t>
            </a:r>
          </a:p>
        </p:txBody>
      </p:sp>
      <p:sp>
        <p:nvSpPr>
          <p:cNvPr id="22531" name="Subtitle 6" descr="Rectangle: Click to edit Master text styles&#10;Second level&#10;Third level&#10;Fourth level&#10;Fifth level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pitchFamily="-96" charset="2"/>
              <a:buNone/>
            </a:pPr>
            <a:endParaRPr lang="en-US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9F5C43C3-E2FD-4D14-A8F1-5253B3F32FE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381501" y="3417888"/>
            <a:ext cx="3224212" cy="1789112"/>
            <a:chOff x="266701" y="2674938"/>
            <a:chExt cx="3224212" cy="1789112"/>
          </a:xfrm>
        </p:grpSpPr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>
              <a:off x="1447801" y="3454400"/>
              <a:ext cx="215900" cy="279400"/>
            </a:xfrm>
            <a:prstGeom prst="roundRect">
              <a:avLst>
                <a:gd name="adj" fmla="val 731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6"/>
            <p:cNvGrpSpPr>
              <a:grpSpLocks/>
            </p:cNvGrpSpPr>
            <p:nvPr/>
          </p:nvGrpSpPr>
          <p:grpSpPr bwMode="auto">
            <a:xfrm>
              <a:off x="266701" y="3289303"/>
              <a:ext cx="836613" cy="531813"/>
              <a:chOff x="168" y="2160"/>
              <a:chExt cx="527" cy="335"/>
            </a:xfrm>
          </p:grpSpPr>
          <p:sp>
            <p:nvSpPr>
              <p:cNvPr id="53" name="Freeform 7"/>
              <p:cNvSpPr>
                <a:spLocks noChangeArrowheads="1"/>
              </p:cNvSpPr>
              <p:nvPr/>
            </p:nvSpPr>
            <p:spPr bwMode="auto">
              <a:xfrm>
                <a:off x="168" y="2160"/>
                <a:ext cx="527" cy="335"/>
              </a:xfrm>
              <a:custGeom>
                <a:avLst/>
                <a:gdLst>
                  <a:gd name="T0" fmla="*/ 0 w 2325"/>
                  <a:gd name="T1" fmla="*/ 0 h 1478"/>
                  <a:gd name="T2" fmla="*/ 0 w 2325"/>
                  <a:gd name="T3" fmla="*/ 0 h 1478"/>
                  <a:gd name="T4" fmla="*/ 0 w 2325"/>
                  <a:gd name="T5" fmla="*/ 0 h 1478"/>
                  <a:gd name="T6" fmla="*/ 0 w 2325"/>
                  <a:gd name="T7" fmla="*/ 0 h 1478"/>
                  <a:gd name="T8" fmla="*/ 0 w 2325"/>
                  <a:gd name="T9" fmla="*/ 0 h 1478"/>
                  <a:gd name="T10" fmla="*/ 0 w 2325"/>
                  <a:gd name="T11" fmla="*/ 0 h 1478"/>
                  <a:gd name="T12" fmla="*/ 0 w 2325"/>
                  <a:gd name="T13" fmla="*/ 0 h 1478"/>
                  <a:gd name="T14" fmla="*/ 0 w 2325"/>
                  <a:gd name="T15" fmla="*/ 0 h 1478"/>
                  <a:gd name="T16" fmla="*/ 0 w 2325"/>
                  <a:gd name="T17" fmla="*/ 0 h 1478"/>
                  <a:gd name="T18" fmla="*/ 0 w 2325"/>
                  <a:gd name="T19" fmla="*/ 0 h 1478"/>
                  <a:gd name="T20" fmla="*/ 0 w 2325"/>
                  <a:gd name="T21" fmla="*/ 0 h 1478"/>
                  <a:gd name="T22" fmla="*/ 0 w 2325"/>
                  <a:gd name="T23" fmla="*/ 0 h 1478"/>
                  <a:gd name="T24" fmla="*/ 0 w 2325"/>
                  <a:gd name="T25" fmla="*/ 0 h 1478"/>
                  <a:gd name="T26" fmla="*/ 0 w 2325"/>
                  <a:gd name="T27" fmla="*/ 0 h 1478"/>
                  <a:gd name="T28" fmla="*/ 0 w 2325"/>
                  <a:gd name="T29" fmla="*/ 0 h 1478"/>
                  <a:gd name="T30" fmla="*/ 0 w 2325"/>
                  <a:gd name="T31" fmla="*/ 0 h 1478"/>
                  <a:gd name="T32" fmla="*/ 0 w 2325"/>
                  <a:gd name="T33" fmla="*/ 0 h 1478"/>
                  <a:gd name="T34" fmla="*/ 0 w 2325"/>
                  <a:gd name="T35" fmla="*/ 0 h 1478"/>
                  <a:gd name="T36" fmla="*/ 0 w 2325"/>
                  <a:gd name="T37" fmla="*/ 0 h 1478"/>
                  <a:gd name="T38" fmla="*/ 0 w 2325"/>
                  <a:gd name="T39" fmla="*/ 0 h 1478"/>
                  <a:gd name="T40" fmla="*/ 0 w 2325"/>
                  <a:gd name="T41" fmla="*/ 0 h 1478"/>
                  <a:gd name="T42" fmla="*/ 0 w 2325"/>
                  <a:gd name="T43" fmla="*/ 0 h 1478"/>
                  <a:gd name="T44" fmla="*/ 0 w 2325"/>
                  <a:gd name="T45" fmla="*/ 0 h 1478"/>
                  <a:gd name="T46" fmla="*/ 0 w 2325"/>
                  <a:gd name="T47" fmla="*/ 0 h 1478"/>
                  <a:gd name="T48" fmla="*/ 0 w 2325"/>
                  <a:gd name="T49" fmla="*/ 0 h 1478"/>
                  <a:gd name="T50" fmla="*/ 0 w 2325"/>
                  <a:gd name="T51" fmla="*/ 0 h 1478"/>
                  <a:gd name="T52" fmla="*/ 0 w 2325"/>
                  <a:gd name="T53" fmla="*/ 0 h 1478"/>
                  <a:gd name="T54" fmla="*/ 0 w 2325"/>
                  <a:gd name="T55" fmla="*/ 0 h 1478"/>
                  <a:gd name="T56" fmla="*/ 0 w 2325"/>
                  <a:gd name="T57" fmla="*/ 0 h 1478"/>
                  <a:gd name="T58" fmla="*/ 0 w 2325"/>
                  <a:gd name="T59" fmla="*/ 0 h 1478"/>
                  <a:gd name="T60" fmla="*/ 0 w 2325"/>
                  <a:gd name="T61" fmla="*/ 0 h 1478"/>
                  <a:gd name="T62" fmla="*/ 0 w 2325"/>
                  <a:gd name="T63" fmla="*/ 0 h 1478"/>
                  <a:gd name="T64" fmla="*/ 0 w 2325"/>
                  <a:gd name="T65" fmla="*/ 0 h 1478"/>
                  <a:gd name="T66" fmla="*/ 0 w 2325"/>
                  <a:gd name="T67" fmla="*/ 0 h 1478"/>
                  <a:gd name="T68" fmla="*/ 0 w 2325"/>
                  <a:gd name="T69" fmla="*/ 0 h 1478"/>
                  <a:gd name="T70" fmla="*/ 0 w 2325"/>
                  <a:gd name="T71" fmla="*/ 0 h 1478"/>
                  <a:gd name="T72" fmla="*/ 0 w 2325"/>
                  <a:gd name="T73" fmla="*/ 0 h 1478"/>
                  <a:gd name="T74" fmla="*/ 0 w 2325"/>
                  <a:gd name="T75" fmla="*/ 0 h 1478"/>
                  <a:gd name="T76" fmla="*/ 0 w 2325"/>
                  <a:gd name="T77" fmla="*/ 0 h 1478"/>
                  <a:gd name="T78" fmla="*/ 0 w 2325"/>
                  <a:gd name="T79" fmla="*/ 0 h 1478"/>
                  <a:gd name="T80" fmla="*/ 0 w 2325"/>
                  <a:gd name="T81" fmla="*/ 0 h 1478"/>
                  <a:gd name="T82" fmla="*/ 0 w 2325"/>
                  <a:gd name="T83" fmla="*/ 0 h 1478"/>
                  <a:gd name="T84" fmla="*/ 0 w 2325"/>
                  <a:gd name="T85" fmla="*/ 0 h 1478"/>
                  <a:gd name="T86" fmla="*/ 0 w 2325"/>
                  <a:gd name="T87" fmla="*/ 0 h 1478"/>
                  <a:gd name="T88" fmla="*/ 0 w 2325"/>
                  <a:gd name="T89" fmla="*/ 0 h 1478"/>
                  <a:gd name="T90" fmla="*/ 0 w 2325"/>
                  <a:gd name="T91" fmla="*/ 0 h 1478"/>
                  <a:gd name="T92" fmla="*/ 0 w 2325"/>
                  <a:gd name="T93" fmla="*/ 0 h 1478"/>
                  <a:gd name="T94" fmla="*/ 0 w 2325"/>
                  <a:gd name="T95" fmla="*/ 0 h 1478"/>
                  <a:gd name="T96" fmla="*/ 0 w 2325"/>
                  <a:gd name="T97" fmla="*/ 0 h 1478"/>
                  <a:gd name="T98" fmla="*/ 0 w 2325"/>
                  <a:gd name="T99" fmla="*/ 0 h 1478"/>
                  <a:gd name="T100" fmla="*/ 0 w 2325"/>
                  <a:gd name="T101" fmla="*/ 0 h 1478"/>
                  <a:gd name="T102" fmla="*/ 0 w 2325"/>
                  <a:gd name="T103" fmla="*/ 0 h 1478"/>
                  <a:gd name="T104" fmla="*/ 0 w 2325"/>
                  <a:gd name="T105" fmla="*/ 0 h 1478"/>
                  <a:gd name="T106" fmla="*/ 0 w 2325"/>
                  <a:gd name="T107" fmla="*/ 0 h 1478"/>
                  <a:gd name="T108" fmla="*/ 0 w 2325"/>
                  <a:gd name="T109" fmla="*/ 0 h 1478"/>
                  <a:gd name="T110" fmla="*/ 0 w 2325"/>
                  <a:gd name="T111" fmla="*/ 0 h 147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325"/>
                  <a:gd name="T169" fmla="*/ 0 h 1478"/>
                  <a:gd name="T170" fmla="*/ 2325 w 2325"/>
                  <a:gd name="T171" fmla="*/ 1478 h 1478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325" h="1478">
                    <a:moveTo>
                      <a:pt x="216" y="490"/>
                    </a:moveTo>
                    <a:lnTo>
                      <a:pt x="205" y="491"/>
                    </a:lnTo>
                    <a:lnTo>
                      <a:pt x="193" y="492"/>
                    </a:lnTo>
                    <a:lnTo>
                      <a:pt x="182" y="494"/>
                    </a:lnTo>
                    <a:lnTo>
                      <a:pt x="170" y="497"/>
                    </a:lnTo>
                    <a:lnTo>
                      <a:pt x="159" y="500"/>
                    </a:lnTo>
                    <a:lnTo>
                      <a:pt x="148" y="503"/>
                    </a:lnTo>
                    <a:lnTo>
                      <a:pt x="137" y="507"/>
                    </a:lnTo>
                    <a:lnTo>
                      <a:pt x="127" y="512"/>
                    </a:lnTo>
                    <a:lnTo>
                      <a:pt x="116" y="517"/>
                    </a:lnTo>
                    <a:lnTo>
                      <a:pt x="106" y="522"/>
                    </a:lnTo>
                    <a:lnTo>
                      <a:pt x="97" y="528"/>
                    </a:lnTo>
                    <a:lnTo>
                      <a:pt x="87" y="534"/>
                    </a:lnTo>
                    <a:lnTo>
                      <a:pt x="78" y="541"/>
                    </a:lnTo>
                    <a:lnTo>
                      <a:pt x="70" y="548"/>
                    </a:lnTo>
                    <a:lnTo>
                      <a:pt x="61" y="555"/>
                    </a:lnTo>
                    <a:lnTo>
                      <a:pt x="54" y="563"/>
                    </a:lnTo>
                    <a:lnTo>
                      <a:pt x="46" y="571"/>
                    </a:lnTo>
                    <a:lnTo>
                      <a:pt x="40" y="579"/>
                    </a:lnTo>
                    <a:lnTo>
                      <a:pt x="33" y="588"/>
                    </a:lnTo>
                    <a:lnTo>
                      <a:pt x="28" y="597"/>
                    </a:lnTo>
                    <a:lnTo>
                      <a:pt x="22" y="606"/>
                    </a:lnTo>
                    <a:lnTo>
                      <a:pt x="18" y="615"/>
                    </a:lnTo>
                    <a:lnTo>
                      <a:pt x="13" y="625"/>
                    </a:lnTo>
                    <a:lnTo>
                      <a:pt x="10" y="635"/>
                    </a:lnTo>
                    <a:lnTo>
                      <a:pt x="7" y="645"/>
                    </a:lnTo>
                    <a:lnTo>
                      <a:pt x="4" y="655"/>
                    </a:lnTo>
                    <a:lnTo>
                      <a:pt x="2" y="665"/>
                    </a:lnTo>
                    <a:lnTo>
                      <a:pt x="1" y="675"/>
                    </a:lnTo>
                    <a:lnTo>
                      <a:pt x="0" y="685"/>
                    </a:lnTo>
                    <a:lnTo>
                      <a:pt x="0" y="695"/>
                    </a:lnTo>
                    <a:lnTo>
                      <a:pt x="0" y="706"/>
                    </a:lnTo>
                    <a:lnTo>
                      <a:pt x="1" y="716"/>
                    </a:lnTo>
                    <a:lnTo>
                      <a:pt x="3" y="726"/>
                    </a:lnTo>
                    <a:lnTo>
                      <a:pt x="5" y="736"/>
                    </a:lnTo>
                    <a:lnTo>
                      <a:pt x="8" y="745"/>
                    </a:lnTo>
                    <a:lnTo>
                      <a:pt x="11" y="755"/>
                    </a:lnTo>
                    <a:lnTo>
                      <a:pt x="15" y="765"/>
                    </a:lnTo>
                    <a:lnTo>
                      <a:pt x="20" y="774"/>
                    </a:lnTo>
                    <a:lnTo>
                      <a:pt x="25" y="783"/>
                    </a:lnTo>
                    <a:lnTo>
                      <a:pt x="30" y="792"/>
                    </a:lnTo>
                    <a:lnTo>
                      <a:pt x="36" y="801"/>
                    </a:lnTo>
                    <a:lnTo>
                      <a:pt x="43" y="810"/>
                    </a:lnTo>
                    <a:lnTo>
                      <a:pt x="50" y="818"/>
                    </a:lnTo>
                    <a:lnTo>
                      <a:pt x="57" y="826"/>
                    </a:lnTo>
                    <a:lnTo>
                      <a:pt x="65" y="833"/>
                    </a:lnTo>
                    <a:lnTo>
                      <a:pt x="74" y="841"/>
                    </a:lnTo>
                    <a:lnTo>
                      <a:pt x="82" y="847"/>
                    </a:lnTo>
                    <a:lnTo>
                      <a:pt x="92" y="854"/>
                    </a:lnTo>
                    <a:lnTo>
                      <a:pt x="101" y="860"/>
                    </a:lnTo>
                    <a:lnTo>
                      <a:pt x="111" y="865"/>
                    </a:lnTo>
                    <a:lnTo>
                      <a:pt x="121" y="871"/>
                    </a:lnTo>
                    <a:lnTo>
                      <a:pt x="131" y="875"/>
                    </a:lnTo>
                    <a:lnTo>
                      <a:pt x="142" y="880"/>
                    </a:lnTo>
                    <a:lnTo>
                      <a:pt x="140" y="846"/>
                    </a:lnTo>
                    <a:lnTo>
                      <a:pt x="131" y="852"/>
                    </a:lnTo>
                    <a:lnTo>
                      <a:pt x="123" y="859"/>
                    </a:lnTo>
                    <a:lnTo>
                      <a:pt x="114" y="866"/>
                    </a:lnTo>
                    <a:lnTo>
                      <a:pt x="107" y="874"/>
                    </a:lnTo>
                    <a:lnTo>
                      <a:pt x="99" y="882"/>
                    </a:lnTo>
                    <a:lnTo>
                      <a:pt x="92" y="890"/>
                    </a:lnTo>
                    <a:lnTo>
                      <a:pt x="86" y="899"/>
                    </a:lnTo>
                    <a:lnTo>
                      <a:pt x="80" y="907"/>
                    </a:lnTo>
                    <a:lnTo>
                      <a:pt x="74" y="917"/>
                    </a:lnTo>
                    <a:lnTo>
                      <a:pt x="70" y="926"/>
                    </a:lnTo>
                    <a:lnTo>
                      <a:pt x="65" y="935"/>
                    </a:lnTo>
                    <a:lnTo>
                      <a:pt x="62" y="945"/>
                    </a:lnTo>
                    <a:lnTo>
                      <a:pt x="58" y="955"/>
                    </a:lnTo>
                    <a:lnTo>
                      <a:pt x="56" y="965"/>
                    </a:lnTo>
                    <a:lnTo>
                      <a:pt x="54" y="975"/>
                    </a:lnTo>
                    <a:lnTo>
                      <a:pt x="52" y="985"/>
                    </a:lnTo>
                    <a:lnTo>
                      <a:pt x="51" y="995"/>
                    </a:lnTo>
                    <a:lnTo>
                      <a:pt x="51" y="1005"/>
                    </a:lnTo>
                    <a:lnTo>
                      <a:pt x="51" y="1015"/>
                    </a:lnTo>
                    <a:lnTo>
                      <a:pt x="52" y="1025"/>
                    </a:lnTo>
                    <a:lnTo>
                      <a:pt x="54" y="1035"/>
                    </a:lnTo>
                    <a:lnTo>
                      <a:pt x="56" y="1045"/>
                    </a:lnTo>
                    <a:lnTo>
                      <a:pt x="58" y="1054"/>
                    </a:lnTo>
                    <a:lnTo>
                      <a:pt x="62" y="1064"/>
                    </a:lnTo>
                    <a:lnTo>
                      <a:pt x="65" y="1074"/>
                    </a:lnTo>
                    <a:lnTo>
                      <a:pt x="70" y="1083"/>
                    </a:lnTo>
                    <a:lnTo>
                      <a:pt x="75" y="1093"/>
                    </a:lnTo>
                    <a:lnTo>
                      <a:pt x="80" y="1102"/>
                    </a:lnTo>
                    <a:lnTo>
                      <a:pt x="86" y="1110"/>
                    </a:lnTo>
                    <a:lnTo>
                      <a:pt x="92" y="1119"/>
                    </a:lnTo>
                    <a:lnTo>
                      <a:pt x="99" y="1127"/>
                    </a:lnTo>
                    <a:lnTo>
                      <a:pt x="107" y="1135"/>
                    </a:lnTo>
                    <a:lnTo>
                      <a:pt x="114" y="1143"/>
                    </a:lnTo>
                    <a:lnTo>
                      <a:pt x="123" y="1150"/>
                    </a:lnTo>
                    <a:lnTo>
                      <a:pt x="131" y="1157"/>
                    </a:lnTo>
                    <a:lnTo>
                      <a:pt x="140" y="1163"/>
                    </a:lnTo>
                    <a:lnTo>
                      <a:pt x="150" y="1169"/>
                    </a:lnTo>
                    <a:lnTo>
                      <a:pt x="160" y="1175"/>
                    </a:lnTo>
                    <a:lnTo>
                      <a:pt x="170" y="1180"/>
                    </a:lnTo>
                    <a:lnTo>
                      <a:pt x="180" y="1185"/>
                    </a:lnTo>
                    <a:lnTo>
                      <a:pt x="191" y="1190"/>
                    </a:lnTo>
                    <a:lnTo>
                      <a:pt x="202" y="1193"/>
                    </a:lnTo>
                    <a:lnTo>
                      <a:pt x="213" y="1197"/>
                    </a:lnTo>
                    <a:lnTo>
                      <a:pt x="224" y="1200"/>
                    </a:lnTo>
                    <a:lnTo>
                      <a:pt x="236" y="1202"/>
                    </a:lnTo>
                    <a:lnTo>
                      <a:pt x="247" y="1204"/>
                    </a:lnTo>
                    <a:lnTo>
                      <a:pt x="259" y="1206"/>
                    </a:lnTo>
                    <a:lnTo>
                      <a:pt x="270" y="1207"/>
                    </a:lnTo>
                    <a:lnTo>
                      <a:pt x="282" y="1207"/>
                    </a:lnTo>
                    <a:lnTo>
                      <a:pt x="293" y="1207"/>
                    </a:lnTo>
                    <a:lnTo>
                      <a:pt x="305" y="1206"/>
                    </a:lnTo>
                    <a:lnTo>
                      <a:pt x="345" y="1251"/>
                    </a:lnTo>
                    <a:lnTo>
                      <a:pt x="359" y="1265"/>
                    </a:lnTo>
                    <a:lnTo>
                      <a:pt x="374" y="1279"/>
                    </a:lnTo>
                    <a:lnTo>
                      <a:pt x="389" y="1293"/>
                    </a:lnTo>
                    <a:lnTo>
                      <a:pt x="406" y="1305"/>
                    </a:lnTo>
                    <a:lnTo>
                      <a:pt x="423" y="1317"/>
                    </a:lnTo>
                    <a:lnTo>
                      <a:pt x="441" y="1328"/>
                    </a:lnTo>
                    <a:lnTo>
                      <a:pt x="460" y="1337"/>
                    </a:lnTo>
                    <a:lnTo>
                      <a:pt x="479" y="1347"/>
                    </a:lnTo>
                    <a:lnTo>
                      <a:pt x="498" y="1355"/>
                    </a:lnTo>
                    <a:lnTo>
                      <a:pt x="519" y="1363"/>
                    </a:lnTo>
                    <a:lnTo>
                      <a:pt x="539" y="1369"/>
                    </a:lnTo>
                    <a:lnTo>
                      <a:pt x="560" y="1375"/>
                    </a:lnTo>
                    <a:lnTo>
                      <a:pt x="582" y="1379"/>
                    </a:lnTo>
                    <a:lnTo>
                      <a:pt x="603" y="1383"/>
                    </a:lnTo>
                    <a:lnTo>
                      <a:pt x="625" y="1386"/>
                    </a:lnTo>
                    <a:lnTo>
                      <a:pt x="647" y="1387"/>
                    </a:lnTo>
                    <a:lnTo>
                      <a:pt x="669" y="1388"/>
                    </a:lnTo>
                    <a:lnTo>
                      <a:pt x="691" y="1388"/>
                    </a:lnTo>
                    <a:lnTo>
                      <a:pt x="712" y="1386"/>
                    </a:lnTo>
                    <a:lnTo>
                      <a:pt x="734" y="1384"/>
                    </a:lnTo>
                    <a:lnTo>
                      <a:pt x="756" y="1381"/>
                    </a:lnTo>
                    <a:lnTo>
                      <a:pt x="777" y="1376"/>
                    </a:lnTo>
                    <a:lnTo>
                      <a:pt x="798" y="1371"/>
                    </a:lnTo>
                    <a:lnTo>
                      <a:pt x="819" y="1365"/>
                    </a:lnTo>
                    <a:lnTo>
                      <a:pt x="839" y="1357"/>
                    </a:lnTo>
                    <a:lnTo>
                      <a:pt x="918" y="1374"/>
                    </a:lnTo>
                    <a:lnTo>
                      <a:pt x="931" y="1385"/>
                    </a:lnTo>
                    <a:lnTo>
                      <a:pt x="944" y="1397"/>
                    </a:lnTo>
                    <a:lnTo>
                      <a:pt x="959" y="1407"/>
                    </a:lnTo>
                    <a:lnTo>
                      <a:pt x="974" y="1417"/>
                    </a:lnTo>
                    <a:lnTo>
                      <a:pt x="989" y="1426"/>
                    </a:lnTo>
                    <a:lnTo>
                      <a:pt x="1005" y="1435"/>
                    </a:lnTo>
                    <a:lnTo>
                      <a:pt x="1022" y="1443"/>
                    </a:lnTo>
                    <a:lnTo>
                      <a:pt x="1039" y="1450"/>
                    </a:lnTo>
                    <a:lnTo>
                      <a:pt x="1056" y="1456"/>
                    </a:lnTo>
                    <a:lnTo>
                      <a:pt x="1074" y="1461"/>
                    </a:lnTo>
                    <a:lnTo>
                      <a:pt x="1092" y="1466"/>
                    </a:lnTo>
                    <a:lnTo>
                      <a:pt x="1110" y="1470"/>
                    </a:lnTo>
                    <a:lnTo>
                      <a:pt x="1128" y="1473"/>
                    </a:lnTo>
                    <a:lnTo>
                      <a:pt x="1147" y="1475"/>
                    </a:lnTo>
                    <a:lnTo>
                      <a:pt x="1166" y="1476"/>
                    </a:lnTo>
                    <a:lnTo>
                      <a:pt x="1184" y="1477"/>
                    </a:lnTo>
                    <a:lnTo>
                      <a:pt x="1203" y="1477"/>
                    </a:lnTo>
                    <a:lnTo>
                      <a:pt x="1222" y="1476"/>
                    </a:lnTo>
                    <a:lnTo>
                      <a:pt x="1241" y="1474"/>
                    </a:lnTo>
                    <a:lnTo>
                      <a:pt x="1259" y="1471"/>
                    </a:lnTo>
                    <a:lnTo>
                      <a:pt x="1277" y="1467"/>
                    </a:lnTo>
                    <a:lnTo>
                      <a:pt x="1295" y="1463"/>
                    </a:lnTo>
                    <a:lnTo>
                      <a:pt x="1313" y="1457"/>
                    </a:lnTo>
                    <a:lnTo>
                      <a:pt x="1331" y="1451"/>
                    </a:lnTo>
                    <a:lnTo>
                      <a:pt x="1348" y="1445"/>
                    </a:lnTo>
                    <a:lnTo>
                      <a:pt x="1364" y="1437"/>
                    </a:lnTo>
                    <a:lnTo>
                      <a:pt x="1380" y="1429"/>
                    </a:lnTo>
                    <a:lnTo>
                      <a:pt x="1396" y="1420"/>
                    </a:lnTo>
                    <a:lnTo>
                      <a:pt x="1411" y="1410"/>
                    </a:lnTo>
                    <a:lnTo>
                      <a:pt x="1426" y="1400"/>
                    </a:lnTo>
                    <a:lnTo>
                      <a:pt x="1440" y="1389"/>
                    </a:lnTo>
                    <a:lnTo>
                      <a:pt x="1453" y="1377"/>
                    </a:lnTo>
                    <a:lnTo>
                      <a:pt x="1464" y="1365"/>
                    </a:lnTo>
                    <a:lnTo>
                      <a:pt x="1476" y="1352"/>
                    </a:lnTo>
                    <a:lnTo>
                      <a:pt x="1487" y="1339"/>
                    </a:lnTo>
                    <a:lnTo>
                      <a:pt x="1497" y="1326"/>
                    </a:lnTo>
                    <a:lnTo>
                      <a:pt x="1506" y="1312"/>
                    </a:lnTo>
                    <a:lnTo>
                      <a:pt x="1515" y="1297"/>
                    </a:lnTo>
                    <a:lnTo>
                      <a:pt x="1522" y="1283"/>
                    </a:lnTo>
                    <a:lnTo>
                      <a:pt x="1571" y="1271"/>
                    </a:lnTo>
                    <a:lnTo>
                      <a:pt x="1585" y="1277"/>
                    </a:lnTo>
                    <a:lnTo>
                      <a:pt x="1600" y="1282"/>
                    </a:lnTo>
                    <a:lnTo>
                      <a:pt x="1615" y="1286"/>
                    </a:lnTo>
                    <a:lnTo>
                      <a:pt x="1631" y="1289"/>
                    </a:lnTo>
                    <a:lnTo>
                      <a:pt x="1646" y="1292"/>
                    </a:lnTo>
                    <a:lnTo>
                      <a:pt x="1662" y="1294"/>
                    </a:lnTo>
                    <a:lnTo>
                      <a:pt x="1678" y="1295"/>
                    </a:lnTo>
                    <a:lnTo>
                      <a:pt x="1693" y="1296"/>
                    </a:lnTo>
                    <a:lnTo>
                      <a:pt x="1709" y="1296"/>
                    </a:lnTo>
                    <a:lnTo>
                      <a:pt x="1725" y="1295"/>
                    </a:lnTo>
                    <a:lnTo>
                      <a:pt x="1741" y="1294"/>
                    </a:lnTo>
                    <a:lnTo>
                      <a:pt x="1757" y="1291"/>
                    </a:lnTo>
                    <a:lnTo>
                      <a:pt x="1772" y="1289"/>
                    </a:lnTo>
                    <a:lnTo>
                      <a:pt x="1787" y="1285"/>
                    </a:lnTo>
                    <a:lnTo>
                      <a:pt x="1803" y="1281"/>
                    </a:lnTo>
                    <a:lnTo>
                      <a:pt x="1817" y="1276"/>
                    </a:lnTo>
                    <a:lnTo>
                      <a:pt x="1832" y="1270"/>
                    </a:lnTo>
                    <a:lnTo>
                      <a:pt x="1846" y="1264"/>
                    </a:lnTo>
                    <a:lnTo>
                      <a:pt x="1860" y="1258"/>
                    </a:lnTo>
                    <a:lnTo>
                      <a:pt x="1873" y="1250"/>
                    </a:lnTo>
                    <a:lnTo>
                      <a:pt x="1886" y="1242"/>
                    </a:lnTo>
                    <a:lnTo>
                      <a:pt x="1899" y="1234"/>
                    </a:lnTo>
                    <a:lnTo>
                      <a:pt x="1911" y="1225"/>
                    </a:lnTo>
                    <a:lnTo>
                      <a:pt x="1922" y="1215"/>
                    </a:lnTo>
                    <a:lnTo>
                      <a:pt x="1933" y="1205"/>
                    </a:lnTo>
                    <a:lnTo>
                      <a:pt x="1943" y="1194"/>
                    </a:lnTo>
                    <a:lnTo>
                      <a:pt x="1953" y="1183"/>
                    </a:lnTo>
                    <a:lnTo>
                      <a:pt x="1962" y="1172"/>
                    </a:lnTo>
                    <a:lnTo>
                      <a:pt x="1970" y="1160"/>
                    </a:lnTo>
                    <a:lnTo>
                      <a:pt x="1977" y="1148"/>
                    </a:lnTo>
                    <a:lnTo>
                      <a:pt x="1984" y="1136"/>
                    </a:lnTo>
                    <a:lnTo>
                      <a:pt x="1990" y="1123"/>
                    </a:lnTo>
                    <a:lnTo>
                      <a:pt x="1996" y="1110"/>
                    </a:lnTo>
                    <a:lnTo>
                      <a:pt x="2000" y="1097"/>
                    </a:lnTo>
                    <a:lnTo>
                      <a:pt x="2004" y="1083"/>
                    </a:lnTo>
                    <a:lnTo>
                      <a:pt x="2007" y="1070"/>
                    </a:lnTo>
                    <a:lnTo>
                      <a:pt x="2009" y="1056"/>
                    </a:lnTo>
                    <a:lnTo>
                      <a:pt x="2010" y="1042"/>
                    </a:lnTo>
                    <a:lnTo>
                      <a:pt x="2011" y="1030"/>
                    </a:lnTo>
                    <a:lnTo>
                      <a:pt x="1998" y="1029"/>
                    </a:lnTo>
                    <a:lnTo>
                      <a:pt x="2017" y="1027"/>
                    </a:lnTo>
                    <a:lnTo>
                      <a:pt x="2034" y="1024"/>
                    </a:lnTo>
                    <a:lnTo>
                      <a:pt x="2052" y="1021"/>
                    </a:lnTo>
                    <a:lnTo>
                      <a:pt x="2069" y="1016"/>
                    </a:lnTo>
                    <a:lnTo>
                      <a:pt x="2087" y="1011"/>
                    </a:lnTo>
                    <a:lnTo>
                      <a:pt x="2104" y="1005"/>
                    </a:lnTo>
                    <a:lnTo>
                      <a:pt x="2121" y="998"/>
                    </a:lnTo>
                    <a:lnTo>
                      <a:pt x="2137" y="991"/>
                    </a:lnTo>
                    <a:lnTo>
                      <a:pt x="2153" y="983"/>
                    </a:lnTo>
                    <a:lnTo>
                      <a:pt x="2168" y="974"/>
                    </a:lnTo>
                    <a:lnTo>
                      <a:pt x="2183" y="965"/>
                    </a:lnTo>
                    <a:lnTo>
                      <a:pt x="2197" y="954"/>
                    </a:lnTo>
                    <a:lnTo>
                      <a:pt x="2211" y="944"/>
                    </a:lnTo>
                    <a:lnTo>
                      <a:pt x="2224" y="932"/>
                    </a:lnTo>
                    <a:lnTo>
                      <a:pt x="2236" y="921"/>
                    </a:lnTo>
                    <a:lnTo>
                      <a:pt x="2248" y="908"/>
                    </a:lnTo>
                    <a:lnTo>
                      <a:pt x="2259" y="895"/>
                    </a:lnTo>
                    <a:lnTo>
                      <a:pt x="2269" y="882"/>
                    </a:lnTo>
                    <a:lnTo>
                      <a:pt x="2278" y="868"/>
                    </a:lnTo>
                    <a:lnTo>
                      <a:pt x="2287" y="854"/>
                    </a:lnTo>
                    <a:lnTo>
                      <a:pt x="2294" y="840"/>
                    </a:lnTo>
                    <a:lnTo>
                      <a:pt x="2301" y="825"/>
                    </a:lnTo>
                    <a:lnTo>
                      <a:pt x="2307" y="810"/>
                    </a:lnTo>
                    <a:lnTo>
                      <a:pt x="2312" y="794"/>
                    </a:lnTo>
                    <a:lnTo>
                      <a:pt x="2316" y="779"/>
                    </a:lnTo>
                    <a:lnTo>
                      <a:pt x="2320" y="763"/>
                    </a:lnTo>
                    <a:lnTo>
                      <a:pt x="2322" y="747"/>
                    </a:lnTo>
                    <a:lnTo>
                      <a:pt x="2324" y="732"/>
                    </a:lnTo>
                    <a:lnTo>
                      <a:pt x="2324" y="716"/>
                    </a:lnTo>
                    <a:lnTo>
                      <a:pt x="2324" y="700"/>
                    </a:lnTo>
                    <a:lnTo>
                      <a:pt x="2322" y="685"/>
                    </a:lnTo>
                    <a:lnTo>
                      <a:pt x="2320" y="669"/>
                    </a:lnTo>
                    <a:lnTo>
                      <a:pt x="2317" y="653"/>
                    </a:lnTo>
                    <a:lnTo>
                      <a:pt x="2313" y="637"/>
                    </a:lnTo>
                    <a:lnTo>
                      <a:pt x="2308" y="622"/>
                    </a:lnTo>
                    <a:lnTo>
                      <a:pt x="2302" y="607"/>
                    </a:lnTo>
                    <a:lnTo>
                      <a:pt x="2295" y="592"/>
                    </a:lnTo>
                    <a:lnTo>
                      <a:pt x="2287" y="578"/>
                    </a:lnTo>
                    <a:lnTo>
                      <a:pt x="2279" y="564"/>
                    </a:lnTo>
                    <a:lnTo>
                      <a:pt x="2269" y="550"/>
                    </a:lnTo>
                    <a:lnTo>
                      <a:pt x="2259" y="536"/>
                    </a:lnTo>
                    <a:lnTo>
                      <a:pt x="2248" y="523"/>
                    </a:lnTo>
                    <a:lnTo>
                      <a:pt x="2237" y="511"/>
                    </a:lnTo>
                    <a:lnTo>
                      <a:pt x="2225" y="499"/>
                    </a:lnTo>
                    <a:lnTo>
                      <a:pt x="2212" y="488"/>
                    </a:lnTo>
                    <a:lnTo>
                      <a:pt x="2231" y="551"/>
                    </a:lnTo>
                    <a:lnTo>
                      <a:pt x="2238" y="540"/>
                    </a:lnTo>
                    <a:lnTo>
                      <a:pt x="2244" y="529"/>
                    </a:lnTo>
                    <a:lnTo>
                      <a:pt x="2250" y="517"/>
                    </a:lnTo>
                    <a:lnTo>
                      <a:pt x="2255" y="505"/>
                    </a:lnTo>
                    <a:lnTo>
                      <a:pt x="2259" y="492"/>
                    </a:lnTo>
                    <a:lnTo>
                      <a:pt x="2263" y="480"/>
                    </a:lnTo>
                    <a:lnTo>
                      <a:pt x="2266" y="467"/>
                    </a:lnTo>
                    <a:lnTo>
                      <a:pt x="2268" y="455"/>
                    </a:lnTo>
                    <a:lnTo>
                      <a:pt x="2269" y="443"/>
                    </a:lnTo>
                    <a:lnTo>
                      <a:pt x="2270" y="430"/>
                    </a:lnTo>
                    <a:lnTo>
                      <a:pt x="2270" y="417"/>
                    </a:lnTo>
                    <a:lnTo>
                      <a:pt x="2269" y="404"/>
                    </a:lnTo>
                    <a:lnTo>
                      <a:pt x="2267" y="392"/>
                    </a:lnTo>
                    <a:lnTo>
                      <a:pt x="2265" y="379"/>
                    </a:lnTo>
                    <a:lnTo>
                      <a:pt x="2262" y="366"/>
                    </a:lnTo>
                    <a:lnTo>
                      <a:pt x="2258" y="354"/>
                    </a:lnTo>
                    <a:lnTo>
                      <a:pt x="2253" y="342"/>
                    </a:lnTo>
                    <a:lnTo>
                      <a:pt x="2248" y="330"/>
                    </a:lnTo>
                    <a:lnTo>
                      <a:pt x="2242" y="318"/>
                    </a:lnTo>
                    <a:lnTo>
                      <a:pt x="2235" y="307"/>
                    </a:lnTo>
                    <a:lnTo>
                      <a:pt x="2228" y="295"/>
                    </a:lnTo>
                    <a:lnTo>
                      <a:pt x="2220" y="285"/>
                    </a:lnTo>
                    <a:lnTo>
                      <a:pt x="2211" y="274"/>
                    </a:lnTo>
                    <a:lnTo>
                      <a:pt x="2202" y="264"/>
                    </a:lnTo>
                    <a:lnTo>
                      <a:pt x="2192" y="255"/>
                    </a:lnTo>
                    <a:lnTo>
                      <a:pt x="2182" y="245"/>
                    </a:lnTo>
                    <a:lnTo>
                      <a:pt x="2171" y="237"/>
                    </a:lnTo>
                    <a:lnTo>
                      <a:pt x="2159" y="229"/>
                    </a:lnTo>
                    <a:lnTo>
                      <a:pt x="2147" y="221"/>
                    </a:lnTo>
                    <a:lnTo>
                      <a:pt x="2135" y="214"/>
                    </a:lnTo>
                    <a:lnTo>
                      <a:pt x="2122" y="207"/>
                    </a:lnTo>
                    <a:lnTo>
                      <a:pt x="2109" y="201"/>
                    </a:lnTo>
                    <a:lnTo>
                      <a:pt x="2096" y="196"/>
                    </a:lnTo>
                    <a:lnTo>
                      <a:pt x="2082" y="191"/>
                    </a:lnTo>
                    <a:lnTo>
                      <a:pt x="2068" y="187"/>
                    </a:lnTo>
                    <a:lnTo>
                      <a:pt x="2054" y="184"/>
                    </a:lnTo>
                    <a:lnTo>
                      <a:pt x="2039" y="181"/>
                    </a:lnTo>
                    <a:lnTo>
                      <a:pt x="2056" y="171"/>
                    </a:lnTo>
                    <a:lnTo>
                      <a:pt x="2052" y="160"/>
                    </a:lnTo>
                    <a:lnTo>
                      <a:pt x="2048" y="149"/>
                    </a:lnTo>
                    <a:lnTo>
                      <a:pt x="2043" y="139"/>
                    </a:lnTo>
                    <a:lnTo>
                      <a:pt x="2038" y="129"/>
                    </a:lnTo>
                    <a:lnTo>
                      <a:pt x="2033" y="119"/>
                    </a:lnTo>
                    <a:lnTo>
                      <a:pt x="2026" y="109"/>
                    </a:lnTo>
                    <a:lnTo>
                      <a:pt x="2019" y="99"/>
                    </a:lnTo>
                    <a:lnTo>
                      <a:pt x="2011" y="89"/>
                    </a:lnTo>
                    <a:lnTo>
                      <a:pt x="2003" y="80"/>
                    </a:lnTo>
                    <a:lnTo>
                      <a:pt x="1994" y="72"/>
                    </a:lnTo>
                    <a:lnTo>
                      <a:pt x="1984" y="64"/>
                    </a:lnTo>
                    <a:lnTo>
                      <a:pt x="1975" y="56"/>
                    </a:lnTo>
                    <a:lnTo>
                      <a:pt x="1964" y="48"/>
                    </a:lnTo>
                    <a:lnTo>
                      <a:pt x="1954" y="41"/>
                    </a:lnTo>
                    <a:lnTo>
                      <a:pt x="1943" y="35"/>
                    </a:lnTo>
                    <a:lnTo>
                      <a:pt x="1931" y="29"/>
                    </a:lnTo>
                    <a:lnTo>
                      <a:pt x="1919" y="24"/>
                    </a:lnTo>
                    <a:lnTo>
                      <a:pt x="1907" y="19"/>
                    </a:lnTo>
                    <a:lnTo>
                      <a:pt x="1895" y="14"/>
                    </a:lnTo>
                    <a:lnTo>
                      <a:pt x="1882" y="11"/>
                    </a:lnTo>
                    <a:lnTo>
                      <a:pt x="1869" y="7"/>
                    </a:lnTo>
                    <a:lnTo>
                      <a:pt x="1856" y="5"/>
                    </a:lnTo>
                    <a:lnTo>
                      <a:pt x="1843" y="3"/>
                    </a:lnTo>
                    <a:lnTo>
                      <a:pt x="1830" y="1"/>
                    </a:lnTo>
                    <a:lnTo>
                      <a:pt x="1817" y="0"/>
                    </a:lnTo>
                    <a:lnTo>
                      <a:pt x="1803" y="0"/>
                    </a:lnTo>
                    <a:lnTo>
                      <a:pt x="1790" y="0"/>
                    </a:lnTo>
                    <a:lnTo>
                      <a:pt x="1777" y="1"/>
                    </a:lnTo>
                    <a:lnTo>
                      <a:pt x="1763" y="3"/>
                    </a:lnTo>
                    <a:lnTo>
                      <a:pt x="1750" y="5"/>
                    </a:lnTo>
                    <a:lnTo>
                      <a:pt x="1737" y="7"/>
                    </a:lnTo>
                    <a:lnTo>
                      <a:pt x="1724" y="10"/>
                    </a:lnTo>
                    <a:lnTo>
                      <a:pt x="1712" y="14"/>
                    </a:lnTo>
                    <a:lnTo>
                      <a:pt x="1699" y="19"/>
                    </a:lnTo>
                    <a:lnTo>
                      <a:pt x="1687" y="23"/>
                    </a:lnTo>
                    <a:lnTo>
                      <a:pt x="1676" y="29"/>
                    </a:lnTo>
                    <a:lnTo>
                      <a:pt x="1664" y="35"/>
                    </a:lnTo>
                    <a:lnTo>
                      <a:pt x="1653" y="41"/>
                    </a:lnTo>
                    <a:lnTo>
                      <a:pt x="1642" y="48"/>
                    </a:lnTo>
                    <a:lnTo>
                      <a:pt x="1632" y="55"/>
                    </a:lnTo>
                    <a:lnTo>
                      <a:pt x="1580" y="57"/>
                    </a:lnTo>
                    <a:lnTo>
                      <a:pt x="1571" y="50"/>
                    </a:lnTo>
                    <a:lnTo>
                      <a:pt x="1562" y="43"/>
                    </a:lnTo>
                    <a:lnTo>
                      <a:pt x="1552" y="37"/>
                    </a:lnTo>
                    <a:lnTo>
                      <a:pt x="1542" y="31"/>
                    </a:lnTo>
                    <a:lnTo>
                      <a:pt x="1532" y="26"/>
                    </a:lnTo>
                    <a:lnTo>
                      <a:pt x="1521" y="21"/>
                    </a:lnTo>
                    <a:lnTo>
                      <a:pt x="1510" y="17"/>
                    </a:lnTo>
                    <a:lnTo>
                      <a:pt x="1499" y="13"/>
                    </a:lnTo>
                    <a:lnTo>
                      <a:pt x="1488" y="9"/>
                    </a:lnTo>
                    <a:lnTo>
                      <a:pt x="1476" y="7"/>
                    </a:lnTo>
                    <a:lnTo>
                      <a:pt x="1464" y="4"/>
                    </a:lnTo>
                    <a:lnTo>
                      <a:pt x="1453" y="2"/>
                    </a:lnTo>
                    <a:lnTo>
                      <a:pt x="1442" y="1"/>
                    </a:lnTo>
                    <a:lnTo>
                      <a:pt x="1430" y="0"/>
                    </a:lnTo>
                    <a:lnTo>
                      <a:pt x="1418" y="0"/>
                    </a:lnTo>
                    <a:lnTo>
                      <a:pt x="1406" y="0"/>
                    </a:lnTo>
                    <a:lnTo>
                      <a:pt x="1394" y="1"/>
                    </a:lnTo>
                    <a:lnTo>
                      <a:pt x="1382" y="2"/>
                    </a:lnTo>
                    <a:lnTo>
                      <a:pt x="1370" y="4"/>
                    </a:lnTo>
                    <a:lnTo>
                      <a:pt x="1358" y="7"/>
                    </a:lnTo>
                    <a:lnTo>
                      <a:pt x="1347" y="10"/>
                    </a:lnTo>
                    <a:lnTo>
                      <a:pt x="1335" y="13"/>
                    </a:lnTo>
                    <a:lnTo>
                      <a:pt x="1324" y="17"/>
                    </a:lnTo>
                    <a:lnTo>
                      <a:pt x="1313" y="21"/>
                    </a:lnTo>
                    <a:lnTo>
                      <a:pt x="1303" y="26"/>
                    </a:lnTo>
                    <a:lnTo>
                      <a:pt x="1293" y="32"/>
                    </a:lnTo>
                    <a:lnTo>
                      <a:pt x="1283" y="37"/>
                    </a:lnTo>
                    <a:lnTo>
                      <a:pt x="1273" y="44"/>
                    </a:lnTo>
                    <a:lnTo>
                      <a:pt x="1264" y="50"/>
                    </a:lnTo>
                    <a:lnTo>
                      <a:pt x="1255" y="57"/>
                    </a:lnTo>
                    <a:lnTo>
                      <a:pt x="1246" y="65"/>
                    </a:lnTo>
                    <a:lnTo>
                      <a:pt x="1238" y="72"/>
                    </a:lnTo>
                    <a:lnTo>
                      <a:pt x="1231" y="81"/>
                    </a:lnTo>
                    <a:lnTo>
                      <a:pt x="1224" y="89"/>
                    </a:lnTo>
                    <a:lnTo>
                      <a:pt x="1175" y="92"/>
                    </a:lnTo>
                    <a:lnTo>
                      <a:pt x="1163" y="85"/>
                    </a:lnTo>
                    <a:lnTo>
                      <a:pt x="1151" y="78"/>
                    </a:lnTo>
                    <a:lnTo>
                      <a:pt x="1138" y="72"/>
                    </a:lnTo>
                    <a:lnTo>
                      <a:pt x="1125" y="66"/>
                    </a:lnTo>
                    <a:lnTo>
                      <a:pt x="1111" y="61"/>
                    </a:lnTo>
                    <a:lnTo>
                      <a:pt x="1098" y="57"/>
                    </a:lnTo>
                    <a:lnTo>
                      <a:pt x="1084" y="53"/>
                    </a:lnTo>
                    <a:lnTo>
                      <a:pt x="1070" y="50"/>
                    </a:lnTo>
                    <a:lnTo>
                      <a:pt x="1055" y="48"/>
                    </a:lnTo>
                    <a:lnTo>
                      <a:pt x="1041" y="46"/>
                    </a:lnTo>
                    <a:lnTo>
                      <a:pt x="1026" y="45"/>
                    </a:lnTo>
                    <a:lnTo>
                      <a:pt x="1012" y="44"/>
                    </a:lnTo>
                    <a:lnTo>
                      <a:pt x="997" y="44"/>
                    </a:lnTo>
                    <a:lnTo>
                      <a:pt x="982" y="45"/>
                    </a:lnTo>
                    <a:lnTo>
                      <a:pt x="968" y="46"/>
                    </a:lnTo>
                    <a:lnTo>
                      <a:pt x="954" y="48"/>
                    </a:lnTo>
                    <a:lnTo>
                      <a:pt x="939" y="51"/>
                    </a:lnTo>
                    <a:lnTo>
                      <a:pt x="925" y="54"/>
                    </a:lnTo>
                    <a:lnTo>
                      <a:pt x="911" y="58"/>
                    </a:lnTo>
                    <a:lnTo>
                      <a:pt x="898" y="62"/>
                    </a:lnTo>
                    <a:lnTo>
                      <a:pt x="884" y="68"/>
                    </a:lnTo>
                    <a:lnTo>
                      <a:pt x="872" y="73"/>
                    </a:lnTo>
                    <a:lnTo>
                      <a:pt x="859" y="79"/>
                    </a:lnTo>
                    <a:lnTo>
                      <a:pt x="847" y="86"/>
                    </a:lnTo>
                    <a:lnTo>
                      <a:pt x="835" y="94"/>
                    </a:lnTo>
                    <a:lnTo>
                      <a:pt x="824" y="101"/>
                    </a:lnTo>
                    <a:lnTo>
                      <a:pt x="813" y="110"/>
                    </a:lnTo>
                    <a:lnTo>
                      <a:pt x="802" y="118"/>
                    </a:lnTo>
                    <a:lnTo>
                      <a:pt x="792" y="128"/>
                    </a:lnTo>
                    <a:lnTo>
                      <a:pt x="783" y="137"/>
                    </a:lnTo>
                    <a:lnTo>
                      <a:pt x="774" y="148"/>
                    </a:lnTo>
                    <a:lnTo>
                      <a:pt x="713" y="160"/>
                    </a:lnTo>
                    <a:lnTo>
                      <a:pt x="696" y="154"/>
                    </a:lnTo>
                    <a:lnTo>
                      <a:pt x="679" y="149"/>
                    </a:lnTo>
                    <a:lnTo>
                      <a:pt x="661" y="145"/>
                    </a:lnTo>
                    <a:lnTo>
                      <a:pt x="643" y="142"/>
                    </a:lnTo>
                    <a:lnTo>
                      <a:pt x="625" y="139"/>
                    </a:lnTo>
                    <a:lnTo>
                      <a:pt x="607" y="137"/>
                    </a:lnTo>
                    <a:lnTo>
                      <a:pt x="589" y="135"/>
                    </a:lnTo>
                    <a:lnTo>
                      <a:pt x="571" y="135"/>
                    </a:lnTo>
                    <a:lnTo>
                      <a:pt x="552" y="135"/>
                    </a:lnTo>
                    <a:lnTo>
                      <a:pt x="534" y="136"/>
                    </a:lnTo>
                    <a:lnTo>
                      <a:pt x="516" y="138"/>
                    </a:lnTo>
                    <a:lnTo>
                      <a:pt x="498" y="141"/>
                    </a:lnTo>
                    <a:lnTo>
                      <a:pt x="480" y="145"/>
                    </a:lnTo>
                    <a:lnTo>
                      <a:pt x="462" y="148"/>
                    </a:lnTo>
                    <a:lnTo>
                      <a:pt x="445" y="153"/>
                    </a:lnTo>
                    <a:lnTo>
                      <a:pt x="428" y="159"/>
                    </a:lnTo>
                    <a:lnTo>
                      <a:pt x="411" y="165"/>
                    </a:lnTo>
                    <a:lnTo>
                      <a:pt x="395" y="172"/>
                    </a:lnTo>
                    <a:lnTo>
                      <a:pt x="379" y="180"/>
                    </a:lnTo>
                    <a:lnTo>
                      <a:pt x="364" y="189"/>
                    </a:lnTo>
                    <a:lnTo>
                      <a:pt x="349" y="198"/>
                    </a:lnTo>
                    <a:lnTo>
                      <a:pt x="335" y="208"/>
                    </a:lnTo>
                    <a:lnTo>
                      <a:pt x="321" y="219"/>
                    </a:lnTo>
                    <a:lnTo>
                      <a:pt x="308" y="230"/>
                    </a:lnTo>
                    <a:lnTo>
                      <a:pt x="295" y="241"/>
                    </a:lnTo>
                    <a:lnTo>
                      <a:pt x="285" y="253"/>
                    </a:lnTo>
                    <a:lnTo>
                      <a:pt x="274" y="266"/>
                    </a:lnTo>
                    <a:lnTo>
                      <a:pt x="263" y="279"/>
                    </a:lnTo>
                    <a:lnTo>
                      <a:pt x="254" y="293"/>
                    </a:lnTo>
                    <a:lnTo>
                      <a:pt x="245" y="307"/>
                    </a:lnTo>
                    <a:lnTo>
                      <a:pt x="237" y="321"/>
                    </a:lnTo>
                    <a:lnTo>
                      <a:pt x="230" y="336"/>
                    </a:lnTo>
                    <a:lnTo>
                      <a:pt x="224" y="351"/>
                    </a:lnTo>
                    <a:lnTo>
                      <a:pt x="219" y="366"/>
                    </a:lnTo>
                    <a:lnTo>
                      <a:pt x="215" y="381"/>
                    </a:lnTo>
                    <a:lnTo>
                      <a:pt x="211" y="397"/>
                    </a:lnTo>
                    <a:lnTo>
                      <a:pt x="208" y="412"/>
                    </a:lnTo>
                    <a:lnTo>
                      <a:pt x="207" y="428"/>
                    </a:lnTo>
                    <a:lnTo>
                      <a:pt x="206" y="443"/>
                    </a:lnTo>
                    <a:lnTo>
                      <a:pt x="206" y="459"/>
                    </a:lnTo>
                    <a:lnTo>
                      <a:pt x="207" y="475"/>
                    </a:lnTo>
                    <a:lnTo>
                      <a:pt x="209" y="490"/>
                    </a:lnTo>
                    <a:lnTo>
                      <a:pt x="212" y="506"/>
                    </a:lnTo>
                    <a:lnTo>
                      <a:pt x="216" y="49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Freeform 8"/>
              <p:cNvSpPr>
                <a:spLocks noChangeArrowheads="1"/>
              </p:cNvSpPr>
              <p:nvPr/>
            </p:nvSpPr>
            <p:spPr bwMode="auto">
              <a:xfrm>
                <a:off x="200" y="2359"/>
                <a:ext cx="24" cy="4"/>
              </a:xfrm>
              <a:custGeom>
                <a:avLst/>
                <a:gdLst>
                  <a:gd name="T0" fmla="*/ 0 w 106"/>
                  <a:gd name="T1" fmla="*/ 0 h 18"/>
                  <a:gd name="T2" fmla="*/ 0 w 106"/>
                  <a:gd name="T3" fmla="*/ 0 h 18"/>
                  <a:gd name="T4" fmla="*/ 0 w 106"/>
                  <a:gd name="T5" fmla="*/ 0 h 18"/>
                  <a:gd name="T6" fmla="*/ 0 w 106"/>
                  <a:gd name="T7" fmla="*/ 0 h 18"/>
                  <a:gd name="T8" fmla="*/ 0 w 106"/>
                  <a:gd name="T9" fmla="*/ 0 h 18"/>
                  <a:gd name="T10" fmla="*/ 0 w 106"/>
                  <a:gd name="T11" fmla="*/ 0 h 18"/>
                  <a:gd name="T12" fmla="*/ 0 w 106"/>
                  <a:gd name="T13" fmla="*/ 0 h 18"/>
                  <a:gd name="T14" fmla="*/ 0 w 106"/>
                  <a:gd name="T15" fmla="*/ 0 h 18"/>
                  <a:gd name="T16" fmla="*/ 0 w 106"/>
                  <a:gd name="T17" fmla="*/ 0 h 18"/>
                  <a:gd name="T18" fmla="*/ 0 w 106"/>
                  <a:gd name="T19" fmla="*/ 0 h 18"/>
                  <a:gd name="T20" fmla="*/ 0 w 106"/>
                  <a:gd name="T21" fmla="*/ 0 h 18"/>
                  <a:gd name="T22" fmla="*/ 0 w 106"/>
                  <a:gd name="T23" fmla="*/ 0 h 18"/>
                  <a:gd name="T24" fmla="*/ 0 w 106"/>
                  <a:gd name="T25" fmla="*/ 0 h 18"/>
                  <a:gd name="T26" fmla="*/ 0 w 106"/>
                  <a:gd name="T27" fmla="*/ 0 h 18"/>
                  <a:gd name="T28" fmla="*/ 0 w 106"/>
                  <a:gd name="T29" fmla="*/ 0 h 18"/>
                  <a:gd name="T30" fmla="*/ 0 w 106"/>
                  <a:gd name="T31" fmla="*/ 0 h 18"/>
                  <a:gd name="T32" fmla="*/ 0 w 106"/>
                  <a:gd name="T33" fmla="*/ 0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06"/>
                  <a:gd name="T52" fmla="*/ 0 h 18"/>
                  <a:gd name="T53" fmla="*/ 106 w 106"/>
                  <a:gd name="T54" fmla="*/ 18 h 1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06" h="18">
                    <a:moveTo>
                      <a:pt x="0" y="0"/>
                    </a:moveTo>
                    <a:lnTo>
                      <a:pt x="7" y="2"/>
                    </a:lnTo>
                    <a:lnTo>
                      <a:pt x="13" y="4"/>
                    </a:lnTo>
                    <a:lnTo>
                      <a:pt x="20" y="6"/>
                    </a:lnTo>
                    <a:lnTo>
                      <a:pt x="27" y="8"/>
                    </a:lnTo>
                    <a:lnTo>
                      <a:pt x="34" y="11"/>
                    </a:lnTo>
                    <a:lnTo>
                      <a:pt x="41" y="12"/>
                    </a:lnTo>
                    <a:lnTo>
                      <a:pt x="48" y="13"/>
                    </a:lnTo>
                    <a:lnTo>
                      <a:pt x="55" y="14"/>
                    </a:lnTo>
                    <a:lnTo>
                      <a:pt x="62" y="15"/>
                    </a:lnTo>
                    <a:lnTo>
                      <a:pt x="69" y="16"/>
                    </a:lnTo>
                    <a:lnTo>
                      <a:pt x="76" y="17"/>
                    </a:lnTo>
                    <a:lnTo>
                      <a:pt x="84" y="17"/>
                    </a:lnTo>
                    <a:lnTo>
                      <a:pt x="91" y="17"/>
                    </a:lnTo>
                    <a:lnTo>
                      <a:pt x="98" y="17"/>
                    </a:lnTo>
                    <a:lnTo>
                      <a:pt x="105" y="1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Freeform 9"/>
              <p:cNvSpPr>
                <a:spLocks noChangeArrowheads="1"/>
              </p:cNvSpPr>
              <p:nvPr/>
            </p:nvSpPr>
            <p:spPr bwMode="auto">
              <a:xfrm>
                <a:off x="237" y="2432"/>
                <a:ext cx="11" cy="2"/>
              </a:xfrm>
              <a:custGeom>
                <a:avLst/>
                <a:gdLst>
                  <a:gd name="T0" fmla="*/ 0 w 49"/>
                  <a:gd name="T1" fmla="*/ 0 h 9"/>
                  <a:gd name="T2" fmla="*/ 0 w 49"/>
                  <a:gd name="T3" fmla="*/ 0 h 9"/>
                  <a:gd name="T4" fmla="*/ 0 w 49"/>
                  <a:gd name="T5" fmla="*/ 0 h 9"/>
                  <a:gd name="T6" fmla="*/ 0 w 49"/>
                  <a:gd name="T7" fmla="*/ 0 h 9"/>
                  <a:gd name="T8" fmla="*/ 0 w 49"/>
                  <a:gd name="T9" fmla="*/ 0 h 9"/>
                  <a:gd name="T10" fmla="*/ 0 w 49"/>
                  <a:gd name="T11" fmla="*/ 0 h 9"/>
                  <a:gd name="T12" fmla="*/ 0 w 49"/>
                  <a:gd name="T13" fmla="*/ 0 h 9"/>
                  <a:gd name="T14" fmla="*/ 0 w 49"/>
                  <a:gd name="T15" fmla="*/ 0 h 9"/>
                  <a:gd name="T16" fmla="*/ 0 w 49"/>
                  <a:gd name="T17" fmla="*/ 0 h 9"/>
                  <a:gd name="T18" fmla="*/ 0 w 49"/>
                  <a:gd name="T19" fmla="*/ 0 h 9"/>
                  <a:gd name="T20" fmla="*/ 0 w 49"/>
                  <a:gd name="T21" fmla="*/ 0 h 9"/>
                  <a:gd name="T22" fmla="*/ 0 w 49"/>
                  <a:gd name="T23" fmla="*/ 0 h 9"/>
                  <a:gd name="T24" fmla="*/ 0 w 49"/>
                  <a:gd name="T25" fmla="*/ 0 h 9"/>
                  <a:gd name="T26" fmla="*/ 0 w 49"/>
                  <a:gd name="T27" fmla="*/ 0 h 9"/>
                  <a:gd name="T28" fmla="*/ 0 w 49"/>
                  <a:gd name="T29" fmla="*/ 0 h 9"/>
                  <a:gd name="T30" fmla="*/ 0 w 49"/>
                  <a:gd name="T31" fmla="*/ 0 h 9"/>
                  <a:gd name="T32" fmla="*/ 0 w 49"/>
                  <a:gd name="T33" fmla="*/ 0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"/>
                  <a:gd name="T52" fmla="*/ 0 h 9"/>
                  <a:gd name="T53" fmla="*/ 49 w 4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" h="9">
                    <a:moveTo>
                      <a:pt x="0" y="8"/>
                    </a:moveTo>
                    <a:lnTo>
                      <a:pt x="3" y="8"/>
                    </a:lnTo>
                    <a:lnTo>
                      <a:pt x="6" y="8"/>
                    </a:lnTo>
                    <a:lnTo>
                      <a:pt x="9" y="7"/>
                    </a:lnTo>
                    <a:lnTo>
                      <a:pt x="12" y="7"/>
                    </a:lnTo>
                    <a:lnTo>
                      <a:pt x="15" y="7"/>
                    </a:lnTo>
                    <a:lnTo>
                      <a:pt x="20" y="6"/>
                    </a:lnTo>
                    <a:lnTo>
                      <a:pt x="23" y="6"/>
                    </a:lnTo>
                    <a:lnTo>
                      <a:pt x="26" y="5"/>
                    </a:lnTo>
                    <a:lnTo>
                      <a:pt x="29" y="5"/>
                    </a:lnTo>
                    <a:lnTo>
                      <a:pt x="32" y="3"/>
                    </a:lnTo>
                    <a:lnTo>
                      <a:pt x="36" y="3"/>
                    </a:lnTo>
                    <a:lnTo>
                      <a:pt x="39" y="2"/>
                    </a:lnTo>
                    <a:lnTo>
                      <a:pt x="42" y="1"/>
                    </a:lnTo>
                    <a:lnTo>
                      <a:pt x="45" y="1"/>
                    </a:lnTo>
                    <a:lnTo>
                      <a:pt x="48" y="0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Freeform 10"/>
              <p:cNvSpPr>
                <a:spLocks noChangeArrowheads="1"/>
              </p:cNvSpPr>
              <p:nvPr/>
            </p:nvSpPr>
            <p:spPr bwMode="auto">
              <a:xfrm>
                <a:off x="365" y="2457"/>
                <a:ext cx="12" cy="15"/>
              </a:xfrm>
              <a:custGeom>
                <a:avLst/>
                <a:gdLst>
                  <a:gd name="T0" fmla="*/ 0 w 51"/>
                  <a:gd name="T1" fmla="*/ 0 h 65"/>
                  <a:gd name="T2" fmla="*/ 0 w 51"/>
                  <a:gd name="T3" fmla="*/ 0 h 65"/>
                  <a:gd name="T4" fmla="*/ 0 w 51"/>
                  <a:gd name="T5" fmla="*/ 0 h 65"/>
                  <a:gd name="T6" fmla="*/ 0 w 51"/>
                  <a:gd name="T7" fmla="*/ 0 h 65"/>
                  <a:gd name="T8" fmla="*/ 0 w 51"/>
                  <a:gd name="T9" fmla="*/ 0 h 65"/>
                  <a:gd name="T10" fmla="*/ 0 w 51"/>
                  <a:gd name="T11" fmla="*/ 0 h 65"/>
                  <a:gd name="T12" fmla="*/ 0 w 51"/>
                  <a:gd name="T13" fmla="*/ 0 h 65"/>
                  <a:gd name="T14" fmla="*/ 0 w 51"/>
                  <a:gd name="T15" fmla="*/ 0 h 65"/>
                  <a:gd name="T16" fmla="*/ 0 w 51"/>
                  <a:gd name="T17" fmla="*/ 0 h 65"/>
                  <a:gd name="T18" fmla="*/ 0 w 51"/>
                  <a:gd name="T19" fmla="*/ 0 h 65"/>
                  <a:gd name="T20" fmla="*/ 0 w 51"/>
                  <a:gd name="T21" fmla="*/ 0 h 65"/>
                  <a:gd name="T22" fmla="*/ 0 w 51"/>
                  <a:gd name="T23" fmla="*/ 0 h 65"/>
                  <a:gd name="T24" fmla="*/ 0 w 51"/>
                  <a:gd name="T25" fmla="*/ 0 h 65"/>
                  <a:gd name="T26" fmla="*/ 0 w 51"/>
                  <a:gd name="T27" fmla="*/ 0 h 65"/>
                  <a:gd name="T28" fmla="*/ 0 w 51"/>
                  <a:gd name="T29" fmla="*/ 0 h 65"/>
                  <a:gd name="T30" fmla="*/ 0 w 51"/>
                  <a:gd name="T31" fmla="*/ 0 h 65"/>
                  <a:gd name="T32" fmla="*/ 0 w 51"/>
                  <a:gd name="T33" fmla="*/ 0 h 6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1"/>
                  <a:gd name="T52" fmla="*/ 0 h 65"/>
                  <a:gd name="T53" fmla="*/ 51 w 51"/>
                  <a:gd name="T54" fmla="*/ 65 h 6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1" h="65">
                    <a:moveTo>
                      <a:pt x="0" y="0"/>
                    </a:moveTo>
                    <a:lnTo>
                      <a:pt x="3" y="5"/>
                    </a:lnTo>
                    <a:lnTo>
                      <a:pt x="5" y="9"/>
                    </a:lnTo>
                    <a:lnTo>
                      <a:pt x="8" y="14"/>
                    </a:lnTo>
                    <a:lnTo>
                      <a:pt x="11" y="18"/>
                    </a:lnTo>
                    <a:lnTo>
                      <a:pt x="14" y="22"/>
                    </a:lnTo>
                    <a:lnTo>
                      <a:pt x="17" y="26"/>
                    </a:lnTo>
                    <a:lnTo>
                      <a:pt x="20" y="31"/>
                    </a:lnTo>
                    <a:lnTo>
                      <a:pt x="24" y="35"/>
                    </a:lnTo>
                    <a:lnTo>
                      <a:pt x="27" y="39"/>
                    </a:lnTo>
                    <a:lnTo>
                      <a:pt x="31" y="44"/>
                    </a:lnTo>
                    <a:lnTo>
                      <a:pt x="34" y="48"/>
                    </a:lnTo>
                    <a:lnTo>
                      <a:pt x="38" y="52"/>
                    </a:lnTo>
                    <a:lnTo>
                      <a:pt x="42" y="56"/>
                    </a:lnTo>
                    <a:lnTo>
                      <a:pt x="46" y="60"/>
                    </a:lnTo>
                    <a:lnTo>
                      <a:pt x="50" y="6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Freeform 11"/>
              <p:cNvSpPr>
                <a:spLocks noChangeArrowheads="1"/>
              </p:cNvSpPr>
              <p:nvPr/>
            </p:nvSpPr>
            <p:spPr bwMode="auto">
              <a:xfrm>
                <a:off x="513" y="2431"/>
                <a:ext cx="6" cy="20"/>
              </a:xfrm>
              <a:custGeom>
                <a:avLst/>
                <a:gdLst>
                  <a:gd name="T0" fmla="*/ 0 w 27"/>
                  <a:gd name="T1" fmla="*/ 0 h 89"/>
                  <a:gd name="T2" fmla="*/ 0 w 27"/>
                  <a:gd name="T3" fmla="*/ 0 h 89"/>
                  <a:gd name="T4" fmla="*/ 0 w 27"/>
                  <a:gd name="T5" fmla="*/ 0 h 89"/>
                  <a:gd name="T6" fmla="*/ 0 w 27"/>
                  <a:gd name="T7" fmla="*/ 0 h 89"/>
                  <a:gd name="T8" fmla="*/ 0 w 27"/>
                  <a:gd name="T9" fmla="*/ 0 h 89"/>
                  <a:gd name="T10" fmla="*/ 0 w 27"/>
                  <a:gd name="T11" fmla="*/ 0 h 89"/>
                  <a:gd name="T12" fmla="*/ 0 w 27"/>
                  <a:gd name="T13" fmla="*/ 0 h 89"/>
                  <a:gd name="T14" fmla="*/ 0 w 27"/>
                  <a:gd name="T15" fmla="*/ 0 h 89"/>
                  <a:gd name="T16" fmla="*/ 0 w 27"/>
                  <a:gd name="T17" fmla="*/ 0 h 89"/>
                  <a:gd name="T18" fmla="*/ 0 w 27"/>
                  <a:gd name="T19" fmla="*/ 0 h 89"/>
                  <a:gd name="T20" fmla="*/ 0 w 27"/>
                  <a:gd name="T21" fmla="*/ 0 h 89"/>
                  <a:gd name="T22" fmla="*/ 0 w 27"/>
                  <a:gd name="T23" fmla="*/ 0 h 89"/>
                  <a:gd name="T24" fmla="*/ 0 w 27"/>
                  <a:gd name="T25" fmla="*/ 0 h 89"/>
                  <a:gd name="T26" fmla="*/ 0 w 27"/>
                  <a:gd name="T27" fmla="*/ 0 h 89"/>
                  <a:gd name="T28" fmla="*/ 0 w 27"/>
                  <a:gd name="T29" fmla="*/ 0 h 89"/>
                  <a:gd name="T30" fmla="*/ 0 w 27"/>
                  <a:gd name="T31" fmla="*/ 0 h 89"/>
                  <a:gd name="T32" fmla="*/ 0 w 27"/>
                  <a:gd name="T33" fmla="*/ 0 h 8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89"/>
                  <a:gd name="T53" fmla="*/ 27 w 27"/>
                  <a:gd name="T54" fmla="*/ 89 h 8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89">
                    <a:moveTo>
                      <a:pt x="0" y="88"/>
                    </a:moveTo>
                    <a:lnTo>
                      <a:pt x="3" y="82"/>
                    </a:lnTo>
                    <a:lnTo>
                      <a:pt x="5" y="77"/>
                    </a:lnTo>
                    <a:lnTo>
                      <a:pt x="8" y="71"/>
                    </a:lnTo>
                    <a:lnTo>
                      <a:pt x="10" y="65"/>
                    </a:lnTo>
                    <a:lnTo>
                      <a:pt x="12" y="60"/>
                    </a:lnTo>
                    <a:lnTo>
                      <a:pt x="14" y="53"/>
                    </a:lnTo>
                    <a:lnTo>
                      <a:pt x="16" y="47"/>
                    </a:lnTo>
                    <a:lnTo>
                      <a:pt x="17" y="42"/>
                    </a:lnTo>
                    <a:lnTo>
                      <a:pt x="19" y="36"/>
                    </a:lnTo>
                    <a:lnTo>
                      <a:pt x="20" y="30"/>
                    </a:lnTo>
                    <a:lnTo>
                      <a:pt x="22" y="24"/>
                    </a:lnTo>
                    <a:lnTo>
                      <a:pt x="23" y="18"/>
                    </a:lnTo>
                    <a:lnTo>
                      <a:pt x="24" y="12"/>
                    </a:lnTo>
                    <a:lnTo>
                      <a:pt x="25" y="6"/>
                    </a:lnTo>
                    <a:lnTo>
                      <a:pt x="26" y="0"/>
                    </a:lnTo>
                    <a:lnTo>
                      <a:pt x="0" y="88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Freeform 12"/>
              <p:cNvSpPr>
                <a:spLocks noChangeArrowheads="1"/>
              </p:cNvSpPr>
              <p:nvPr/>
            </p:nvSpPr>
            <p:spPr bwMode="auto">
              <a:xfrm>
                <a:off x="577" y="2335"/>
                <a:ext cx="47" cy="59"/>
              </a:xfrm>
              <a:custGeom>
                <a:avLst/>
                <a:gdLst>
                  <a:gd name="T0" fmla="*/ 0 w 207"/>
                  <a:gd name="T1" fmla="*/ 0 h 260"/>
                  <a:gd name="T2" fmla="*/ 0 w 207"/>
                  <a:gd name="T3" fmla="*/ 0 h 260"/>
                  <a:gd name="T4" fmla="*/ 0 w 207"/>
                  <a:gd name="T5" fmla="*/ 0 h 260"/>
                  <a:gd name="T6" fmla="*/ 0 w 207"/>
                  <a:gd name="T7" fmla="*/ 0 h 260"/>
                  <a:gd name="T8" fmla="*/ 0 w 207"/>
                  <a:gd name="T9" fmla="*/ 0 h 260"/>
                  <a:gd name="T10" fmla="*/ 0 w 207"/>
                  <a:gd name="T11" fmla="*/ 0 h 260"/>
                  <a:gd name="T12" fmla="*/ 0 w 207"/>
                  <a:gd name="T13" fmla="*/ 0 h 260"/>
                  <a:gd name="T14" fmla="*/ 0 w 207"/>
                  <a:gd name="T15" fmla="*/ 0 h 260"/>
                  <a:gd name="T16" fmla="*/ 0 w 207"/>
                  <a:gd name="T17" fmla="*/ 0 h 260"/>
                  <a:gd name="T18" fmla="*/ 0 w 207"/>
                  <a:gd name="T19" fmla="*/ 0 h 260"/>
                  <a:gd name="T20" fmla="*/ 0 w 207"/>
                  <a:gd name="T21" fmla="*/ 0 h 260"/>
                  <a:gd name="T22" fmla="*/ 0 w 207"/>
                  <a:gd name="T23" fmla="*/ 0 h 260"/>
                  <a:gd name="T24" fmla="*/ 0 w 207"/>
                  <a:gd name="T25" fmla="*/ 0 h 260"/>
                  <a:gd name="T26" fmla="*/ 0 w 207"/>
                  <a:gd name="T27" fmla="*/ 0 h 260"/>
                  <a:gd name="T28" fmla="*/ 0 w 207"/>
                  <a:gd name="T29" fmla="*/ 0 h 260"/>
                  <a:gd name="T30" fmla="*/ 0 w 207"/>
                  <a:gd name="T31" fmla="*/ 0 h 260"/>
                  <a:gd name="T32" fmla="*/ 0 w 207"/>
                  <a:gd name="T33" fmla="*/ 0 h 260"/>
                  <a:gd name="T34" fmla="*/ 0 w 207"/>
                  <a:gd name="T35" fmla="*/ 0 h 260"/>
                  <a:gd name="T36" fmla="*/ 0 w 207"/>
                  <a:gd name="T37" fmla="*/ 0 h 260"/>
                  <a:gd name="T38" fmla="*/ 0 w 207"/>
                  <a:gd name="T39" fmla="*/ 0 h 260"/>
                  <a:gd name="T40" fmla="*/ 0 w 207"/>
                  <a:gd name="T41" fmla="*/ 0 h 260"/>
                  <a:gd name="T42" fmla="*/ 0 w 207"/>
                  <a:gd name="T43" fmla="*/ 0 h 260"/>
                  <a:gd name="T44" fmla="*/ 0 w 207"/>
                  <a:gd name="T45" fmla="*/ 0 h 260"/>
                  <a:gd name="T46" fmla="*/ 0 w 207"/>
                  <a:gd name="T47" fmla="*/ 0 h 260"/>
                  <a:gd name="T48" fmla="*/ 0 w 207"/>
                  <a:gd name="T49" fmla="*/ 0 h 260"/>
                  <a:gd name="T50" fmla="*/ 0 w 207"/>
                  <a:gd name="T51" fmla="*/ 0 h 26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7"/>
                  <a:gd name="T79" fmla="*/ 0 h 260"/>
                  <a:gd name="T80" fmla="*/ 207 w 207"/>
                  <a:gd name="T81" fmla="*/ 260 h 26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7" h="260">
                    <a:moveTo>
                      <a:pt x="206" y="259"/>
                    </a:moveTo>
                    <a:lnTo>
                      <a:pt x="206" y="245"/>
                    </a:lnTo>
                    <a:lnTo>
                      <a:pt x="205" y="231"/>
                    </a:lnTo>
                    <a:lnTo>
                      <a:pt x="203" y="217"/>
                    </a:lnTo>
                    <a:lnTo>
                      <a:pt x="200" y="203"/>
                    </a:lnTo>
                    <a:lnTo>
                      <a:pt x="197" y="190"/>
                    </a:lnTo>
                    <a:lnTo>
                      <a:pt x="192" y="176"/>
                    </a:lnTo>
                    <a:lnTo>
                      <a:pt x="187" y="162"/>
                    </a:lnTo>
                    <a:lnTo>
                      <a:pt x="181" y="149"/>
                    </a:lnTo>
                    <a:lnTo>
                      <a:pt x="175" y="137"/>
                    </a:lnTo>
                    <a:lnTo>
                      <a:pt x="167" y="124"/>
                    </a:lnTo>
                    <a:lnTo>
                      <a:pt x="159" y="112"/>
                    </a:lnTo>
                    <a:lnTo>
                      <a:pt x="150" y="101"/>
                    </a:lnTo>
                    <a:lnTo>
                      <a:pt x="141" y="90"/>
                    </a:lnTo>
                    <a:lnTo>
                      <a:pt x="131" y="78"/>
                    </a:lnTo>
                    <a:lnTo>
                      <a:pt x="120" y="67"/>
                    </a:lnTo>
                    <a:lnTo>
                      <a:pt x="108" y="58"/>
                    </a:lnTo>
                    <a:lnTo>
                      <a:pt x="97" y="48"/>
                    </a:lnTo>
                    <a:lnTo>
                      <a:pt x="84" y="40"/>
                    </a:lnTo>
                    <a:lnTo>
                      <a:pt x="71" y="31"/>
                    </a:lnTo>
                    <a:lnTo>
                      <a:pt x="58" y="24"/>
                    </a:lnTo>
                    <a:lnTo>
                      <a:pt x="44" y="17"/>
                    </a:lnTo>
                    <a:lnTo>
                      <a:pt x="30" y="11"/>
                    </a:lnTo>
                    <a:lnTo>
                      <a:pt x="15" y="5"/>
                    </a:lnTo>
                    <a:lnTo>
                      <a:pt x="0" y="0"/>
                    </a:lnTo>
                    <a:lnTo>
                      <a:pt x="206" y="259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Freeform 13"/>
              <p:cNvSpPr>
                <a:spLocks noChangeArrowheads="1"/>
              </p:cNvSpPr>
              <p:nvPr/>
            </p:nvSpPr>
            <p:spPr bwMode="auto">
              <a:xfrm>
                <a:off x="652" y="2284"/>
                <a:ext cx="22" cy="20"/>
              </a:xfrm>
              <a:custGeom>
                <a:avLst/>
                <a:gdLst>
                  <a:gd name="T0" fmla="*/ 0 w 97"/>
                  <a:gd name="T1" fmla="*/ 0 h 88"/>
                  <a:gd name="T2" fmla="*/ 0 w 97"/>
                  <a:gd name="T3" fmla="*/ 0 h 88"/>
                  <a:gd name="T4" fmla="*/ 0 w 97"/>
                  <a:gd name="T5" fmla="*/ 0 h 88"/>
                  <a:gd name="T6" fmla="*/ 0 w 97"/>
                  <a:gd name="T7" fmla="*/ 0 h 88"/>
                  <a:gd name="T8" fmla="*/ 0 w 97"/>
                  <a:gd name="T9" fmla="*/ 0 h 88"/>
                  <a:gd name="T10" fmla="*/ 0 w 97"/>
                  <a:gd name="T11" fmla="*/ 0 h 88"/>
                  <a:gd name="T12" fmla="*/ 0 w 97"/>
                  <a:gd name="T13" fmla="*/ 0 h 88"/>
                  <a:gd name="T14" fmla="*/ 0 w 97"/>
                  <a:gd name="T15" fmla="*/ 0 h 88"/>
                  <a:gd name="T16" fmla="*/ 0 w 97"/>
                  <a:gd name="T17" fmla="*/ 0 h 88"/>
                  <a:gd name="T18" fmla="*/ 0 w 97"/>
                  <a:gd name="T19" fmla="*/ 0 h 88"/>
                  <a:gd name="T20" fmla="*/ 0 w 97"/>
                  <a:gd name="T21" fmla="*/ 0 h 88"/>
                  <a:gd name="T22" fmla="*/ 0 w 97"/>
                  <a:gd name="T23" fmla="*/ 0 h 88"/>
                  <a:gd name="T24" fmla="*/ 0 w 97"/>
                  <a:gd name="T25" fmla="*/ 0 h 88"/>
                  <a:gd name="T26" fmla="*/ 0 w 97"/>
                  <a:gd name="T27" fmla="*/ 0 h 88"/>
                  <a:gd name="T28" fmla="*/ 0 w 97"/>
                  <a:gd name="T29" fmla="*/ 0 h 88"/>
                  <a:gd name="T30" fmla="*/ 0 w 97"/>
                  <a:gd name="T31" fmla="*/ 0 h 88"/>
                  <a:gd name="T32" fmla="*/ 0 w 97"/>
                  <a:gd name="T33" fmla="*/ 0 h 8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7"/>
                  <a:gd name="T52" fmla="*/ 0 h 88"/>
                  <a:gd name="T53" fmla="*/ 97 w 97"/>
                  <a:gd name="T54" fmla="*/ 88 h 8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7" h="88">
                    <a:moveTo>
                      <a:pt x="0" y="87"/>
                    </a:moveTo>
                    <a:lnTo>
                      <a:pt x="8" y="82"/>
                    </a:lnTo>
                    <a:lnTo>
                      <a:pt x="16" y="78"/>
                    </a:lnTo>
                    <a:lnTo>
                      <a:pt x="23" y="73"/>
                    </a:lnTo>
                    <a:lnTo>
                      <a:pt x="30" y="68"/>
                    </a:lnTo>
                    <a:lnTo>
                      <a:pt x="37" y="63"/>
                    </a:lnTo>
                    <a:lnTo>
                      <a:pt x="44" y="58"/>
                    </a:lnTo>
                    <a:lnTo>
                      <a:pt x="51" y="52"/>
                    </a:lnTo>
                    <a:lnTo>
                      <a:pt x="57" y="46"/>
                    </a:lnTo>
                    <a:lnTo>
                      <a:pt x="63" y="39"/>
                    </a:lnTo>
                    <a:lnTo>
                      <a:pt x="69" y="33"/>
                    </a:lnTo>
                    <a:lnTo>
                      <a:pt x="75" y="27"/>
                    </a:lnTo>
                    <a:lnTo>
                      <a:pt x="80" y="21"/>
                    </a:lnTo>
                    <a:lnTo>
                      <a:pt x="86" y="14"/>
                    </a:lnTo>
                    <a:lnTo>
                      <a:pt x="91" y="7"/>
                    </a:lnTo>
                    <a:lnTo>
                      <a:pt x="96" y="0"/>
                    </a:lnTo>
                    <a:lnTo>
                      <a:pt x="0" y="87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Freeform 14"/>
              <p:cNvSpPr>
                <a:spLocks noChangeArrowheads="1"/>
              </p:cNvSpPr>
              <p:nvPr/>
            </p:nvSpPr>
            <p:spPr bwMode="auto">
              <a:xfrm>
                <a:off x="634" y="2199"/>
                <a:ext cx="2" cy="13"/>
              </a:xfrm>
              <a:custGeom>
                <a:avLst/>
                <a:gdLst>
                  <a:gd name="T0" fmla="*/ 0 w 9"/>
                  <a:gd name="T1" fmla="*/ 0 h 58"/>
                  <a:gd name="T2" fmla="*/ 0 w 9"/>
                  <a:gd name="T3" fmla="*/ 0 h 58"/>
                  <a:gd name="T4" fmla="*/ 0 w 9"/>
                  <a:gd name="T5" fmla="*/ 0 h 58"/>
                  <a:gd name="T6" fmla="*/ 0 w 9"/>
                  <a:gd name="T7" fmla="*/ 0 h 58"/>
                  <a:gd name="T8" fmla="*/ 0 w 9"/>
                  <a:gd name="T9" fmla="*/ 0 h 58"/>
                  <a:gd name="T10" fmla="*/ 0 w 9"/>
                  <a:gd name="T11" fmla="*/ 0 h 58"/>
                  <a:gd name="T12" fmla="*/ 0 w 9"/>
                  <a:gd name="T13" fmla="*/ 0 h 58"/>
                  <a:gd name="T14" fmla="*/ 0 w 9"/>
                  <a:gd name="T15" fmla="*/ 0 h 58"/>
                  <a:gd name="T16" fmla="*/ 0 w 9"/>
                  <a:gd name="T17" fmla="*/ 0 h 58"/>
                  <a:gd name="T18" fmla="*/ 0 w 9"/>
                  <a:gd name="T19" fmla="*/ 0 h 58"/>
                  <a:gd name="T20" fmla="*/ 0 w 9"/>
                  <a:gd name="T21" fmla="*/ 0 h 58"/>
                  <a:gd name="T22" fmla="*/ 0 w 9"/>
                  <a:gd name="T23" fmla="*/ 0 h 58"/>
                  <a:gd name="T24" fmla="*/ 0 w 9"/>
                  <a:gd name="T25" fmla="*/ 0 h 58"/>
                  <a:gd name="T26" fmla="*/ 0 w 9"/>
                  <a:gd name="T27" fmla="*/ 0 h 58"/>
                  <a:gd name="T28" fmla="*/ 0 w 9"/>
                  <a:gd name="T29" fmla="*/ 0 h 58"/>
                  <a:gd name="T30" fmla="*/ 0 w 9"/>
                  <a:gd name="T31" fmla="*/ 0 h 58"/>
                  <a:gd name="T32" fmla="*/ 0 w 9"/>
                  <a:gd name="T33" fmla="*/ 0 h 5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"/>
                  <a:gd name="T52" fmla="*/ 0 h 58"/>
                  <a:gd name="T53" fmla="*/ 9 w 9"/>
                  <a:gd name="T54" fmla="*/ 58 h 5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" h="58">
                    <a:moveTo>
                      <a:pt x="8" y="57"/>
                    </a:moveTo>
                    <a:lnTo>
                      <a:pt x="8" y="53"/>
                    </a:lnTo>
                    <a:lnTo>
                      <a:pt x="8" y="49"/>
                    </a:lnTo>
                    <a:lnTo>
                      <a:pt x="8" y="45"/>
                    </a:lnTo>
                    <a:lnTo>
                      <a:pt x="8" y="41"/>
                    </a:lnTo>
                    <a:lnTo>
                      <a:pt x="7" y="38"/>
                    </a:lnTo>
                    <a:lnTo>
                      <a:pt x="7" y="34"/>
                    </a:lnTo>
                    <a:lnTo>
                      <a:pt x="7" y="30"/>
                    </a:lnTo>
                    <a:lnTo>
                      <a:pt x="6" y="26"/>
                    </a:lnTo>
                    <a:lnTo>
                      <a:pt x="6" y="22"/>
                    </a:lnTo>
                    <a:lnTo>
                      <a:pt x="5" y="18"/>
                    </a:lnTo>
                    <a:lnTo>
                      <a:pt x="3" y="15"/>
                    </a:lnTo>
                    <a:lnTo>
                      <a:pt x="2" y="11"/>
                    </a:lnTo>
                    <a:lnTo>
                      <a:pt x="2" y="7"/>
                    </a:lnTo>
                    <a:lnTo>
                      <a:pt x="1" y="3"/>
                    </a:lnTo>
                    <a:lnTo>
                      <a:pt x="0" y="0"/>
                    </a:lnTo>
                    <a:lnTo>
                      <a:pt x="8" y="57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Freeform 15"/>
              <p:cNvSpPr>
                <a:spLocks noChangeArrowheads="1"/>
              </p:cNvSpPr>
              <p:nvPr/>
            </p:nvSpPr>
            <p:spPr bwMode="auto">
              <a:xfrm>
                <a:off x="526" y="2172"/>
                <a:ext cx="12" cy="13"/>
              </a:xfrm>
              <a:custGeom>
                <a:avLst/>
                <a:gdLst>
                  <a:gd name="T0" fmla="*/ 0 w 54"/>
                  <a:gd name="T1" fmla="*/ 0 h 57"/>
                  <a:gd name="T2" fmla="*/ 0 w 54"/>
                  <a:gd name="T3" fmla="*/ 0 h 57"/>
                  <a:gd name="T4" fmla="*/ 0 w 54"/>
                  <a:gd name="T5" fmla="*/ 0 h 57"/>
                  <a:gd name="T6" fmla="*/ 0 w 54"/>
                  <a:gd name="T7" fmla="*/ 0 h 57"/>
                  <a:gd name="T8" fmla="*/ 0 w 54"/>
                  <a:gd name="T9" fmla="*/ 0 h 57"/>
                  <a:gd name="T10" fmla="*/ 0 w 54"/>
                  <a:gd name="T11" fmla="*/ 0 h 57"/>
                  <a:gd name="T12" fmla="*/ 0 w 54"/>
                  <a:gd name="T13" fmla="*/ 0 h 57"/>
                  <a:gd name="T14" fmla="*/ 0 w 54"/>
                  <a:gd name="T15" fmla="*/ 0 h 57"/>
                  <a:gd name="T16" fmla="*/ 0 w 54"/>
                  <a:gd name="T17" fmla="*/ 0 h 57"/>
                  <a:gd name="T18" fmla="*/ 0 w 54"/>
                  <a:gd name="T19" fmla="*/ 0 h 57"/>
                  <a:gd name="T20" fmla="*/ 0 w 54"/>
                  <a:gd name="T21" fmla="*/ 0 h 57"/>
                  <a:gd name="T22" fmla="*/ 0 w 54"/>
                  <a:gd name="T23" fmla="*/ 0 h 57"/>
                  <a:gd name="T24" fmla="*/ 0 w 54"/>
                  <a:gd name="T25" fmla="*/ 0 h 57"/>
                  <a:gd name="T26" fmla="*/ 0 w 54"/>
                  <a:gd name="T27" fmla="*/ 0 h 57"/>
                  <a:gd name="T28" fmla="*/ 0 w 54"/>
                  <a:gd name="T29" fmla="*/ 0 h 57"/>
                  <a:gd name="T30" fmla="*/ 0 w 54"/>
                  <a:gd name="T31" fmla="*/ 0 h 57"/>
                  <a:gd name="T32" fmla="*/ 0 w 54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4"/>
                  <a:gd name="T52" fmla="*/ 0 h 57"/>
                  <a:gd name="T53" fmla="*/ 54 w 54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4" h="57">
                    <a:moveTo>
                      <a:pt x="53" y="0"/>
                    </a:moveTo>
                    <a:lnTo>
                      <a:pt x="49" y="3"/>
                    </a:lnTo>
                    <a:lnTo>
                      <a:pt x="45" y="7"/>
                    </a:lnTo>
                    <a:lnTo>
                      <a:pt x="41" y="10"/>
                    </a:lnTo>
                    <a:lnTo>
                      <a:pt x="37" y="13"/>
                    </a:lnTo>
                    <a:lnTo>
                      <a:pt x="33" y="17"/>
                    </a:lnTo>
                    <a:lnTo>
                      <a:pt x="29" y="20"/>
                    </a:lnTo>
                    <a:lnTo>
                      <a:pt x="26" y="24"/>
                    </a:lnTo>
                    <a:lnTo>
                      <a:pt x="22" y="29"/>
                    </a:lnTo>
                    <a:lnTo>
                      <a:pt x="19" y="32"/>
                    </a:lnTo>
                    <a:lnTo>
                      <a:pt x="16" y="36"/>
                    </a:lnTo>
                    <a:lnTo>
                      <a:pt x="12" y="40"/>
                    </a:lnTo>
                    <a:lnTo>
                      <a:pt x="9" y="44"/>
                    </a:lnTo>
                    <a:lnTo>
                      <a:pt x="6" y="48"/>
                    </a:lnTo>
                    <a:lnTo>
                      <a:pt x="3" y="52"/>
                    </a:lnTo>
                    <a:lnTo>
                      <a:pt x="0" y="56"/>
                    </a:lnTo>
                    <a:lnTo>
                      <a:pt x="53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Freeform 16"/>
              <p:cNvSpPr>
                <a:spLocks noChangeArrowheads="1"/>
              </p:cNvSpPr>
              <p:nvPr/>
            </p:nvSpPr>
            <p:spPr bwMode="auto">
              <a:xfrm>
                <a:off x="439" y="2180"/>
                <a:ext cx="7" cy="13"/>
              </a:xfrm>
              <a:custGeom>
                <a:avLst/>
                <a:gdLst>
                  <a:gd name="T0" fmla="*/ 0 w 32"/>
                  <a:gd name="T1" fmla="*/ 0 h 58"/>
                  <a:gd name="T2" fmla="*/ 0 w 32"/>
                  <a:gd name="T3" fmla="*/ 0 h 58"/>
                  <a:gd name="T4" fmla="*/ 0 w 32"/>
                  <a:gd name="T5" fmla="*/ 0 h 58"/>
                  <a:gd name="T6" fmla="*/ 0 w 32"/>
                  <a:gd name="T7" fmla="*/ 0 h 58"/>
                  <a:gd name="T8" fmla="*/ 0 w 32"/>
                  <a:gd name="T9" fmla="*/ 0 h 58"/>
                  <a:gd name="T10" fmla="*/ 0 w 32"/>
                  <a:gd name="T11" fmla="*/ 0 h 58"/>
                  <a:gd name="T12" fmla="*/ 0 w 32"/>
                  <a:gd name="T13" fmla="*/ 0 h 58"/>
                  <a:gd name="T14" fmla="*/ 0 w 32"/>
                  <a:gd name="T15" fmla="*/ 0 h 58"/>
                  <a:gd name="T16" fmla="*/ 0 w 32"/>
                  <a:gd name="T17" fmla="*/ 0 h 58"/>
                  <a:gd name="T18" fmla="*/ 0 w 32"/>
                  <a:gd name="T19" fmla="*/ 0 h 58"/>
                  <a:gd name="T20" fmla="*/ 0 w 32"/>
                  <a:gd name="T21" fmla="*/ 0 h 58"/>
                  <a:gd name="T22" fmla="*/ 0 w 32"/>
                  <a:gd name="T23" fmla="*/ 0 h 58"/>
                  <a:gd name="T24" fmla="*/ 0 w 32"/>
                  <a:gd name="T25" fmla="*/ 0 h 58"/>
                  <a:gd name="T26" fmla="*/ 0 w 32"/>
                  <a:gd name="T27" fmla="*/ 0 h 58"/>
                  <a:gd name="T28" fmla="*/ 0 w 32"/>
                  <a:gd name="T29" fmla="*/ 0 h 58"/>
                  <a:gd name="T30" fmla="*/ 0 w 32"/>
                  <a:gd name="T31" fmla="*/ 0 h 58"/>
                  <a:gd name="T32" fmla="*/ 0 w 32"/>
                  <a:gd name="T33" fmla="*/ 0 h 5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58"/>
                  <a:gd name="T53" fmla="*/ 32 w 32"/>
                  <a:gd name="T54" fmla="*/ 58 h 5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58">
                    <a:moveTo>
                      <a:pt x="31" y="0"/>
                    </a:moveTo>
                    <a:lnTo>
                      <a:pt x="28" y="3"/>
                    </a:lnTo>
                    <a:lnTo>
                      <a:pt x="26" y="7"/>
                    </a:lnTo>
                    <a:lnTo>
                      <a:pt x="23" y="11"/>
                    </a:lnTo>
                    <a:lnTo>
                      <a:pt x="21" y="14"/>
                    </a:lnTo>
                    <a:lnTo>
                      <a:pt x="18" y="18"/>
                    </a:lnTo>
                    <a:lnTo>
                      <a:pt x="16" y="22"/>
                    </a:lnTo>
                    <a:lnTo>
                      <a:pt x="14" y="25"/>
                    </a:lnTo>
                    <a:lnTo>
                      <a:pt x="12" y="30"/>
                    </a:lnTo>
                    <a:lnTo>
                      <a:pt x="10" y="34"/>
                    </a:lnTo>
                    <a:lnTo>
                      <a:pt x="8" y="38"/>
                    </a:lnTo>
                    <a:lnTo>
                      <a:pt x="6" y="42"/>
                    </a:lnTo>
                    <a:lnTo>
                      <a:pt x="4" y="45"/>
                    </a:lnTo>
                    <a:lnTo>
                      <a:pt x="3" y="49"/>
                    </a:lnTo>
                    <a:lnTo>
                      <a:pt x="1" y="53"/>
                    </a:lnTo>
                    <a:lnTo>
                      <a:pt x="0" y="57"/>
                    </a:lnTo>
                    <a:lnTo>
                      <a:pt x="31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Freeform 17"/>
              <p:cNvSpPr>
                <a:spLocks noChangeArrowheads="1"/>
              </p:cNvSpPr>
              <p:nvPr/>
            </p:nvSpPr>
            <p:spPr bwMode="auto">
              <a:xfrm>
                <a:off x="330" y="2197"/>
                <a:ext cx="16" cy="8"/>
              </a:xfrm>
              <a:custGeom>
                <a:avLst/>
                <a:gdLst>
                  <a:gd name="T0" fmla="*/ 0 w 71"/>
                  <a:gd name="T1" fmla="*/ 0 h 35"/>
                  <a:gd name="T2" fmla="*/ 0 w 71"/>
                  <a:gd name="T3" fmla="*/ 0 h 35"/>
                  <a:gd name="T4" fmla="*/ 0 w 71"/>
                  <a:gd name="T5" fmla="*/ 0 h 35"/>
                  <a:gd name="T6" fmla="*/ 0 w 71"/>
                  <a:gd name="T7" fmla="*/ 0 h 35"/>
                  <a:gd name="T8" fmla="*/ 0 w 71"/>
                  <a:gd name="T9" fmla="*/ 0 h 35"/>
                  <a:gd name="T10" fmla="*/ 0 w 71"/>
                  <a:gd name="T11" fmla="*/ 0 h 35"/>
                  <a:gd name="T12" fmla="*/ 0 w 71"/>
                  <a:gd name="T13" fmla="*/ 0 h 35"/>
                  <a:gd name="T14" fmla="*/ 0 w 71"/>
                  <a:gd name="T15" fmla="*/ 0 h 35"/>
                  <a:gd name="T16" fmla="*/ 0 w 71"/>
                  <a:gd name="T17" fmla="*/ 0 h 35"/>
                  <a:gd name="T18" fmla="*/ 0 w 71"/>
                  <a:gd name="T19" fmla="*/ 0 h 35"/>
                  <a:gd name="T20" fmla="*/ 0 w 71"/>
                  <a:gd name="T21" fmla="*/ 0 h 35"/>
                  <a:gd name="T22" fmla="*/ 0 w 71"/>
                  <a:gd name="T23" fmla="*/ 0 h 35"/>
                  <a:gd name="T24" fmla="*/ 0 w 71"/>
                  <a:gd name="T25" fmla="*/ 0 h 35"/>
                  <a:gd name="T26" fmla="*/ 0 w 71"/>
                  <a:gd name="T27" fmla="*/ 0 h 35"/>
                  <a:gd name="T28" fmla="*/ 0 w 71"/>
                  <a:gd name="T29" fmla="*/ 0 h 35"/>
                  <a:gd name="T30" fmla="*/ 0 w 71"/>
                  <a:gd name="T31" fmla="*/ 0 h 35"/>
                  <a:gd name="T32" fmla="*/ 0 w 71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1"/>
                  <a:gd name="T52" fmla="*/ 0 h 35"/>
                  <a:gd name="T53" fmla="*/ 71 w 71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1" h="35">
                    <a:moveTo>
                      <a:pt x="70" y="34"/>
                    </a:moveTo>
                    <a:lnTo>
                      <a:pt x="66" y="31"/>
                    </a:lnTo>
                    <a:lnTo>
                      <a:pt x="61" y="29"/>
                    </a:lnTo>
                    <a:lnTo>
                      <a:pt x="57" y="26"/>
                    </a:lnTo>
                    <a:lnTo>
                      <a:pt x="53" y="24"/>
                    </a:lnTo>
                    <a:lnTo>
                      <a:pt x="47" y="21"/>
                    </a:lnTo>
                    <a:lnTo>
                      <a:pt x="43" y="19"/>
                    </a:lnTo>
                    <a:lnTo>
                      <a:pt x="38" y="16"/>
                    </a:lnTo>
                    <a:lnTo>
                      <a:pt x="34" y="14"/>
                    </a:lnTo>
                    <a:lnTo>
                      <a:pt x="29" y="11"/>
                    </a:lnTo>
                    <a:lnTo>
                      <a:pt x="25" y="9"/>
                    </a:lnTo>
                    <a:lnTo>
                      <a:pt x="19" y="7"/>
                    </a:lnTo>
                    <a:lnTo>
                      <a:pt x="14" y="5"/>
                    </a:lnTo>
                    <a:lnTo>
                      <a:pt x="10" y="3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70" y="34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Freeform 18"/>
              <p:cNvSpPr>
                <a:spLocks noChangeArrowheads="1"/>
              </p:cNvSpPr>
              <p:nvPr/>
            </p:nvSpPr>
            <p:spPr bwMode="auto">
              <a:xfrm>
                <a:off x="216" y="2275"/>
                <a:ext cx="5" cy="14"/>
              </a:xfrm>
              <a:custGeom>
                <a:avLst/>
                <a:gdLst>
                  <a:gd name="T0" fmla="*/ 0 w 22"/>
                  <a:gd name="T1" fmla="*/ 0 h 63"/>
                  <a:gd name="T2" fmla="*/ 0 w 22"/>
                  <a:gd name="T3" fmla="*/ 0 h 63"/>
                  <a:gd name="T4" fmla="*/ 0 w 22"/>
                  <a:gd name="T5" fmla="*/ 0 h 63"/>
                  <a:gd name="T6" fmla="*/ 0 w 22"/>
                  <a:gd name="T7" fmla="*/ 0 h 63"/>
                  <a:gd name="T8" fmla="*/ 0 w 22"/>
                  <a:gd name="T9" fmla="*/ 0 h 63"/>
                  <a:gd name="T10" fmla="*/ 0 w 22"/>
                  <a:gd name="T11" fmla="*/ 0 h 63"/>
                  <a:gd name="T12" fmla="*/ 0 w 22"/>
                  <a:gd name="T13" fmla="*/ 0 h 63"/>
                  <a:gd name="T14" fmla="*/ 0 w 22"/>
                  <a:gd name="T15" fmla="*/ 0 h 63"/>
                  <a:gd name="T16" fmla="*/ 0 w 22"/>
                  <a:gd name="T17" fmla="*/ 0 h 63"/>
                  <a:gd name="T18" fmla="*/ 0 w 22"/>
                  <a:gd name="T19" fmla="*/ 0 h 63"/>
                  <a:gd name="T20" fmla="*/ 0 w 22"/>
                  <a:gd name="T21" fmla="*/ 0 h 63"/>
                  <a:gd name="T22" fmla="*/ 0 w 22"/>
                  <a:gd name="T23" fmla="*/ 0 h 63"/>
                  <a:gd name="T24" fmla="*/ 0 w 22"/>
                  <a:gd name="T25" fmla="*/ 0 h 63"/>
                  <a:gd name="T26" fmla="*/ 0 w 22"/>
                  <a:gd name="T27" fmla="*/ 0 h 63"/>
                  <a:gd name="T28" fmla="*/ 0 w 22"/>
                  <a:gd name="T29" fmla="*/ 0 h 63"/>
                  <a:gd name="T30" fmla="*/ 0 w 22"/>
                  <a:gd name="T31" fmla="*/ 0 h 63"/>
                  <a:gd name="T32" fmla="*/ 0 w 22"/>
                  <a:gd name="T33" fmla="*/ 0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2"/>
                  <a:gd name="T52" fmla="*/ 0 h 63"/>
                  <a:gd name="T53" fmla="*/ 22 w 22"/>
                  <a:gd name="T54" fmla="*/ 63 h 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2" h="63">
                    <a:moveTo>
                      <a:pt x="0" y="0"/>
                    </a:moveTo>
                    <a:lnTo>
                      <a:pt x="1" y="4"/>
                    </a:lnTo>
                    <a:lnTo>
                      <a:pt x="2" y="9"/>
                    </a:lnTo>
                    <a:lnTo>
                      <a:pt x="3" y="13"/>
                    </a:lnTo>
                    <a:lnTo>
                      <a:pt x="4" y="17"/>
                    </a:lnTo>
                    <a:lnTo>
                      <a:pt x="6" y="21"/>
                    </a:lnTo>
                    <a:lnTo>
                      <a:pt x="7" y="25"/>
                    </a:lnTo>
                    <a:lnTo>
                      <a:pt x="8" y="29"/>
                    </a:lnTo>
                    <a:lnTo>
                      <a:pt x="10" y="34"/>
                    </a:lnTo>
                    <a:lnTo>
                      <a:pt x="11" y="38"/>
                    </a:lnTo>
                    <a:lnTo>
                      <a:pt x="13" y="42"/>
                    </a:lnTo>
                    <a:lnTo>
                      <a:pt x="14" y="46"/>
                    </a:lnTo>
                    <a:lnTo>
                      <a:pt x="16" y="50"/>
                    </a:lnTo>
                    <a:lnTo>
                      <a:pt x="18" y="54"/>
                    </a:lnTo>
                    <a:lnTo>
                      <a:pt x="20" y="58"/>
                    </a:lnTo>
                    <a:lnTo>
                      <a:pt x="21" y="6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342901" y="3365500"/>
              <a:ext cx="685800" cy="347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latin typeface="Arial" charset="0"/>
                </a:rPr>
                <a:t>fetch</a:t>
              </a:r>
            </a:p>
          </p:txBody>
        </p:sp>
        <p:sp>
          <p:nvSpPr>
            <p:cNvPr id="14" name="Line 35"/>
            <p:cNvSpPr>
              <a:spLocks noChangeShapeType="1"/>
            </p:cNvSpPr>
            <p:nvPr/>
          </p:nvSpPr>
          <p:spPr bwMode="auto">
            <a:xfrm flipV="1">
              <a:off x="1079501" y="3575050"/>
              <a:ext cx="360363" cy="9525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36"/>
            <p:cNvSpPr>
              <a:spLocks noChangeShapeType="1"/>
            </p:cNvSpPr>
            <p:nvPr/>
          </p:nvSpPr>
          <p:spPr bwMode="auto">
            <a:xfrm>
              <a:off x="1674813" y="3594100"/>
              <a:ext cx="381000" cy="1588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" name="Group 37"/>
            <p:cNvGrpSpPr>
              <a:grpSpLocks/>
            </p:cNvGrpSpPr>
            <p:nvPr/>
          </p:nvGrpSpPr>
          <p:grpSpPr bwMode="auto">
            <a:xfrm>
              <a:off x="317501" y="4079875"/>
              <a:ext cx="836613" cy="384175"/>
              <a:chOff x="200" y="2658"/>
              <a:chExt cx="527" cy="242"/>
            </a:xfrm>
          </p:grpSpPr>
          <p:sp>
            <p:nvSpPr>
              <p:cNvPr id="51" name="AutoShape 38"/>
              <p:cNvSpPr>
                <a:spLocks noChangeArrowheads="1"/>
              </p:cNvSpPr>
              <p:nvPr/>
            </p:nvSpPr>
            <p:spPr bwMode="auto">
              <a:xfrm>
                <a:off x="200" y="2658"/>
                <a:ext cx="527" cy="242"/>
              </a:xfrm>
              <a:prstGeom prst="roundRect">
                <a:avLst>
                  <a:gd name="adj" fmla="val 412"/>
                </a:avLst>
              </a:prstGeom>
              <a:solidFill>
                <a:srgbClr val="FFFFFF"/>
              </a:solidFill>
              <a:ln w="1908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Text Box 39"/>
              <p:cNvSpPr txBox="1">
                <a:spLocks noChangeArrowheads="1"/>
              </p:cNvSpPr>
              <p:nvPr/>
            </p:nvSpPr>
            <p:spPr bwMode="auto">
              <a:xfrm>
                <a:off x="200" y="2658"/>
                <a:ext cx="527" cy="21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 iMem</a:t>
                </a:r>
              </a:p>
            </p:txBody>
          </p:sp>
        </p:grpSp>
        <p:sp>
          <p:nvSpPr>
            <p:cNvPr id="17" name="Line 40"/>
            <p:cNvSpPr>
              <a:spLocks noChangeShapeType="1"/>
            </p:cNvSpPr>
            <p:nvPr/>
          </p:nvSpPr>
          <p:spPr bwMode="auto">
            <a:xfrm flipV="1">
              <a:off x="2641601" y="3070225"/>
              <a:ext cx="1588" cy="293688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" name="Group 41"/>
            <p:cNvGrpSpPr>
              <a:grpSpLocks/>
            </p:cNvGrpSpPr>
            <p:nvPr/>
          </p:nvGrpSpPr>
          <p:grpSpPr bwMode="auto">
            <a:xfrm>
              <a:off x="2427288" y="2674938"/>
              <a:ext cx="417513" cy="384175"/>
              <a:chOff x="1529" y="1773"/>
              <a:chExt cx="263" cy="242"/>
            </a:xfrm>
          </p:grpSpPr>
          <p:sp>
            <p:nvSpPr>
              <p:cNvPr id="49" name="AutoShape 42"/>
              <p:cNvSpPr>
                <a:spLocks noChangeArrowheads="1"/>
              </p:cNvSpPr>
              <p:nvPr/>
            </p:nvSpPr>
            <p:spPr bwMode="auto">
              <a:xfrm>
                <a:off x="1529" y="1773"/>
                <a:ext cx="263" cy="242"/>
              </a:xfrm>
              <a:prstGeom prst="roundRect">
                <a:avLst>
                  <a:gd name="adj" fmla="val 412"/>
                </a:avLst>
              </a:prstGeom>
              <a:solidFill>
                <a:srgbClr val="FFFFFF"/>
              </a:solidFill>
              <a:ln w="1908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Text Box 43"/>
              <p:cNvSpPr txBox="1">
                <a:spLocks noChangeArrowheads="1"/>
              </p:cNvSpPr>
              <p:nvPr/>
            </p:nvSpPr>
            <p:spPr bwMode="auto">
              <a:xfrm>
                <a:off x="1529" y="1773"/>
                <a:ext cx="263" cy="21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rf</a:t>
                </a:r>
              </a:p>
            </p:txBody>
          </p:sp>
        </p:grpSp>
        <p:grpSp>
          <p:nvGrpSpPr>
            <p:cNvPr id="19" name="Group 47"/>
            <p:cNvGrpSpPr>
              <a:grpSpLocks/>
            </p:cNvGrpSpPr>
            <p:nvPr/>
          </p:nvGrpSpPr>
          <p:grpSpPr bwMode="auto">
            <a:xfrm>
              <a:off x="2082802" y="3314703"/>
              <a:ext cx="1181101" cy="582613"/>
              <a:chOff x="1312" y="2176"/>
              <a:chExt cx="744" cy="367"/>
            </a:xfrm>
          </p:grpSpPr>
          <p:grpSp>
            <p:nvGrpSpPr>
              <p:cNvPr id="33" name="Group 48"/>
              <p:cNvGrpSpPr>
                <a:grpSpLocks/>
              </p:cNvGrpSpPr>
              <p:nvPr/>
            </p:nvGrpSpPr>
            <p:grpSpPr bwMode="auto">
              <a:xfrm>
                <a:off x="1312" y="2176"/>
                <a:ext cx="744" cy="367"/>
                <a:chOff x="1312" y="2176"/>
                <a:chExt cx="744" cy="367"/>
              </a:xfrm>
            </p:grpSpPr>
            <p:sp>
              <p:nvSpPr>
                <p:cNvPr id="37" name="Freeform 49"/>
                <p:cNvSpPr>
                  <a:spLocks noChangeArrowheads="1"/>
                </p:cNvSpPr>
                <p:nvPr/>
              </p:nvSpPr>
              <p:spPr bwMode="auto">
                <a:xfrm>
                  <a:off x="1312" y="2176"/>
                  <a:ext cx="744" cy="367"/>
                </a:xfrm>
                <a:custGeom>
                  <a:avLst/>
                  <a:gdLst>
                    <a:gd name="T0" fmla="*/ 0 w 3281"/>
                    <a:gd name="T1" fmla="*/ 0 h 1619"/>
                    <a:gd name="T2" fmla="*/ 0 w 3281"/>
                    <a:gd name="T3" fmla="*/ 0 h 1619"/>
                    <a:gd name="T4" fmla="*/ 0 w 3281"/>
                    <a:gd name="T5" fmla="*/ 0 h 1619"/>
                    <a:gd name="T6" fmla="*/ 0 w 3281"/>
                    <a:gd name="T7" fmla="*/ 0 h 1619"/>
                    <a:gd name="T8" fmla="*/ 0 w 3281"/>
                    <a:gd name="T9" fmla="*/ 0 h 1619"/>
                    <a:gd name="T10" fmla="*/ 0 w 3281"/>
                    <a:gd name="T11" fmla="*/ 0 h 1619"/>
                    <a:gd name="T12" fmla="*/ 0 w 3281"/>
                    <a:gd name="T13" fmla="*/ 0 h 1619"/>
                    <a:gd name="T14" fmla="*/ 0 w 3281"/>
                    <a:gd name="T15" fmla="*/ 0 h 1619"/>
                    <a:gd name="T16" fmla="*/ 0 w 3281"/>
                    <a:gd name="T17" fmla="*/ 0 h 1619"/>
                    <a:gd name="T18" fmla="*/ 0 w 3281"/>
                    <a:gd name="T19" fmla="*/ 0 h 1619"/>
                    <a:gd name="T20" fmla="*/ 0 w 3281"/>
                    <a:gd name="T21" fmla="*/ 0 h 1619"/>
                    <a:gd name="T22" fmla="*/ 0 w 3281"/>
                    <a:gd name="T23" fmla="*/ 0 h 1619"/>
                    <a:gd name="T24" fmla="*/ 0 w 3281"/>
                    <a:gd name="T25" fmla="*/ 0 h 1619"/>
                    <a:gd name="T26" fmla="*/ 0 w 3281"/>
                    <a:gd name="T27" fmla="*/ 0 h 1619"/>
                    <a:gd name="T28" fmla="*/ 0 w 3281"/>
                    <a:gd name="T29" fmla="*/ 0 h 1619"/>
                    <a:gd name="T30" fmla="*/ 0 w 3281"/>
                    <a:gd name="T31" fmla="*/ 0 h 1619"/>
                    <a:gd name="T32" fmla="*/ 0 w 3281"/>
                    <a:gd name="T33" fmla="*/ 0 h 1619"/>
                    <a:gd name="T34" fmla="*/ 0 w 3281"/>
                    <a:gd name="T35" fmla="*/ 0 h 1619"/>
                    <a:gd name="T36" fmla="*/ 0 w 3281"/>
                    <a:gd name="T37" fmla="*/ 0 h 1619"/>
                    <a:gd name="T38" fmla="*/ 0 w 3281"/>
                    <a:gd name="T39" fmla="*/ 0 h 1619"/>
                    <a:gd name="T40" fmla="*/ 0 w 3281"/>
                    <a:gd name="T41" fmla="*/ 0 h 1619"/>
                    <a:gd name="T42" fmla="*/ 0 w 3281"/>
                    <a:gd name="T43" fmla="*/ 0 h 1619"/>
                    <a:gd name="T44" fmla="*/ 0 w 3281"/>
                    <a:gd name="T45" fmla="*/ 0 h 1619"/>
                    <a:gd name="T46" fmla="*/ 0 w 3281"/>
                    <a:gd name="T47" fmla="*/ 0 h 1619"/>
                    <a:gd name="T48" fmla="*/ 0 w 3281"/>
                    <a:gd name="T49" fmla="*/ 0 h 1619"/>
                    <a:gd name="T50" fmla="*/ 0 w 3281"/>
                    <a:gd name="T51" fmla="*/ 0 h 1619"/>
                    <a:gd name="T52" fmla="*/ 0 w 3281"/>
                    <a:gd name="T53" fmla="*/ 0 h 1619"/>
                    <a:gd name="T54" fmla="*/ 0 w 3281"/>
                    <a:gd name="T55" fmla="*/ 0 h 1619"/>
                    <a:gd name="T56" fmla="*/ 0 w 3281"/>
                    <a:gd name="T57" fmla="*/ 0 h 1619"/>
                    <a:gd name="T58" fmla="*/ 0 w 3281"/>
                    <a:gd name="T59" fmla="*/ 0 h 1619"/>
                    <a:gd name="T60" fmla="*/ 0 w 3281"/>
                    <a:gd name="T61" fmla="*/ 0 h 1619"/>
                    <a:gd name="T62" fmla="*/ 0 w 3281"/>
                    <a:gd name="T63" fmla="*/ 0 h 1619"/>
                    <a:gd name="T64" fmla="*/ 0 w 3281"/>
                    <a:gd name="T65" fmla="*/ 0 h 1619"/>
                    <a:gd name="T66" fmla="*/ 0 w 3281"/>
                    <a:gd name="T67" fmla="*/ 0 h 1619"/>
                    <a:gd name="T68" fmla="*/ 0 w 3281"/>
                    <a:gd name="T69" fmla="*/ 0 h 1619"/>
                    <a:gd name="T70" fmla="*/ 0 w 3281"/>
                    <a:gd name="T71" fmla="*/ 0 h 1619"/>
                    <a:gd name="T72" fmla="*/ 0 w 3281"/>
                    <a:gd name="T73" fmla="*/ 0 h 1619"/>
                    <a:gd name="T74" fmla="*/ 0 w 3281"/>
                    <a:gd name="T75" fmla="*/ 0 h 1619"/>
                    <a:gd name="T76" fmla="*/ 0 w 3281"/>
                    <a:gd name="T77" fmla="*/ 0 h 1619"/>
                    <a:gd name="T78" fmla="*/ 0 w 3281"/>
                    <a:gd name="T79" fmla="*/ 0 h 1619"/>
                    <a:gd name="T80" fmla="*/ 0 w 3281"/>
                    <a:gd name="T81" fmla="*/ 0 h 1619"/>
                    <a:gd name="T82" fmla="*/ 0 w 3281"/>
                    <a:gd name="T83" fmla="*/ 0 h 1619"/>
                    <a:gd name="T84" fmla="*/ 0 w 3281"/>
                    <a:gd name="T85" fmla="*/ 0 h 1619"/>
                    <a:gd name="T86" fmla="*/ 0 w 3281"/>
                    <a:gd name="T87" fmla="*/ 0 h 1619"/>
                    <a:gd name="T88" fmla="*/ 0 w 3281"/>
                    <a:gd name="T89" fmla="*/ 0 h 1619"/>
                    <a:gd name="T90" fmla="*/ 0 w 3281"/>
                    <a:gd name="T91" fmla="*/ 0 h 1619"/>
                    <a:gd name="T92" fmla="*/ 0 w 3281"/>
                    <a:gd name="T93" fmla="*/ 0 h 1619"/>
                    <a:gd name="T94" fmla="*/ 0 w 3281"/>
                    <a:gd name="T95" fmla="*/ 0 h 1619"/>
                    <a:gd name="T96" fmla="*/ 0 w 3281"/>
                    <a:gd name="T97" fmla="*/ 0 h 1619"/>
                    <a:gd name="T98" fmla="*/ 0 w 3281"/>
                    <a:gd name="T99" fmla="*/ 0 h 1619"/>
                    <a:gd name="T100" fmla="*/ 0 w 3281"/>
                    <a:gd name="T101" fmla="*/ 0 h 1619"/>
                    <a:gd name="T102" fmla="*/ 0 w 3281"/>
                    <a:gd name="T103" fmla="*/ 0 h 1619"/>
                    <a:gd name="T104" fmla="*/ 0 w 3281"/>
                    <a:gd name="T105" fmla="*/ 0 h 1619"/>
                    <a:gd name="T106" fmla="*/ 0 w 3281"/>
                    <a:gd name="T107" fmla="*/ 0 h 1619"/>
                    <a:gd name="T108" fmla="*/ 0 w 3281"/>
                    <a:gd name="T109" fmla="*/ 0 h 1619"/>
                    <a:gd name="T110" fmla="*/ 0 w 3281"/>
                    <a:gd name="T111" fmla="*/ 0 h 1619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3281"/>
                    <a:gd name="T169" fmla="*/ 0 h 1619"/>
                    <a:gd name="T170" fmla="*/ 3281 w 3281"/>
                    <a:gd name="T171" fmla="*/ 1619 h 1619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3281" h="1619">
                      <a:moveTo>
                        <a:pt x="305" y="538"/>
                      </a:moveTo>
                      <a:lnTo>
                        <a:pt x="289" y="539"/>
                      </a:lnTo>
                      <a:lnTo>
                        <a:pt x="273" y="540"/>
                      </a:lnTo>
                      <a:lnTo>
                        <a:pt x="256" y="543"/>
                      </a:lnTo>
                      <a:lnTo>
                        <a:pt x="240" y="545"/>
                      </a:lnTo>
                      <a:lnTo>
                        <a:pt x="225" y="549"/>
                      </a:lnTo>
                      <a:lnTo>
                        <a:pt x="209" y="553"/>
                      </a:lnTo>
                      <a:lnTo>
                        <a:pt x="194" y="557"/>
                      </a:lnTo>
                      <a:lnTo>
                        <a:pt x="179" y="562"/>
                      </a:lnTo>
                      <a:lnTo>
                        <a:pt x="164" y="567"/>
                      </a:lnTo>
                      <a:lnTo>
                        <a:pt x="150" y="573"/>
                      </a:lnTo>
                      <a:lnTo>
                        <a:pt x="136" y="579"/>
                      </a:lnTo>
                      <a:lnTo>
                        <a:pt x="123" y="586"/>
                      </a:lnTo>
                      <a:lnTo>
                        <a:pt x="110" y="593"/>
                      </a:lnTo>
                      <a:lnTo>
                        <a:pt x="99" y="601"/>
                      </a:lnTo>
                      <a:lnTo>
                        <a:pt x="87" y="608"/>
                      </a:lnTo>
                      <a:lnTo>
                        <a:pt x="76" y="617"/>
                      </a:lnTo>
                      <a:lnTo>
                        <a:pt x="66" y="625"/>
                      </a:lnTo>
                      <a:lnTo>
                        <a:pt x="57" y="635"/>
                      </a:lnTo>
                      <a:lnTo>
                        <a:pt x="47" y="644"/>
                      </a:lnTo>
                      <a:lnTo>
                        <a:pt x="39" y="654"/>
                      </a:lnTo>
                      <a:lnTo>
                        <a:pt x="32" y="664"/>
                      </a:lnTo>
                      <a:lnTo>
                        <a:pt x="25" y="674"/>
                      </a:lnTo>
                      <a:lnTo>
                        <a:pt x="19" y="685"/>
                      </a:lnTo>
                      <a:lnTo>
                        <a:pt x="13" y="695"/>
                      </a:lnTo>
                      <a:lnTo>
                        <a:pt x="10" y="706"/>
                      </a:lnTo>
                      <a:lnTo>
                        <a:pt x="6" y="717"/>
                      </a:lnTo>
                      <a:lnTo>
                        <a:pt x="3" y="728"/>
                      </a:lnTo>
                      <a:lnTo>
                        <a:pt x="1" y="739"/>
                      </a:lnTo>
                      <a:lnTo>
                        <a:pt x="0" y="750"/>
                      </a:lnTo>
                      <a:lnTo>
                        <a:pt x="0" y="762"/>
                      </a:lnTo>
                      <a:lnTo>
                        <a:pt x="1" y="773"/>
                      </a:lnTo>
                      <a:lnTo>
                        <a:pt x="2" y="784"/>
                      </a:lnTo>
                      <a:lnTo>
                        <a:pt x="5" y="795"/>
                      </a:lnTo>
                      <a:lnTo>
                        <a:pt x="8" y="806"/>
                      </a:lnTo>
                      <a:lnTo>
                        <a:pt x="12" y="817"/>
                      </a:lnTo>
                      <a:lnTo>
                        <a:pt x="16" y="828"/>
                      </a:lnTo>
                      <a:lnTo>
                        <a:pt x="21" y="838"/>
                      </a:lnTo>
                      <a:lnTo>
                        <a:pt x="28" y="849"/>
                      </a:lnTo>
                      <a:lnTo>
                        <a:pt x="35" y="859"/>
                      </a:lnTo>
                      <a:lnTo>
                        <a:pt x="42" y="869"/>
                      </a:lnTo>
                      <a:lnTo>
                        <a:pt x="51" y="878"/>
                      </a:lnTo>
                      <a:lnTo>
                        <a:pt x="60" y="888"/>
                      </a:lnTo>
                      <a:lnTo>
                        <a:pt x="70" y="897"/>
                      </a:lnTo>
                      <a:lnTo>
                        <a:pt x="81" y="905"/>
                      </a:lnTo>
                      <a:lnTo>
                        <a:pt x="92" y="913"/>
                      </a:lnTo>
                      <a:lnTo>
                        <a:pt x="104" y="921"/>
                      </a:lnTo>
                      <a:lnTo>
                        <a:pt x="116" y="929"/>
                      </a:lnTo>
                      <a:lnTo>
                        <a:pt x="129" y="936"/>
                      </a:lnTo>
                      <a:lnTo>
                        <a:pt x="142" y="942"/>
                      </a:lnTo>
                      <a:lnTo>
                        <a:pt x="156" y="949"/>
                      </a:lnTo>
                      <a:lnTo>
                        <a:pt x="171" y="954"/>
                      </a:lnTo>
                      <a:lnTo>
                        <a:pt x="185" y="959"/>
                      </a:lnTo>
                      <a:lnTo>
                        <a:pt x="201" y="964"/>
                      </a:lnTo>
                      <a:lnTo>
                        <a:pt x="199" y="927"/>
                      </a:lnTo>
                      <a:lnTo>
                        <a:pt x="185" y="934"/>
                      </a:lnTo>
                      <a:lnTo>
                        <a:pt x="174" y="941"/>
                      </a:lnTo>
                      <a:lnTo>
                        <a:pt x="161" y="949"/>
                      </a:lnTo>
                      <a:lnTo>
                        <a:pt x="151" y="957"/>
                      </a:lnTo>
                      <a:lnTo>
                        <a:pt x="140" y="966"/>
                      </a:lnTo>
                      <a:lnTo>
                        <a:pt x="131" y="975"/>
                      </a:lnTo>
                      <a:lnTo>
                        <a:pt x="121" y="985"/>
                      </a:lnTo>
                      <a:lnTo>
                        <a:pt x="113" y="994"/>
                      </a:lnTo>
                      <a:lnTo>
                        <a:pt x="106" y="1004"/>
                      </a:lnTo>
                      <a:lnTo>
                        <a:pt x="98" y="1013"/>
                      </a:lnTo>
                      <a:lnTo>
                        <a:pt x="92" y="1024"/>
                      </a:lnTo>
                      <a:lnTo>
                        <a:pt x="87" y="1034"/>
                      </a:lnTo>
                      <a:lnTo>
                        <a:pt x="83" y="1045"/>
                      </a:lnTo>
                      <a:lnTo>
                        <a:pt x="79" y="1056"/>
                      </a:lnTo>
                      <a:lnTo>
                        <a:pt x="76" y="1067"/>
                      </a:lnTo>
                      <a:lnTo>
                        <a:pt x="74" y="1078"/>
                      </a:lnTo>
                      <a:lnTo>
                        <a:pt x="72" y="1089"/>
                      </a:lnTo>
                      <a:lnTo>
                        <a:pt x="72" y="1100"/>
                      </a:lnTo>
                      <a:lnTo>
                        <a:pt x="72" y="1111"/>
                      </a:lnTo>
                      <a:lnTo>
                        <a:pt x="74" y="1122"/>
                      </a:lnTo>
                      <a:lnTo>
                        <a:pt x="76" y="1133"/>
                      </a:lnTo>
                      <a:lnTo>
                        <a:pt x="79" y="1144"/>
                      </a:lnTo>
                      <a:lnTo>
                        <a:pt x="83" y="1155"/>
                      </a:lnTo>
                      <a:lnTo>
                        <a:pt x="87" y="1166"/>
                      </a:lnTo>
                      <a:lnTo>
                        <a:pt x="92" y="1177"/>
                      </a:lnTo>
                      <a:lnTo>
                        <a:pt x="99" y="1187"/>
                      </a:lnTo>
                      <a:lnTo>
                        <a:pt x="106" y="1197"/>
                      </a:lnTo>
                      <a:lnTo>
                        <a:pt x="113" y="1207"/>
                      </a:lnTo>
                      <a:lnTo>
                        <a:pt x="121" y="1217"/>
                      </a:lnTo>
                      <a:lnTo>
                        <a:pt x="131" y="1226"/>
                      </a:lnTo>
                      <a:lnTo>
                        <a:pt x="140" y="1235"/>
                      </a:lnTo>
                      <a:lnTo>
                        <a:pt x="151" y="1244"/>
                      </a:lnTo>
                      <a:lnTo>
                        <a:pt x="161" y="1252"/>
                      </a:lnTo>
                      <a:lnTo>
                        <a:pt x="174" y="1260"/>
                      </a:lnTo>
                      <a:lnTo>
                        <a:pt x="185" y="1267"/>
                      </a:lnTo>
                      <a:lnTo>
                        <a:pt x="199" y="1275"/>
                      </a:lnTo>
                      <a:lnTo>
                        <a:pt x="212" y="1281"/>
                      </a:lnTo>
                      <a:lnTo>
                        <a:pt x="226" y="1287"/>
                      </a:lnTo>
                      <a:lnTo>
                        <a:pt x="240" y="1293"/>
                      </a:lnTo>
                      <a:lnTo>
                        <a:pt x="254" y="1298"/>
                      </a:lnTo>
                      <a:lnTo>
                        <a:pt x="270" y="1303"/>
                      </a:lnTo>
                      <a:lnTo>
                        <a:pt x="285" y="1307"/>
                      </a:lnTo>
                      <a:lnTo>
                        <a:pt x="300" y="1311"/>
                      </a:lnTo>
                      <a:lnTo>
                        <a:pt x="317" y="1314"/>
                      </a:lnTo>
                      <a:lnTo>
                        <a:pt x="332" y="1317"/>
                      </a:lnTo>
                      <a:lnTo>
                        <a:pt x="348" y="1319"/>
                      </a:lnTo>
                      <a:lnTo>
                        <a:pt x="365" y="1321"/>
                      </a:lnTo>
                      <a:lnTo>
                        <a:pt x="381" y="1322"/>
                      </a:lnTo>
                      <a:lnTo>
                        <a:pt x="397" y="1322"/>
                      </a:lnTo>
                      <a:lnTo>
                        <a:pt x="415" y="1322"/>
                      </a:lnTo>
                      <a:lnTo>
                        <a:pt x="431" y="1321"/>
                      </a:lnTo>
                      <a:lnTo>
                        <a:pt x="487" y="1370"/>
                      </a:lnTo>
                      <a:lnTo>
                        <a:pt x="507" y="1386"/>
                      </a:lnTo>
                      <a:lnTo>
                        <a:pt x="527" y="1402"/>
                      </a:lnTo>
                      <a:lnTo>
                        <a:pt x="549" y="1416"/>
                      </a:lnTo>
                      <a:lnTo>
                        <a:pt x="573" y="1429"/>
                      </a:lnTo>
                      <a:lnTo>
                        <a:pt x="597" y="1442"/>
                      </a:lnTo>
                      <a:lnTo>
                        <a:pt x="623" y="1454"/>
                      </a:lnTo>
                      <a:lnTo>
                        <a:pt x="649" y="1465"/>
                      </a:lnTo>
                      <a:lnTo>
                        <a:pt x="676" y="1476"/>
                      </a:lnTo>
                      <a:lnTo>
                        <a:pt x="704" y="1485"/>
                      </a:lnTo>
                      <a:lnTo>
                        <a:pt x="732" y="1493"/>
                      </a:lnTo>
                      <a:lnTo>
                        <a:pt x="761" y="1500"/>
                      </a:lnTo>
                      <a:lnTo>
                        <a:pt x="791" y="1506"/>
                      </a:lnTo>
                      <a:lnTo>
                        <a:pt x="821" y="1512"/>
                      </a:lnTo>
                      <a:lnTo>
                        <a:pt x="851" y="1516"/>
                      </a:lnTo>
                      <a:lnTo>
                        <a:pt x="882" y="1518"/>
                      </a:lnTo>
                      <a:lnTo>
                        <a:pt x="913" y="1520"/>
                      </a:lnTo>
                      <a:lnTo>
                        <a:pt x="945" y="1521"/>
                      </a:lnTo>
                      <a:lnTo>
                        <a:pt x="975" y="1521"/>
                      </a:lnTo>
                      <a:lnTo>
                        <a:pt x="1005" y="1519"/>
                      </a:lnTo>
                      <a:lnTo>
                        <a:pt x="1036" y="1516"/>
                      </a:lnTo>
                      <a:lnTo>
                        <a:pt x="1066" y="1513"/>
                      </a:lnTo>
                      <a:lnTo>
                        <a:pt x="1097" y="1508"/>
                      </a:lnTo>
                      <a:lnTo>
                        <a:pt x="1127" y="1502"/>
                      </a:lnTo>
                      <a:lnTo>
                        <a:pt x="1156" y="1495"/>
                      </a:lnTo>
                      <a:lnTo>
                        <a:pt x="1185" y="1487"/>
                      </a:lnTo>
                      <a:lnTo>
                        <a:pt x="1297" y="1505"/>
                      </a:lnTo>
                      <a:lnTo>
                        <a:pt x="1315" y="1518"/>
                      </a:lnTo>
                      <a:lnTo>
                        <a:pt x="1334" y="1530"/>
                      </a:lnTo>
                      <a:lnTo>
                        <a:pt x="1354" y="1542"/>
                      </a:lnTo>
                      <a:lnTo>
                        <a:pt x="1376" y="1553"/>
                      </a:lnTo>
                      <a:lnTo>
                        <a:pt x="1398" y="1563"/>
                      </a:lnTo>
                      <a:lnTo>
                        <a:pt x="1421" y="1572"/>
                      </a:lnTo>
                      <a:lnTo>
                        <a:pt x="1444" y="1581"/>
                      </a:lnTo>
                      <a:lnTo>
                        <a:pt x="1468" y="1588"/>
                      </a:lnTo>
                      <a:lnTo>
                        <a:pt x="1492" y="1595"/>
                      </a:lnTo>
                      <a:lnTo>
                        <a:pt x="1517" y="1601"/>
                      </a:lnTo>
                      <a:lnTo>
                        <a:pt x="1542" y="1606"/>
                      </a:lnTo>
                      <a:lnTo>
                        <a:pt x="1568" y="1610"/>
                      </a:lnTo>
                      <a:lnTo>
                        <a:pt x="1593" y="1614"/>
                      </a:lnTo>
                      <a:lnTo>
                        <a:pt x="1620" y="1616"/>
                      </a:lnTo>
                      <a:lnTo>
                        <a:pt x="1645" y="1617"/>
                      </a:lnTo>
                      <a:lnTo>
                        <a:pt x="1672" y="1618"/>
                      </a:lnTo>
                      <a:lnTo>
                        <a:pt x="1698" y="1618"/>
                      </a:lnTo>
                      <a:lnTo>
                        <a:pt x="1725" y="1616"/>
                      </a:lnTo>
                      <a:lnTo>
                        <a:pt x="1751" y="1614"/>
                      </a:lnTo>
                      <a:lnTo>
                        <a:pt x="1777" y="1611"/>
                      </a:lnTo>
                      <a:lnTo>
                        <a:pt x="1803" y="1607"/>
                      </a:lnTo>
                      <a:lnTo>
                        <a:pt x="1828" y="1602"/>
                      </a:lnTo>
                      <a:lnTo>
                        <a:pt x="1853" y="1597"/>
                      </a:lnTo>
                      <a:lnTo>
                        <a:pt x="1878" y="1590"/>
                      </a:lnTo>
                      <a:lnTo>
                        <a:pt x="1902" y="1582"/>
                      </a:lnTo>
                      <a:lnTo>
                        <a:pt x="1925" y="1574"/>
                      </a:lnTo>
                      <a:lnTo>
                        <a:pt x="1948" y="1565"/>
                      </a:lnTo>
                      <a:lnTo>
                        <a:pt x="1970" y="1555"/>
                      </a:lnTo>
                      <a:lnTo>
                        <a:pt x="1991" y="1545"/>
                      </a:lnTo>
                      <a:lnTo>
                        <a:pt x="2012" y="1533"/>
                      </a:lnTo>
                      <a:lnTo>
                        <a:pt x="2031" y="1521"/>
                      </a:lnTo>
                      <a:lnTo>
                        <a:pt x="2049" y="1509"/>
                      </a:lnTo>
                      <a:lnTo>
                        <a:pt x="2068" y="1495"/>
                      </a:lnTo>
                      <a:lnTo>
                        <a:pt x="2084" y="1481"/>
                      </a:lnTo>
                      <a:lnTo>
                        <a:pt x="2099" y="1467"/>
                      </a:lnTo>
                      <a:lnTo>
                        <a:pt x="2114" y="1452"/>
                      </a:lnTo>
                      <a:lnTo>
                        <a:pt x="2127" y="1437"/>
                      </a:lnTo>
                      <a:lnTo>
                        <a:pt x="2139" y="1421"/>
                      </a:lnTo>
                      <a:lnTo>
                        <a:pt x="2149" y="1405"/>
                      </a:lnTo>
                      <a:lnTo>
                        <a:pt x="2217" y="1392"/>
                      </a:lnTo>
                      <a:lnTo>
                        <a:pt x="2238" y="1398"/>
                      </a:lnTo>
                      <a:lnTo>
                        <a:pt x="2259" y="1403"/>
                      </a:lnTo>
                      <a:lnTo>
                        <a:pt x="2280" y="1408"/>
                      </a:lnTo>
                      <a:lnTo>
                        <a:pt x="2301" y="1412"/>
                      </a:lnTo>
                      <a:lnTo>
                        <a:pt x="2323" y="1415"/>
                      </a:lnTo>
                      <a:lnTo>
                        <a:pt x="2345" y="1416"/>
                      </a:lnTo>
                      <a:lnTo>
                        <a:pt x="2367" y="1417"/>
                      </a:lnTo>
                      <a:lnTo>
                        <a:pt x="2389" y="1418"/>
                      </a:lnTo>
                      <a:lnTo>
                        <a:pt x="2412" y="1418"/>
                      </a:lnTo>
                      <a:lnTo>
                        <a:pt x="2434" y="1417"/>
                      </a:lnTo>
                      <a:lnTo>
                        <a:pt x="2456" y="1416"/>
                      </a:lnTo>
                      <a:lnTo>
                        <a:pt x="2478" y="1414"/>
                      </a:lnTo>
                      <a:lnTo>
                        <a:pt x="2501" y="1411"/>
                      </a:lnTo>
                      <a:lnTo>
                        <a:pt x="2522" y="1407"/>
                      </a:lnTo>
                      <a:lnTo>
                        <a:pt x="2544" y="1403"/>
                      </a:lnTo>
                      <a:lnTo>
                        <a:pt x="2564" y="1397"/>
                      </a:lnTo>
                      <a:lnTo>
                        <a:pt x="2585" y="1391"/>
                      </a:lnTo>
                      <a:lnTo>
                        <a:pt x="2605" y="1385"/>
                      </a:lnTo>
                      <a:lnTo>
                        <a:pt x="2624" y="1377"/>
                      </a:lnTo>
                      <a:lnTo>
                        <a:pt x="2644" y="1369"/>
                      </a:lnTo>
                      <a:lnTo>
                        <a:pt x="2662" y="1360"/>
                      </a:lnTo>
                      <a:lnTo>
                        <a:pt x="2679" y="1351"/>
                      </a:lnTo>
                      <a:lnTo>
                        <a:pt x="2696" y="1341"/>
                      </a:lnTo>
                      <a:lnTo>
                        <a:pt x="2712" y="1331"/>
                      </a:lnTo>
                      <a:lnTo>
                        <a:pt x="2727" y="1320"/>
                      </a:lnTo>
                      <a:lnTo>
                        <a:pt x="2741" y="1308"/>
                      </a:lnTo>
                      <a:lnTo>
                        <a:pt x="2756" y="1296"/>
                      </a:lnTo>
                      <a:lnTo>
                        <a:pt x="2768" y="1284"/>
                      </a:lnTo>
                      <a:lnTo>
                        <a:pt x="2780" y="1271"/>
                      </a:lnTo>
                      <a:lnTo>
                        <a:pt x="2790" y="1258"/>
                      </a:lnTo>
                      <a:lnTo>
                        <a:pt x="2800" y="1245"/>
                      </a:lnTo>
                      <a:lnTo>
                        <a:pt x="2809" y="1231"/>
                      </a:lnTo>
                      <a:lnTo>
                        <a:pt x="2816" y="1217"/>
                      </a:lnTo>
                      <a:lnTo>
                        <a:pt x="2823" y="1202"/>
                      </a:lnTo>
                      <a:lnTo>
                        <a:pt x="2828" y="1188"/>
                      </a:lnTo>
                      <a:lnTo>
                        <a:pt x="2833" y="1173"/>
                      </a:lnTo>
                      <a:lnTo>
                        <a:pt x="2836" y="1158"/>
                      </a:lnTo>
                      <a:lnTo>
                        <a:pt x="2837" y="1143"/>
                      </a:lnTo>
                      <a:lnTo>
                        <a:pt x="2838" y="1128"/>
                      </a:lnTo>
                      <a:lnTo>
                        <a:pt x="2819" y="1127"/>
                      </a:lnTo>
                      <a:lnTo>
                        <a:pt x="2845" y="1125"/>
                      </a:lnTo>
                      <a:lnTo>
                        <a:pt x="2870" y="1122"/>
                      </a:lnTo>
                      <a:lnTo>
                        <a:pt x="2896" y="1118"/>
                      </a:lnTo>
                      <a:lnTo>
                        <a:pt x="2921" y="1113"/>
                      </a:lnTo>
                      <a:lnTo>
                        <a:pt x="2946" y="1107"/>
                      </a:lnTo>
                      <a:lnTo>
                        <a:pt x="2969" y="1101"/>
                      </a:lnTo>
                      <a:lnTo>
                        <a:pt x="2992" y="1093"/>
                      </a:lnTo>
                      <a:lnTo>
                        <a:pt x="3015" y="1085"/>
                      </a:lnTo>
                      <a:lnTo>
                        <a:pt x="3038" y="1076"/>
                      </a:lnTo>
                      <a:lnTo>
                        <a:pt x="3059" y="1067"/>
                      </a:lnTo>
                      <a:lnTo>
                        <a:pt x="3080" y="1056"/>
                      </a:lnTo>
                      <a:lnTo>
                        <a:pt x="3100" y="1045"/>
                      </a:lnTo>
                      <a:lnTo>
                        <a:pt x="3120" y="1034"/>
                      </a:lnTo>
                      <a:lnTo>
                        <a:pt x="3139" y="1021"/>
                      </a:lnTo>
                      <a:lnTo>
                        <a:pt x="3156" y="1009"/>
                      </a:lnTo>
                      <a:lnTo>
                        <a:pt x="3172" y="996"/>
                      </a:lnTo>
                      <a:lnTo>
                        <a:pt x="3188" y="982"/>
                      </a:lnTo>
                      <a:lnTo>
                        <a:pt x="3202" y="967"/>
                      </a:lnTo>
                      <a:lnTo>
                        <a:pt x="3216" y="952"/>
                      </a:lnTo>
                      <a:lnTo>
                        <a:pt x="3227" y="936"/>
                      </a:lnTo>
                      <a:lnTo>
                        <a:pt x="3238" y="920"/>
                      </a:lnTo>
                      <a:lnTo>
                        <a:pt x="3248" y="904"/>
                      </a:lnTo>
                      <a:lnTo>
                        <a:pt x="3256" y="888"/>
                      </a:lnTo>
                      <a:lnTo>
                        <a:pt x="3264" y="871"/>
                      </a:lnTo>
                      <a:lnTo>
                        <a:pt x="3269" y="854"/>
                      </a:lnTo>
                      <a:lnTo>
                        <a:pt x="3274" y="837"/>
                      </a:lnTo>
                      <a:lnTo>
                        <a:pt x="3277" y="819"/>
                      </a:lnTo>
                      <a:lnTo>
                        <a:pt x="3279" y="802"/>
                      </a:lnTo>
                      <a:lnTo>
                        <a:pt x="3280" y="784"/>
                      </a:lnTo>
                      <a:lnTo>
                        <a:pt x="3279" y="767"/>
                      </a:lnTo>
                      <a:lnTo>
                        <a:pt x="3277" y="750"/>
                      </a:lnTo>
                      <a:lnTo>
                        <a:pt x="3274" y="732"/>
                      </a:lnTo>
                      <a:lnTo>
                        <a:pt x="3269" y="715"/>
                      </a:lnTo>
                      <a:lnTo>
                        <a:pt x="3264" y="698"/>
                      </a:lnTo>
                      <a:lnTo>
                        <a:pt x="3257" y="681"/>
                      </a:lnTo>
                      <a:lnTo>
                        <a:pt x="3248" y="665"/>
                      </a:lnTo>
                      <a:lnTo>
                        <a:pt x="3239" y="648"/>
                      </a:lnTo>
                      <a:lnTo>
                        <a:pt x="3228" y="632"/>
                      </a:lnTo>
                      <a:lnTo>
                        <a:pt x="3216" y="617"/>
                      </a:lnTo>
                      <a:lnTo>
                        <a:pt x="3203" y="603"/>
                      </a:lnTo>
                      <a:lnTo>
                        <a:pt x="3189" y="588"/>
                      </a:lnTo>
                      <a:lnTo>
                        <a:pt x="3173" y="574"/>
                      </a:lnTo>
                      <a:lnTo>
                        <a:pt x="3157" y="560"/>
                      </a:lnTo>
                      <a:lnTo>
                        <a:pt x="3139" y="547"/>
                      </a:lnTo>
                      <a:lnTo>
                        <a:pt x="3121" y="535"/>
                      </a:lnTo>
                      <a:lnTo>
                        <a:pt x="3148" y="604"/>
                      </a:lnTo>
                      <a:lnTo>
                        <a:pt x="3159" y="591"/>
                      </a:lnTo>
                      <a:lnTo>
                        <a:pt x="3168" y="579"/>
                      </a:lnTo>
                      <a:lnTo>
                        <a:pt x="3176" y="566"/>
                      </a:lnTo>
                      <a:lnTo>
                        <a:pt x="3183" y="553"/>
                      </a:lnTo>
                      <a:lnTo>
                        <a:pt x="3190" y="539"/>
                      </a:lnTo>
                      <a:lnTo>
                        <a:pt x="3195" y="526"/>
                      </a:lnTo>
                      <a:lnTo>
                        <a:pt x="3198" y="512"/>
                      </a:lnTo>
                      <a:lnTo>
                        <a:pt x="3201" y="498"/>
                      </a:lnTo>
                      <a:lnTo>
                        <a:pt x="3203" y="484"/>
                      </a:lnTo>
                      <a:lnTo>
                        <a:pt x="3204" y="470"/>
                      </a:lnTo>
                      <a:lnTo>
                        <a:pt x="3204" y="456"/>
                      </a:lnTo>
                      <a:lnTo>
                        <a:pt x="3202" y="442"/>
                      </a:lnTo>
                      <a:lnTo>
                        <a:pt x="3200" y="428"/>
                      </a:lnTo>
                      <a:lnTo>
                        <a:pt x="3196" y="414"/>
                      </a:lnTo>
                      <a:lnTo>
                        <a:pt x="3193" y="401"/>
                      </a:lnTo>
                      <a:lnTo>
                        <a:pt x="3187" y="387"/>
                      </a:lnTo>
                      <a:lnTo>
                        <a:pt x="3180" y="374"/>
                      </a:lnTo>
                      <a:lnTo>
                        <a:pt x="3172" y="361"/>
                      </a:lnTo>
                      <a:lnTo>
                        <a:pt x="3164" y="348"/>
                      </a:lnTo>
                      <a:lnTo>
                        <a:pt x="3155" y="335"/>
                      </a:lnTo>
                      <a:lnTo>
                        <a:pt x="3145" y="323"/>
                      </a:lnTo>
                      <a:lnTo>
                        <a:pt x="3133" y="312"/>
                      </a:lnTo>
                      <a:lnTo>
                        <a:pt x="3121" y="300"/>
                      </a:lnTo>
                      <a:lnTo>
                        <a:pt x="3108" y="289"/>
                      </a:lnTo>
                      <a:lnTo>
                        <a:pt x="3094" y="279"/>
                      </a:lnTo>
                      <a:lnTo>
                        <a:pt x="3079" y="269"/>
                      </a:lnTo>
                      <a:lnTo>
                        <a:pt x="3064" y="259"/>
                      </a:lnTo>
                      <a:lnTo>
                        <a:pt x="3048" y="251"/>
                      </a:lnTo>
                      <a:lnTo>
                        <a:pt x="3031" y="242"/>
                      </a:lnTo>
                      <a:lnTo>
                        <a:pt x="3014" y="234"/>
                      </a:lnTo>
                      <a:lnTo>
                        <a:pt x="2996" y="227"/>
                      </a:lnTo>
                      <a:lnTo>
                        <a:pt x="2978" y="221"/>
                      </a:lnTo>
                      <a:lnTo>
                        <a:pt x="2958" y="215"/>
                      </a:lnTo>
                      <a:lnTo>
                        <a:pt x="2940" y="210"/>
                      </a:lnTo>
                      <a:lnTo>
                        <a:pt x="2920" y="205"/>
                      </a:lnTo>
                      <a:lnTo>
                        <a:pt x="2901" y="202"/>
                      </a:lnTo>
                      <a:lnTo>
                        <a:pt x="2880" y="199"/>
                      </a:lnTo>
                      <a:lnTo>
                        <a:pt x="2904" y="189"/>
                      </a:lnTo>
                      <a:lnTo>
                        <a:pt x="2899" y="177"/>
                      </a:lnTo>
                      <a:lnTo>
                        <a:pt x="2893" y="165"/>
                      </a:lnTo>
                      <a:lnTo>
                        <a:pt x="2886" y="153"/>
                      </a:lnTo>
                      <a:lnTo>
                        <a:pt x="2879" y="142"/>
                      </a:lnTo>
                      <a:lnTo>
                        <a:pt x="2870" y="130"/>
                      </a:lnTo>
                      <a:lnTo>
                        <a:pt x="2861" y="119"/>
                      </a:lnTo>
                      <a:lnTo>
                        <a:pt x="2851" y="109"/>
                      </a:lnTo>
                      <a:lnTo>
                        <a:pt x="2840" y="98"/>
                      </a:lnTo>
                      <a:lnTo>
                        <a:pt x="2828" y="89"/>
                      </a:lnTo>
                      <a:lnTo>
                        <a:pt x="2815" y="79"/>
                      </a:lnTo>
                      <a:lnTo>
                        <a:pt x="2802" y="70"/>
                      </a:lnTo>
                      <a:lnTo>
                        <a:pt x="2789" y="61"/>
                      </a:lnTo>
                      <a:lnTo>
                        <a:pt x="2774" y="53"/>
                      </a:lnTo>
                      <a:lnTo>
                        <a:pt x="2759" y="46"/>
                      </a:lnTo>
                      <a:lnTo>
                        <a:pt x="2743" y="39"/>
                      </a:lnTo>
                      <a:lnTo>
                        <a:pt x="2727" y="32"/>
                      </a:lnTo>
                      <a:lnTo>
                        <a:pt x="2710" y="26"/>
                      </a:lnTo>
                      <a:lnTo>
                        <a:pt x="2693" y="21"/>
                      </a:lnTo>
                      <a:lnTo>
                        <a:pt x="2675" y="16"/>
                      </a:lnTo>
                      <a:lnTo>
                        <a:pt x="2658" y="12"/>
                      </a:lnTo>
                      <a:lnTo>
                        <a:pt x="2640" y="8"/>
                      </a:lnTo>
                      <a:lnTo>
                        <a:pt x="2621" y="5"/>
                      </a:lnTo>
                      <a:lnTo>
                        <a:pt x="2602" y="3"/>
                      </a:lnTo>
                      <a:lnTo>
                        <a:pt x="2583" y="1"/>
                      </a:lnTo>
                      <a:lnTo>
                        <a:pt x="2565" y="0"/>
                      </a:lnTo>
                      <a:lnTo>
                        <a:pt x="2546" y="0"/>
                      </a:lnTo>
                      <a:lnTo>
                        <a:pt x="2526" y="0"/>
                      </a:lnTo>
                      <a:lnTo>
                        <a:pt x="2508" y="1"/>
                      </a:lnTo>
                      <a:lnTo>
                        <a:pt x="2489" y="3"/>
                      </a:lnTo>
                      <a:lnTo>
                        <a:pt x="2471" y="5"/>
                      </a:lnTo>
                      <a:lnTo>
                        <a:pt x="2452" y="8"/>
                      </a:lnTo>
                      <a:lnTo>
                        <a:pt x="2433" y="11"/>
                      </a:lnTo>
                      <a:lnTo>
                        <a:pt x="2416" y="15"/>
                      </a:lnTo>
                      <a:lnTo>
                        <a:pt x="2398" y="20"/>
                      </a:lnTo>
                      <a:lnTo>
                        <a:pt x="2382" y="26"/>
                      </a:lnTo>
                      <a:lnTo>
                        <a:pt x="2364" y="31"/>
                      </a:lnTo>
                      <a:lnTo>
                        <a:pt x="2348" y="38"/>
                      </a:lnTo>
                      <a:lnTo>
                        <a:pt x="2333" y="45"/>
                      </a:lnTo>
                      <a:lnTo>
                        <a:pt x="2317" y="52"/>
                      </a:lnTo>
                      <a:lnTo>
                        <a:pt x="2303" y="60"/>
                      </a:lnTo>
                      <a:lnTo>
                        <a:pt x="2230" y="62"/>
                      </a:lnTo>
                      <a:lnTo>
                        <a:pt x="2217" y="54"/>
                      </a:lnTo>
                      <a:lnTo>
                        <a:pt x="2205" y="47"/>
                      </a:lnTo>
                      <a:lnTo>
                        <a:pt x="2191" y="40"/>
                      </a:lnTo>
                      <a:lnTo>
                        <a:pt x="2177" y="34"/>
                      </a:lnTo>
                      <a:lnTo>
                        <a:pt x="2163" y="28"/>
                      </a:lnTo>
                      <a:lnTo>
                        <a:pt x="2147" y="23"/>
                      </a:lnTo>
                      <a:lnTo>
                        <a:pt x="2132" y="18"/>
                      </a:lnTo>
                      <a:lnTo>
                        <a:pt x="2116" y="14"/>
                      </a:lnTo>
                      <a:lnTo>
                        <a:pt x="2100" y="10"/>
                      </a:lnTo>
                      <a:lnTo>
                        <a:pt x="2084" y="7"/>
                      </a:lnTo>
                      <a:lnTo>
                        <a:pt x="2067" y="5"/>
                      </a:lnTo>
                      <a:lnTo>
                        <a:pt x="2050" y="3"/>
                      </a:lnTo>
                      <a:lnTo>
                        <a:pt x="2033" y="1"/>
                      </a:lnTo>
                      <a:lnTo>
                        <a:pt x="2017" y="0"/>
                      </a:lnTo>
                      <a:lnTo>
                        <a:pt x="1999" y="0"/>
                      </a:lnTo>
                      <a:lnTo>
                        <a:pt x="1982" y="0"/>
                      </a:lnTo>
                      <a:lnTo>
                        <a:pt x="1966" y="1"/>
                      </a:lnTo>
                      <a:lnTo>
                        <a:pt x="1949" y="3"/>
                      </a:lnTo>
                      <a:lnTo>
                        <a:pt x="1932" y="5"/>
                      </a:lnTo>
                      <a:lnTo>
                        <a:pt x="1915" y="7"/>
                      </a:lnTo>
                      <a:lnTo>
                        <a:pt x="1899" y="11"/>
                      </a:lnTo>
                      <a:lnTo>
                        <a:pt x="1883" y="14"/>
                      </a:lnTo>
                      <a:lnTo>
                        <a:pt x="1867" y="19"/>
                      </a:lnTo>
                      <a:lnTo>
                        <a:pt x="1852" y="24"/>
                      </a:lnTo>
                      <a:lnTo>
                        <a:pt x="1837" y="29"/>
                      </a:lnTo>
                      <a:lnTo>
                        <a:pt x="1823" y="35"/>
                      </a:lnTo>
                      <a:lnTo>
                        <a:pt x="1808" y="41"/>
                      </a:lnTo>
                      <a:lnTo>
                        <a:pt x="1795" y="48"/>
                      </a:lnTo>
                      <a:lnTo>
                        <a:pt x="1782" y="55"/>
                      </a:lnTo>
                      <a:lnTo>
                        <a:pt x="1769" y="63"/>
                      </a:lnTo>
                      <a:lnTo>
                        <a:pt x="1758" y="71"/>
                      </a:lnTo>
                      <a:lnTo>
                        <a:pt x="1746" y="80"/>
                      </a:lnTo>
                      <a:lnTo>
                        <a:pt x="1735" y="89"/>
                      </a:lnTo>
                      <a:lnTo>
                        <a:pt x="1726" y="98"/>
                      </a:lnTo>
                      <a:lnTo>
                        <a:pt x="1658" y="100"/>
                      </a:lnTo>
                      <a:lnTo>
                        <a:pt x="1640" y="92"/>
                      </a:lnTo>
                      <a:lnTo>
                        <a:pt x="1624" y="85"/>
                      </a:lnTo>
                      <a:lnTo>
                        <a:pt x="1606" y="78"/>
                      </a:lnTo>
                      <a:lnTo>
                        <a:pt x="1588" y="72"/>
                      </a:lnTo>
                      <a:lnTo>
                        <a:pt x="1569" y="67"/>
                      </a:lnTo>
                      <a:lnTo>
                        <a:pt x="1549" y="62"/>
                      </a:lnTo>
                      <a:lnTo>
                        <a:pt x="1530" y="58"/>
                      </a:lnTo>
                      <a:lnTo>
                        <a:pt x="1510" y="55"/>
                      </a:lnTo>
                      <a:lnTo>
                        <a:pt x="1490" y="52"/>
                      </a:lnTo>
                      <a:lnTo>
                        <a:pt x="1470" y="50"/>
                      </a:lnTo>
                      <a:lnTo>
                        <a:pt x="1449" y="49"/>
                      </a:lnTo>
                      <a:lnTo>
                        <a:pt x="1428" y="48"/>
                      </a:lnTo>
                      <a:lnTo>
                        <a:pt x="1408" y="48"/>
                      </a:lnTo>
                      <a:lnTo>
                        <a:pt x="1388" y="49"/>
                      </a:lnTo>
                      <a:lnTo>
                        <a:pt x="1367" y="50"/>
                      </a:lnTo>
                      <a:lnTo>
                        <a:pt x="1347" y="53"/>
                      </a:lnTo>
                      <a:lnTo>
                        <a:pt x="1327" y="55"/>
                      </a:lnTo>
                      <a:lnTo>
                        <a:pt x="1307" y="59"/>
                      </a:lnTo>
                      <a:lnTo>
                        <a:pt x="1287" y="63"/>
                      </a:lnTo>
                      <a:lnTo>
                        <a:pt x="1268" y="68"/>
                      </a:lnTo>
                      <a:lnTo>
                        <a:pt x="1250" y="74"/>
                      </a:lnTo>
                      <a:lnTo>
                        <a:pt x="1232" y="80"/>
                      </a:lnTo>
                      <a:lnTo>
                        <a:pt x="1213" y="87"/>
                      </a:lnTo>
                      <a:lnTo>
                        <a:pt x="1196" y="94"/>
                      </a:lnTo>
                      <a:lnTo>
                        <a:pt x="1179" y="102"/>
                      </a:lnTo>
                      <a:lnTo>
                        <a:pt x="1162" y="110"/>
                      </a:lnTo>
                      <a:lnTo>
                        <a:pt x="1147" y="119"/>
                      </a:lnTo>
                      <a:lnTo>
                        <a:pt x="1133" y="129"/>
                      </a:lnTo>
                      <a:lnTo>
                        <a:pt x="1118" y="139"/>
                      </a:lnTo>
                      <a:lnTo>
                        <a:pt x="1105" y="150"/>
                      </a:lnTo>
                      <a:lnTo>
                        <a:pt x="1092" y="161"/>
                      </a:lnTo>
                      <a:lnTo>
                        <a:pt x="1005" y="176"/>
                      </a:lnTo>
                      <a:lnTo>
                        <a:pt x="981" y="170"/>
                      </a:lnTo>
                      <a:lnTo>
                        <a:pt x="956" y="164"/>
                      </a:lnTo>
                      <a:lnTo>
                        <a:pt x="931" y="159"/>
                      </a:lnTo>
                      <a:lnTo>
                        <a:pt x="905" y="155"/>
                      </a:lnTo>
                      <a:lnTo>
                        <a:pt x="879" y="152"/>
                      </a:lnTo>
                      <a:lnTo>
                        <a:pt x="853" y="150"/>
                      </a:lnTo>
                      <a:lnTo>
                        <a:pt x="826" y="148"/>
                      </a:lnTo>
                      <a:lnTo>
                        <a:pt x="801" y="148"/>
                      </a:lnTo>
                      <a:lnTo>
                        <a:pt x="774" y="149"/>
                      </a:lnTo>
                      <a:lnTo>
                        <a:pt x="748" y="150"/>
                      </a:lnTo>
                      <a:lnTo>
                        <a:pt x="722" y="152"/>
                      </a:lnTo>
                      <a:lnTo>
                        <a:pt x="696" y="156"/>
                      </a:lnTo>
                      <a:lnTo>
                        <a:pt x="670" y="160"/>
                      </a:lnTo>
                      <a:lnTo>
                        <a:pt x="644" y="165"/>
                      </a:lnTo>
                      <a:lnTo>
                        <a:pt x="619" y="171"/>
                      </a:lnTo>
                      <a:lnTo>
                        <a:pt x="595" y="177"/>
                      </a:lnTo>
                      <a:lnTo>
                        <a:pt x="571" y="185"/>
                      </a:lnTo>
                      <a:lnTo>
                        <a:pt x="548" y="193"/>
                      </a:lnTo>
                      <a:lnTo>
                        <a:pt x="525" y="202"/>
                      </a:lnTo>
                      <a:lnTo>
                        <a:pt x="504" y="211"/>
                      </a:lnTo>
                      <a:lnTo>
                        <a:pt x="483" y="222"/>
                      </a:lnTo>
                      <a:lnTo>
                        <a:pt x="463" y="234"/>
                      </a:lnTo>
                      <a:lnTo>
                        <a:pt x="443" y="246"/>
                      </a:lnTo>
                      <a:lnTo>
                        <a:pt x="424" y="258"/>
                      </a:lnTo>
                      <a:lnTo>
                        <a:pt x="407" y="272"/>
                      </a:lnTo>
                      <a:lnTo>
                        <a:pt x="391" y="286"/>
                      </a:lnTo>
                      <a:lnTo>
                        <a:pt x="375" y="300"/>
                      </a:lnTo>
                      <a:lnTo>
                        <a:pt x="362" y="315"/>
                      </a:lnTo>
                      <a:lnTo>
                        <a:pt x="348" y="331"/>
                      </a:lnTo>
                      <a:lnTo>
                        <a:pt x="337" y="346"/>
                      </a:lnTo>
                      <a:lnTo>
                        <a:pt x="327" y="363"/>
                      </a:lnTo>
                      <a:lnTo>
                        <a:pt x="318" y="379"/>
                      </a:lnTo>
                      <a:lnTo>
                        <a:pt x="310" y="396"/>
                      </a:lnTo>
                      <a:lnTo>
                        <a:pt x="303" y="413"/>
                      </a:lnTo>
                      <a:lnTo>
                        <a:pt x="298" y="431"/>
                      </a:lnTo>
                      <a:lnTo>
                        <a:pt x="294" y="448"/>
                      </a:lnTo>
                      <a:lnTo>
                        <a:pt x="292" y="466"/>
                      </a:lnTo>
                      <a:lnTo>
                        <a:pt x="290" y="484"/>
                      </a:lnTo>
                      <a:lnTo>
                        <a:pt x="290" y="501"/>
                      </a:lnTo>
                      <a:lnTo>
                        <a:pt x="292" y="519"/>
                      </a:lnTo>
                      <a:lnTo>
                        <a:pt x="295" y="537"/>
                      </a:lnTo>
                      <a:lnTo>
                        <a:pt x="299" y="554"/>
                      </a:lnTo>
                      <a:lnTo>
                        <a:pt x="305" y="538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Freeform 50"/>
                <p:cNvSpPr>
                  <a:spLocks noChangeArrowheads="1"/>
                </p:cNvSpPr>
                <p:nvPr/>
              </p:nvSpPr>
              <p:spPr bwMode="auto">
                <a:xfrm>
                  <a:off x="1358" y="2394"/>
                  <a:ext cx="34" cy="4"/>
                </a:xfrm>
                <a:custGeom>
                  <a:avLst/>
                  <a:gdLst>
                    <a:gd name="T0" fmla="*/ 0 w 149"/>
                    <a:gd name="T1" fmla="*/ 0 h 19"/>
                    <a:gd name="T2" fmla="*/ 0 w 149"/>
                    <a:gd name="T3" fmla="*/ 0 h 19"/>
                    <a:gd name="T4" fmla="*/ 0 w 149"/>
                    <a:gd name="T5" fmla="*/ 0 h 19"/>
                    <a:gd name="T6" fmla="*/ 0 w 149"/>
                    <a:gd name="T7" fmla="*/ 0 h 19"/>
                    <a:gd name="T8" fmla="*/ 0 w 149"/>
                    <a:gd name="T9" fmla="*/ 0 h 19"/>
                    <a:gd name="T10" fmla="*/ 0 w 149"/>
                    <a:gd name="T11" fmla="*/ 0 h 19"/>
                    <a:gd name="T12" fmla="*/ 0 w 149"/>
                    <a:gd name="T13" fmla="*/ 0 h 19"/>
                    <a:gd name="T14" fmla="*/ 0 w 149"/>
                    <a:gd name="T15" fmla="*/ 0 h 19"/>
                    <a:gd name="T16" fmla="*/ 0 w 149"/>
                    <a:gd name="T17" fmla="*/ 0 h 19"/>
                    <a:gd name="T18" fmla="*/ 0 w 149"/>
                    <a:gd name="T19" fmla="*/ 0 h 19"/>
                    <a:gd name="T20" fmla="*/ 0 w 149"/>
                    <a:gd name="T21" fmla="*/ 0 h 19"/>
                    <a:gd name="T22" fmla="*/ 0 w 149"/>
                    <a:gd name="T23" fmla="*/ 0 h 19"/>
                    <a:gd name="T24" fmla="*/ 0 w 149"/>
                    <a:gd name="T25" fmla="*/ 0 h 19"/>
                    <a:gd name="T26" fmla="*/ 0 w 149"/>
                    <a:gd name="T27" fmla="*/ 0 h 19"/>
                    <a:gd name="T28" fmla="*/ 0 w 149"/>
                    <a:gd name="T29" fmla="*/ 0 h 19"/>
                    <a:gd name="T30" fmla="*/ 0 w 149"/>
                    <a:gd name="T31" fmla="*/ 0 h 19"/>
                    <a:gd name="T32" fmla="*/ 0 w 149"/>
                    <a:gd name="T33" fmla="*/ 0 h 1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49"/>
                    <a:gd name="T52" fmla="*/ 0 h 19"/>
                    <a:gd name="T53" fmla="*/ 149 w 149"/>
                    <a:gd name="T54" fmla="*/ 19 h 1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49" h="19">
                      <a:moveTo>
                        <a:pt x="0" y="0"/>
                      </a:moveTo>
                      <a:lnTo>
                        <a:pt x="9" y="3"/>
                      </a:lnTo>
                      <a:lnTo>
                        <a:pt x="19" y="5"/>
                      </a:lnTo>
                      <a:lnTo>
                        <a:pt x="27" y="7"/>
                      </a:lnTo>
                      <a:lnTo>
                        <a:pt x="38" y="9"/>
                      </a:lnTo>
                      <a:lnTo>
                        <a:pt x="48" y="11"/>
                      </a:lnTo>
                      <a:lnTo>
                        <a:pt x="58" y="13"/>
                      </a:lnTo>
                      <a:lnTo>
                        <a:pt x="68" y="14"/>
                      </a:lnTo>
                      <a:lnTo>
                        <a:pt x="78" y="15"/>
                      </a:lnTo>
                      <a:lnTo>
                        <a:pt x="88" y="16"/>
                      </a:lnTo>
                      <a:lnTo>
                        <a:pt x="99" y="17"/>
                      </a:lnTo>
                      <a:lnTo>
                        <a:pt x="109" y="18"/>
                      </a:lnTo>
                      <a:lnTo>
                        <a:pt x="120" y="18"/>
                      </a:lnTo>
                      <a:lnTo>
                        <a:pt x="128" y="18"/>
                      </a:lnTo>
                      <a:lnTo>
                        <a:pt x="139" y="18"/>
                      </a:lnTo>
                      <a:lnTo>
                        <a:pt x="148" y="1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Freeform 51"/>
                <p:cNvSpPr>
                  <a:spLocks noChangeArrowheads="1"/>
                </p:cNvSpPr>
                <p:nvPr/>
              </p:nvSpPr>
              <p:spPr bwMode="auto">
                <a:xfrm>
                  <a:off x="1410" y="2474"/>
                  <a:ext cx="15" cy="2"/>
                </a:xfrm>
                <a:custGeom>
                  <a:avLst/>
                  <a:gdLst>
                    <a:gd name="T0" fmla="*/ 0 w 66"/>
                    <a:gd name="T1" fmla="*/ 0 h 9"/>
                    <a:gd name="T2" fmla="*/ 0 w 66"/>
                    <a:gd name="T3" fmla="*/ 0 h 9"/>
                    <a:gd name="T4" fmla="*/ 0 w 66"/>
                    <a:gd name="T5" fmla="*/ 0 h 9"/>
                    <a:gd name="T6" fmla="*/ 0 w 66"/>
                    <a:gd name="T7" fmla="*/ 0 h 9"/>
                    <a:gd name="T8" fmla="*/ 0 w 66"/>
                    <a:gd name="T9" fmla="*/ 0 h 9"/>
                    <a:gd name="T10" fmla="*/ 0 w 66"/>
                    <a:gd name="T11" fmla="*/ 0 h 9"/>
                    <a:gd name="T12" fmla="*/ 0 w 66"/>
                    <a:gd name="T13" fmla="*/ 0 h 9"/>
                    <a:gd name="T14" fmla="*/ 0 w 66"/>
                    <a:gd name="T15" fmla="*/ 0 h 9"/>
                    <a:gd name="T16" fmla="*/ 0 w 66"/>
                    <a:gd name="T17" fmla="*/ 0 h 9"/>
                    <a:gd name="T18" fmla="*/ 0 w 66"/>
                    <a:gd name="T19" fmla="*/ 0 h 9"/>
                    <a:gd name="T20" fmla="*/ 0 w 66"/>
                    <a:gd name="T21" fmla="*/ 0 h 9"/>
                    <a:gd name="T22" fmla="*/ 0 w 66"/>
                    <a:gd name="T23" fmla="*/ 0 h 9"/>
                    <a:gd name="T24" fmla="*/ 0 w 66"/>
                    <a:gd name="T25" fmla="*/ 0 h 9"/>
                    <a:gd name="T26" fmla="*/ 0 w 66"/>
                    <a:gd name="T27" fmla="*/ 0 h 9"/>
                    <a:gd name="T28" fmla="*/ 0 w 66"/>
                    <a:gd name="T29" fmla="*/ 0 h 9"/>
                    <a:gd name="T30" fmla="*/ 0 w 66"/>
                    <a:gd name="T31" fmla="*/ 0 h 9"/>
                    <a:gd name="T32" fmla="*/ 0 w 66"/>
                    <a:gd name="T33" fmla="*/ 0 h 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66"/>
                    <a:gd name="T52" fmla="*/ 0 h 9"/>
                    <a:gd name="T53" fmla="*/ 66 w 66"/>
                    <a:gd name="T54" fmla="*/ 9 h 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66" h="9">
                      <a:moveTo>
                        <a:pt x="0" y="8"/>
                      </a:moveTo>
                      <a:lnTo>
                        <a:pt x="5" y="8"/>
                      </a:lnTo>
                      <a:lnTo>
                        <a:pt x="9" y="8"/>
                      </a:lnTo>
                      <a:lnTo>
                        <a:pt x="13" y="7"/>
                      </a:lnTo>
                      <a:lnTo>
                        <a:pt x="17" y="7"/>
                      </a:lnTo>
                      <a:lnTo>
                        <a:pt x="22" y="6"/>
                      </a:lnTo>
                      <a:lnTo>
                        <a:pt x="26" y="6"/>
                      </a:lnTo>
                      <a:lnTo>
                        <a:pt x="31" y="5"/>
                      </a:lnTo>
                      <a:lnTo>
                        <a:pt x="35" y="5"/>
                      </a:lnTo>
                      <a:lnTo>
                        <a:pt x="39" y="4"/>
                      </a:lnTo>
                      <a:lnTo>
                        <a:pt x="44" y="4"/>
                      </a:lnTo>
                      <a:lnTo>
                        <a:pt x="48" y="3"/>
                      </a:lnTo>
                      <a:lnTo>
                        <a:pt x="52" y="2"/>
                      </a:lnTo>
                      <a:lnTo>
                        <a:pt x="57" y="1"/>
                      </a:lnTo>
                      <a:lnTo>
                        <a:pt x="60" y="1"/>
                      </a:lnTo>
                      <a:lnTo>
                        <a:pt x="65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Freeform 52"/>
                <p:cNvSpPr>
                  <a:spLocks noChangeArrowheads="1"/>
                </p:cNvSpPr>
                <p:nvPr/>
              </p:nvSpPr>
              <p:spPr bwMode="auto">
                <a:xfrm>
                  <a:off x="1589" y="2502"/>
                  <a:ext cx="17" cy="16"/>
                </a:xfrm>
                <a:custGeom>
                  <a:avLst/>
                  <a:gdLst>
                    <a:gd name="T0" fmla="*/ 0 w 75"/>
                    <a:gd name="T1" fmla="*/ 0 h 70"/>
                    <a:gd name="T2" fmla="*/ 0 w 75"/>
                    <a:gd name="T3" fmla="*/ 0 h 70"/>
                    <a:gd name="T4" fmla="*/ 0 w 75"/>
                    <a:gd name="T5" fmla="*/ 0 h 70"/>
                    <a:gd name="T6" fmla="*/ 0 w 75"/>
                    <a:gd name="T7" fmla="*/ 0 h 70"/>
                    <a:gd name="T8" fmla="*/ 0 w 75"/>
                    <a:gd name="T9" fmla="*/ 0 h 70"/>
                    <a:gd name="T10" fmla="*/ 0 w 75"/>
                    <a:gd name="T11" fmla="*/ 0 h 70"/>
                    <a:gd name="T12" fmla="*/ 0 w 75"/>
                    <a:gd name="T13" fmla="*/ 0 h 70"/>
                    <a:gd name="T14" fmla="*/ 0 w 75"/>
                    <a:gd name="T15" fmla="*/ 0 h 70"/>
                    <a:gd name="T16" fmla="*/ 0 w 75"/>
                    <a:gd name="T17" fmla="*/ 0 h 70"/>
                    <a:gd name="T18" fmla="*/ 0 w 75"/>
                    <a:gd name="T19" fmla="*/ 0 h 70"/>
                    <a:gd name="T20" fmla="*/ 0 w 75"/>
                    <a:gd name="T21" fmla="*/ 0 h 70"/>
                    <a:gd name="T22" fmla="*/ 0 w 75"/>
                    <a:gd name="T23" fmla="*/ 0 h 70"/>
                    <a:gd name="T24" fmla="*/ 0 w 75"/>
                    <a:gd name="T25" fmla="*/ 0 h 70"/>
                    <a:gd name="T26" fmla="*/ 0 w 75"/>
                    <a:gd name="T27" fmla="*/ 0 h 70"/>
                    <a:gd name="T28" fmla="*/ 0 w 75"/>
                    <a:gd name="T29" fmla="*/ 0 h 70"/>
                    <a:gd name="T30" fmla="*/ 0 w 75"/>
                    <a:gd name="T31" fmla="*/ 0 h 70"/>
                    <a:gd name="T32" fmla="*/ 0 w 75"/>
                    <a:gd name="T33" fmla="*/ 0 h 7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75"/>
                    <a:gd name="T52" fmla="*/ 0 h 70"/>
                    <a:gd name="T53" fmla="*/ 75 w 75"/>
                    <a:gd name="T54" fmla="*/ 70 h 7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75" h="70">
                      <a:moveTo>
                        <a:pt x="0" y="0"/>
                      </a:moveTo>
                      <a:lnTo>
                        <a:pt x="4" y="5"/>
                      </a:lnTo>
                      <a:lnTo>
                        <a:pt x="9" y="10"/>
                      </a:lnTo>
                      <a:lnTo>
                        <a:pt x="12" y="15"/>
                      </a:lnTo>
                      <a:lnTo>
                        <a:pt x="17" y="20"/>
                      </a:lnTo>
                      <a:lnTo>
                        <a:pt x="22" y="25"/>
                      </a:lnTo>
                      <a:lnTo>
                        <a:pt x="26" y="29"/>
                      </a:lnTo>
                      <a:lnTo>
                        <a:pt x="31" y="34"/>
                      </a:lnTo>
                      <a:lnTo>
                        <a:pt x="35" y="39"/>
                      </a:lnTo>
                      <a:lnTo>
                        <a:pt x="42" y="43"/>
                      </a:lnTo>
                      <a:lnTo>
                        <a:pt x="47" y="48"/>
                      </a:lnTo>
                      <a:lnTo>
                        <a:pt x="52" y="52"/>
                      </a:lnTo>
                      <a:lnTo>
                        <a:pt x="58" y="57"/>
                      </a:lnTo>
                      <a:lnTo>
                        <a:pt x="63" y="61"/>
                      </a:lnTo>
                      <a:lnTo>
                        <a:pt x="68" y="65"/>
                      </a:lnTo>
                      <a:lnTo>
                        <a:pt x="74" y="6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Freeform 53"/>
                <p:cNvSpPr>
                  <a:spLocks noChangeArrowheads="1"/>
                </p:cNvSpPr>
                <p:nvPr/>
              </p:nvSpPr>
              <p:spPr bwMode="auto">
                <a:xfrm>
                  <a:off x="1799" y="2473"/>
                  <a:ext cx="9" cy="21"/>
                </a:xfrm>
                <a:custGeom>
                  <a:avLst/>
                  <a:gdLst>
                    <a:gd name="T0" fmla="*/ 0 w 39"/>
                    <a:gd name="T1" fmla="*/ 0 h 93"/>
                    <a:gd name="T2" fmla="*/ 0 w 39"/>
                    <a:gd name="T3" fmla="*/ 0 h 93"/>
                    <a:gd name="T4" fmla="*/ 0 w 39"/>
                    <a:gd name="T5" fmla="*/ 0 h 93"/>
                    <a:gd name="T6" fmla="*/ 0 w 39"/>
                    <a:gd name="T7" fmla="*/ 0 h 93"/>
                    <a:gd name="T8" fmla="*/ 0 w 39"/>
                    <a:gd name="T9" fmla="*/ 0 h 93"/>
                    <a:gd name="T10" fmla="*/ 0 w 39"/>
                    <a:gd name="T11" fmla="*/ 0 h 93"/>
                    <a:gd name="T12" fmla="*/ 0 w 39"/>
                    <a:gd name="T13" fmla="*/ 0 h 93"/>
                    <a:gd name="T14" fmla="*/ 0 w 39"/>
                    <a:gd name="T15" fmla="*/ 0 h 93"/>
                    <a:gd name="T16" fmla="*/ 0 w 39"/>
                    <a:gd name="T17" fmla="*/ 0 h 93"/>
                    <a:gd name="T18" fmla="*/ 0 w 39"/>
                    <a:gd name="T19" fmla="*/ 0 h 93"/>
                    <a:gd name="T20" fmla="*/ 0 w 39"/>
                    <a:gd name="T21" fmla="*/ 0 h 93"/>
                    <a:gd name="T22" fmla="*/ 0 w 39"/>
                    <a:gd name="T23" fmla="*/ 0 h 93"/>
                    <a:gd name="T24" fmla="*/ 0 w 39"/>
                    <a:gd name="T25" fmla="*/ 0 h 93"/>
                    <a:gd name="T26" fmla="*/ 0 w 39"/>
                    <a:gd name="T27" fmla="*/ 0 h 93"/>
                    <a:gd name="T28" fmla="*/ 0 w 39"/>
                    <a:gd name="T29" fmla="*/ 0 h 93"/>
                    <a:gd name="T30" fmla="*/ 0 w 39"/>
                    <a:gd name="T31" fmla="*/ 0 h 93"/>
                    <a:gd name="T32" fmla="*/ 0 w 39"/>
                    <a:gd name="T33" fmla="*/ 0 h 9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9"/>
                    <a:gd name="T52" fmla="*/ 0 h 93"/>
                    <a:gd name="T53" fmla="*/ 39 w 39"/>
                    <a:gd name="T54" fmla="*/ 93 h 9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9" h="93">
                      <a:moveTo>
                        <a:pt x="0" y="92"/>
                      </a:moveTo>
                      <a:lnTo>
                        <a:pt x="4" y="87"/>
                      </a:lnTo>
                      <a:lnTo>
                        <a:pt x="8" y="80"/>
                      </a:lnTo>
                      <a:lnTo>
                        <a:pt x="11" y="74"/>
                      </a:lnTo>
                      <a:lnTo>
                        <a:pt x="14" y="68"/>
                      </a:lnTo>
                      <a:lnTo>
                        <a:pt x="17" y="62"/>
                      </a:lnTo>
                      <a:lnTo>
                        <a:pt x="19" y="56"/>
                      </a:lnTo>
                      <a:lnTo>
                        <a:pt x="23" y="50"/>
                      </a:lnTo>
                      <a:lnTo>
                        <a:pt x="25" y="44"/>
                      </a:lnTo>
                      <a:lnTo>
                        <a:pt x="27" y="37"/>
                      </a:lnTo>
                      <a:lnTo>
                        <a:pt x="30" y="31"/>
                      </a:lnTo>
                      <a:lnTo>
                        <a:pt x="32" y="25"/>
                      </a:lnTo>
                      <a:lnTo>
                        <a:pt x="33" y="18"/>
                      </a:lnTo>
                      <a:lnTo>
                        <a:pt x="35" y="12"/>
                      </a:lnTo>
                      <a:lnTo>
                        <a:pt x="36" y="6"/>
                      </a:lnTo>
                      <a:lnTo>
                        <a:pt x="38" y="0"/>
                      </a:lnTo>
                      <a:lnTo>
                        <a:pt x="0" y="92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Freeform 54"/>
                <p:cNvSpPr>
                  <a:spLocks noChangeArrowheads="1"/>
                </p:cNvSpPr>
                <p:nvPr/>
              </p:nvSpPr>
              <p:spPr bwMode="auto">
                <a:xfrm>
                  <a:off x="1890" y="2369"/>
                  <a:ext cx="66" cy="64"/>
                </a:xfrm>
                <a:custGeom>
                  <a:avLst/>
                  <a:gdLst>
                    <a:gd name="T0" fmla="*/ 0 w 291"/>
                    <a:gd name="T1" fmla="*/ 0 h 281"/>
                    <a:gd name="T2" fmla="*/ 0 w 291"/>
                    <a:gd name="T3" fmla="*/ 0 h 281"/>
                    <a:gd name="T4" fmla="*/ 0 w 291"/>
                    <a:gd name="T5" fmla="*/ 0 h 281"/>
                    <a:gd name="T6" fmla="*/ 0 w 291"/>
                    <a:gd name="T7" fmla="*/ 0 h 281"/>
                    <a:gd name="T8" fmla="*/ 0 w 291"/>
                    <a:gd name="T9" fmla="*/ 0 h 281"/>
                    <a:gd name="T10" fmla="*/ 0 w 291"/>
                    <a:gd name="T11" fmla="*/ 0 h 281"/>
                    <a:gd name="T12" fmla="*/ 0 w 291"/>
                    <a:gd name="T13" fmla="*/ 0 h 281"/>
                    <a:gd name="T14" fmla="*/ 0 w 291"/>
                    <a:gd name="T15" fmla="*/ 0 h 281"/>
                    <a:gd name="T16" fmla="*/ 0 w 291"/>
                    <a:gd name="T17" fmla="*/ 0 h 281"/>
                    <a:gd name="T18" fmla="*/ 0 w 291"/>
                    <a:gd name="T19" fmla="*/ 0 h 281"/>
                    <a:gd name="T20" fmla="*/ 0 w 291"/>
                    <a:gd name="T21" fmla="*/ 0 h 281"/>
                    <a:gd name="T22" fmla="*/ 0 w 291"/>
                    <a:gd name="T23" fmla="*/ 0 h 281"/>
                    <a:gd name="T24" fmla="*/ 0 w 291"/>
                    <a:gd name="T25" fmla="*/ 0 h 281"/>
                    <a:gd name="T26" fmla="*/ 0 w 291"/>
                    <a:gd name="T27" fmla="*/ 0 h 281"/>
                    <a:gd name="T28" fmla="*/ 0 w 291"/>
                    <a:gd name="T29" fmla="*/ 0 h 281"/>
                    <a:gd name="T30" fmla="*/ 0 w 291"/>
                    <a:gd name="T31" fmla="*/ 0 h 281"/>
                    <a:gd name="T32" fmla="*/ 0 w 291"/>
                    <a:gd name="T33" fmla="*/ 0 h 281"/>
                    <a:gd name="T34" fmla="*/ 0 w 291"/>
                    <a:gd name="T35" fmla="*/ 0 h 281"/>
                    <a:gd name="T36" fmla="*/ 0 w 291"/>
                    <a:gd name="T37" fmla="*/ 0 h 281"/>
                    <a:gd name="T38" fmla="*/ 0 w 291"/>
                    <a:gd name="T39" fmla="*/ 0 h 281"/>
                    <a:gd name="T40" fmla="*/ 0 w 291"/>
                    <a:gd name="T41" fmla="*/ 0 h 281"/>
                    <a:gd name="T42" fmla="*/ 0 w 291"/>
                    <a:gd name="T43" fmla="*/ 0 h 281"/>
                    <a:gd name="T44" fmla="*/ 0 w 291"/>
                    <a:gd name="T45" fmla="*/ 0 h 281"/>
                    <a:gd name="T46" fmla="*/ 0 w 291"/>
                    <a:gd name="T47" fmla="*/ 0 h 281"/>
                    <a:gd name="T48" fmla="*/ 0 w 291"/>
                    <a:gd name="T49" fmla="*/ 0 h 281"/>
                    <a:gd name="T50" fmla="*/ 0 w 291"/>
                    <a:gd name="T51" fmla="*/ 0 h 281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91"/>
                    <a:gd name="T79" fmla="*/ 0 h 281"/>
                    <a:gd name="T80" fmla="*/ 291 w 291"/>
                    <a:gd name="T81" fmla="*/ 281 h 281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91" h="281">
                      <a:moveTo>
                        <a:pt x="290" y="280"/>
                      </a:moveTo>
                      <a:lnTo>
                        <a:pt x="290" y="265"/>
                      </a:lnTo>
                      <a:lnTo>
                        <a:pt x="289" y="250"/>
                      </a:lnTo>
                      <a:lnTo>
                        <a:pt x="286" y="234"/>
                      </a:lnTo>
                      <a:lnTo>
                        <a:pt x="283" y="219"/>
                      </a:lnTo>
                      <a:lnTo>
                        <a:pt x="277" y="205"/>
                      </a:lnTo>
                      <a:lnTo>
                        <a:pt x="271" y="190"/>
                      </a:lnTo>
                      <a:lnTo>
                        <a:pt x="265" y="176"/>
                      </a:lnTo>
                      <a:lnTo>
                        <a:pt x="256" y="162"/>
                      </a:lnTo>
                      <a:lnTo>
                        <a:pt x="246" y="149"/>
                      </a:lnTo>
                      <a:lnTo>
                        <a:pt x="236" y="135"/>
                      </a:lnTo>
                      <a:lnTo>
                        <a:pt x="225" y="122"/>
                      </a:lnTo>
                      <a:lnTo>
                        <a:pt x="213" y="109"/>
                      </a:lnTo>
                      <a:lnTo>
                        <a:pt x="199" y="97"/>
                      </a:lnTo>
                      <a:lnTo>
                        <a:pt x="185" y="85"/>
                      </a:lnTo>
                      <a:lnTo>
                        <a:pt x="170" y="74"/>
                      </a:lnTo>
                      <a:lnTo>
                        <a:pt x="153" y="63"/>
                      </a:lnTo>
                      <a:lnTo>
                        <a:pt x="136" y="53"/>
                      </a:lnTo>
                      <a:lnTo>
                        <a:pt x="118" y="43"/>
                      </a:lnTo>
                      <a:lnTo>
                        <a:pt x="99" y="34"/>
                      </a:lnTo>
                      <a:lnTo>
                        <a:pt x="81" y="26"/>
                      </a:lnTo>
                      <a:lnTo>
                        <a:pt x="61" y="18"/>
                      </a:lnTo>
                      <a:lnTo>
                        <a:pt x="41" y="11"/>
                      </a:lnTo>
                      <a:lnTo>
                        <a:pt x="21" y="5"/>
                      </a:lnTo>
                      <a:lnTo>
                        <a:pt x="0" y="0"/>
                      </a:lnTo>
                      <a:lnTo>
                        <a:pt x="290" y="28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Freeform 55"/>
                <p:cNvSpPr>
                  <a:spLocks noChangeArrowheads="1"/>
                </p:cNvSpPr>
                <p:nvPr/>
              </p:nvSpPr>
              <p:spPr bwMode="auto">
                <a:xfrm>
                  <a:off x="1995" y="2313"/>
                  <a:ext cx="31" cy="22"/>
                </a:xfrm>
                <a:custGeom>
                  <a:avLst/>
                  <a:gdLst>
                    <a:gd name="T0" fmla="*/ 0 w 137"/>
                    <a:gd name="T1" fmla="*/ 0 h 96"/>
                    <a:gd name="T2" fmla="*/ 0 w 137"/>
                    <a:gd name="T3" fmla="*/ 0 h 96"/>
                    <a:gd name="T4" fmla="*/ 0 w 137"/>
                    <a:gd name="T5" fmla="*/ 0 h 96"/>
                    <a:gd name="T6" fmla="*/ 0 w 137"/>
                    <a:gd name="T7" fmla="*/ 0 h 96"/>
                    <a:gd name="T8" fmla="*/ 0 w 137"/>
                    <a:gd name="T9" fmla="*/ 0 h 96"/>
                    <a:gd name="T10" fmla="*/ 0 w 137"/>
                    <a:gd name="T11" fmla="*/ 0 h 96"/>
                    <a:gd name="T12" fmla="*/ 0 w 137"/>
                    <a:gd name="T13" fmla="*/ 0 h 96"/>
                    <a:gd name="T14" fmla="*/ 0 w 137"/>
                    <a:gd name="T15" fmla="*/ 0 h 96"/>
                    <a:gd name="T16" fmla="*/ 0 w 137"/>
                    <a:gd name="T17" fmla="*/ 0 h 96"/>
                    <a:gd name="T18" fmla="*/ 0 w 137"/>
                    <a:gd name="T19" fmla="*/ 0 h 96"/>
                    <a:gd name="T20" fmla="*/ 0 w 137"/>
                    <a:gd name="T21" fmla="*/ 0 h 96"/>
                    <a:gd name="T22" fmla="*/ 0 w 137"/>
                    <a:gd name="T23" fmla="*/ 0 h 96"/>
                    <a:gd name="T24" fmla="*/ 0 w 137"/>
                    <a:gd name="T25" fmla="*/ 0 h 96"/>
                    <a:gd name="T26" fmla="*/ 0 w 137"/>
                    <a:gd name="T27" fmla="*/ 0 h 96"/>
                    <a:gd name="T28" fmla="*/ 0 w 137"/>
                    <a:gd name="T29" fmla="*/ 0 h 96"/>
                    <a:gd name="T30" fmla="*/ 0 w 137"/>
                    <a:gd name="T31" fmla="*/ 0 h 96"/>
                    <a:gd name="T32" fmla="*/ 0 w 137"/>
                    <a:gd name="T33" fmla="*/ 0 h 9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37"/>
                    <a:gd name="T52" fmla="*/ 0 h 96"/>
                    <a:gd name="T53" fmla="*/ 137 w 137"/>
                    <a:gd name="T54" fmla="*/ 96 h 9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37" h="96">
                      <a:moveTo>
                        <a:pt x="0" y="95"/>
                      </a:moveTo>
                      <a:lnTo>
                        <a:pt x="12" y="90"/>
                      </a:lnTo>
                      <a:lnTo>
                        <a:pt x="22" y="85"/>
                      </a:lnTo>
                      <a:lnTo>
                        <a:pt x="33" y="80"/>
                      </a:lnTo>
                      <a:lnTo>
                        <a:pt x="42" y="74"/>
                      </a:lnTo>
                      <a:lnTo>
                        <a:pt x="53" y="68"/>
                      </a:lnTo>
                      <a:lnTo>
                        <a:pt x="63" y="62"/>
                      </a:lnTo>
                      <a:lnTo>
                        <a:pt x="73" y="55"/>
                      </a:lnTo>
                      <a:lnTo>
                        <a:pt x="82" y="49"/>
                      </a:lnTo>
                      <a:lnTo>
                        <a:pt x="91" y="43"/>
                      </a:lnTo>
                      <a:lnTo>
                        <a:pt x="99" y="36"/>
                      </a:lnTo>
                      <a:lnTo>
                        <a:pt x="108" y="28"/>
                      </a:lnTo>
                      <a:lnTo>
                        <a:pt x="115" y="21"/>
                      </a:lnTo>
                      <a:lnTo>
                        <a:pt x="123" y="14"/>
                      </a:lnTo>
                      <a:lnTo>
                        <a:pt x="130" y="6"/>
                      </a:lnTo>
                      <a:lnTo>
                        <a:pt x="136" y="0"/>
                      </a:lnTo>
                      <a:lnTo>
                        <a:pt x="0" y="95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Freeform 56"/>
                <p:cNvSpPr>
                  <a:spLocks noChangeArrowheads="1"/>
                </p:cNvSpPr>
                <p:nvPr/>
              </p:nvSpPr>
              <p:spPr bwMode="auto">
                <a:xfrm>
                  <a:off x="1971" y="2219"/>
                  <a:ext cx="2" cy="15"/>
                </a:xfrm>
                <a:custGeom>
                  <a:avLst/>
                  <a:gdLst>
                    <a:gd name="T0" fmla="*/ 0 w 10"/>
                    <a:gd name="T1" fmla="*/ 0 h 65"/>
                    <a:gd name="T2" fmla="*/ 0 w 10"/>
                    <a:gd name="T3" fmla="*/ 0 h 65"/>
                    <a:gd name="T4" fmla="*/ 0 w 10"/>
                    <a:gd name="T5" fmla="*/ 0 h 65"/>
                    <a:gd name="T6" fmla="*/ 0 w 10"/>
                    <a:gd name="T7" fmla="*/ 0 h 65"/>
                    <a:gd name="T8" fmla="*/ 0 w 10"/>
                    <a:gd name="T9" fmla="*/ 0 h 65"/>
                    <a:gd name="T10" fmla="*/ 0 w 10"/>
                    <a:gd name="T11" fmla="*/ 0 h 65"/>
                    <a:gd name="T12" fmla="*/ 0 w 10"/>
                    <a:gd name="T13" fmla="*/ 0 h 65"/>
                    <a:gd name="T14" fmla="*/ 0 w 10"/>
                    <a:gd name="T15" fmla="*/ 0 h 65"/>
                    <a:gd name="T16" fmla="*/ 0 w 10"/>
                    <a:gd name="T17" fmla="*/ 0 h 65"/>
                    <a:gd name="T18" fmla="*/ 0 w 10"/>
                    <a:gd name="T19" fmla="*/ 0 h 65"/>
                    <a:gd name="T20" fmla="*/ 0 w 10"/>
                    <a:gd name="T21" fmla="*/ 0 h 65"/>
                    <a:gd name="T22" fmla="*/ 0 w 10"/>
                    <a:gd name="T23" fmla="*/ 0 h 65"/>
                    <a:gd name="T24" fmla="*/ 0 w 10"/>
                    <a:gd name="T25" fmla="*/ 0 h 65"/>
                    <a:gd name="T26" fmla="*/ 0 w 10"/>
                    <a:gd name="T27" fmla="*/ 0 h 65"/>
                    <a:gd name="T28" fmla="*/ 0 w 10"/>
                    <a:gd name="T29" fmla="*/ 0 h 65"/>
                    <a:gd name="T30" fmla="*/ 0 w 10"/>
                    <a:gd name="T31" fmla="*/ 0 h 65"/>
                    <a:gd name="T32" fmla="*/ 0 w 10"/>
                    <a:gd name="T33" fmla="*/ 0 h 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0"/>
                    <a:gd name="T52" fmla="*/ 0 h 65"/>
                    <a:gd name="T53" fmla="*/ 10 w 10"/>
                    <a:gd name="T54" fmla="*/ 65 h 65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0" h="65">
                      <a:moveTo>
                        <a:pt x="9" y="64"/>
                      </a:moveTo>
                      <a:lnTo>
                        <a:pt x="9" y="60"/>
                      </a:lnTo>
                      <a:lnTo>
                        <a:pt x="9" y="56"/>
                      </a:lnTo>
                      <a:lnTo>
                        <a:pt x="9" y="52"/>
                      </a:lnTo>
                      <a:lnTo>
                        <a:pt x="9" y="47"/>
                      </a:lnTo>
                      <a:lnTo>
                        <a:pt x="8" y="42"/>
                      </a:lnTo>
                      <a:lnTo>
                        <a:pt x="8" y="38"/>
                      </a:lnTo>
                      <a:lnTo>
                        <a:pt x="7" y="34"/>
                      </a:lnTo>
                      <a:lnTo>
                        <a:pt x="6" y="30"/>
                      </a:lnTo>
                      <a:lnTo>
                        <a:pt x="6" y="25"/>
                      </a:lnTo>
                      <a:lnTo>
                        <a:pt x="5" y="20"/>
                      </a:lnTo>
                      <a:lnTo>
                        <a:pt x="4" y="16"/>
                      </a:lnTo>
                      <a:lnTo>
                        <a:pt x="4" y="13"/>
                      </a:lnTo>
                      <a:lnTo>
                        <a:pt x="2" y="9"/>
                      </a:lnTo>
                      <a:lnTo>
                        <a:pt x="1" y="5"/>
                      </a:lnTo>
                      <a:lnTo>
                        <a:pt x="0" y="0"/>
                      </a:lnTo>
                      <a:lnTo>
                        <a:pt x="9" y="64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Freeform 57"/>
                <p:cNvSpPr>
                  <a:spLocks noChangeArrowheads="1"/>
                </p:cNvSpPr>
                <p:nvPr/>
              </p:nvSpPr>
              <p:spPr bwMode="auto">
                <a:xfrm>
                  <a:off x="1817" y="2190"/>
                  <a:ext cx="17" cy="14"/>
                </a:xfrm>
                <a:custGeom>
                  <a:avLst/>
                  <a:gdLst>
                    <a:gd name="T0" fmla="*/ 0 w 75"/>
                    <a:gd name="T1" fmla="*/ 0 h 62"/>
                    <a:gd name="T2" fmla="*/ 0 w 75"/>
                    <a:gd name="T3" fmla="*/ 0 h 62"/>
                    <a:gd name="T4" fmla="*/ 0 w 75"/>
                    <a:gd name="T5" fmla="*/ 0 h 62"/>
                    <a:gd name="T6" fmla="*/ 0 w 75"/>
                    <a:gd name="T7" fmla="*/ 0 h 62"/>
                    <a:gd name="T8" fmla="*/ 0 w 75"/>
                    <a:gd name="T9" fmla="*/ 0 h 62"/>
                    <a:gd name="T10" fmla="*/ 0 w 75"/>
                    <a:gd name="T11" fmla="*/ 0 h 62"/>
                    <a:gd name="T12" fmla="*/ 0 w 75"/>
                    <a:gd name="T13" fmla="*/ 0 h 62"/>
                    <a:gd name="T14" fmla="*/ 0 w 75"/>
                    <a:gd name="T15" fmla="*/ 0 h 62"/>
                    <a:gd name="T16" fmla="*/ 0 w 75"/>
                    <a:gd name="T17" fmla="*/ 0 h 62"/>
                    <a:gd name="T18" fmla="*/ 0 w 75"/>
                    <a:gd name="T19" fmla="*/ 0 h 62"/>
                    <a:gd name="T20" fmla="*/ 0 w 75"/>
                    <a:gd name="T21" fmla="*/ 0 h 62"/>
                    <a:gd name="T22" fmla="*/ 0 w 75"/>
                    <a:gd name="T23" fmla="*/ 0 h 62"/>
                    <a:gd name="T24" fmla="*/ 0 w 75"/>
                    <a:gd name="T25" fmla="*/ 0 h 62"/>
                    <a:gd name="T26" fmla="*/ 0 w 75"/>
                    <a:gd name="T27" fmla="*/ 0 h 62"/>
                    <a:gd name="T28" fmla="*/ 0 w 75"/>
                    <a:gd name="T29" fmla="*/ 0 h 62"/>
                    <a:gd name="T30" fmla="*/ 0 w 75"/>
                    <a:gd name="T31" fmla="*/ 0 h 62"/>
                    <a:gd name="T32" fmla="*/ 0 w 75"/>
                    <a:gd name="T33" fmla="*/ 0 h 6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75"/>
                    <a:gd name="T52" fmla="*/ 0 h 62"/>
                    <a:gd name="T53" fmla="*/ 75 w 75"/>
                    <a:gd name="T54" fmla="*/ 62 h 6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75" h="62">
                      <a:moveTo>
                        <a:pt x="74" y="0"/>
                      </a:moveTo>
                      <a:lnTo>
                        <a:pt x="68" y="4"/>
                      </a:lnTo>
                      <a:lnTo>
                        <a:pt x="63" y="8"/>
                      </a:lnTo>
                      <a:lnTo>
                        <a:pt x="58" y="11"/>
                      </a:lnTo>
                      <a:lnTo>
                        <a:pt x="52" y="15"/>
                      </a:lnTo>
                      <a:lnTo>
                        <a:pt x="46" y="19"/>
                      </a:lnTo>
                      <a:lnTo>
                        <a:pt x="41" y="23"/>
                      </a:lnTo>
                      <a:lnTo>
                        <a:pt x="35" y="26"/>
                      </a:lnTo>
                      <a:lnTo>
                        <a:pt x="31" y="30"/>
                      </a:lnTo>
                      <a:lnTo>
                        <a:pt x="26" y="36"/>
                      </a:lnTo>
                      <a:lnTo>
                        <a:pt x="21" y="40"/>
                      </a:lnTo>
                      <a:lnTo>
                        <a:pt x="16" y="44"/>
                      </a:lnTo>
                      <a:lnTo>
                        <a:pt x="12" y="48"/>
                      </a:lnTo>
                      <a:lnTo>
                        <a:pt x="8" y="53"/>
                      </a:lnTo>
                      <a:lnTo>
                        <a:pt x="4" y="57"/>
                      </a:lnTo>
                      <a:lnTo>
                        <a:pt x="0" y="61"/>
                      </a:lnTo>
                      <a:lnTo>
                        <a:pt x="74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Freeform 58"/>
                <p:cNvSpPr>
                  <a:spLocks noChangeArrowheads="1"/>
                </p:cNvSpPr>
                <p:nvPr/>
              </p:nvSpPr>
              <p:spPr bwMode="auto">
                <a:xfrm>
                  <a:off x="1693" y="2198"/>
                  <a:ext cx="10" cy="14"/>
                </a:xfrm>
                <a:custGeom>
                  <a:avLst/>
                  <a:gdLst>
                    <a:gd name="T0" fmla="*/ 0 w 44"/>
                    <a:gd name="T1" fmla="*/ 0 h 62"/>
                    <a:gd name="T2" fmla="*/ 0 w 44"/>
                    <a:gd name="T3" fmla="*/ 0 h 62"/>
                    <a:gd name="T4" fmla="*/ 0 w 44"/>
                    <a:gd name="T5" fmla="*/ 0 h 62"/>
                    <a:gd name="T6" fmla="*/ 0 w 44"/>
                    <a:gd name="T7" fmla="*/ 0 h 62"/>
                    <a:gd name="T8" fmla="*/ 0 w 44"/>
                    <a:gd name="T9" fmla="*/ 0 h 62"/>
                    <a:gd name="T10" fmla="*/ 0 w 44"/>
                    <a:gd name="T11" fmla="*/ 0 h 62"/>
                    <a:gd name="T12" fmla="*/ 0 w 44"/>
                    <a:gd name="T13" fmla="*/ 0 h 62"/>
                    <a:gd name="T14" fmla="*/ 0 w 44"/>
                    <a:gd name="T15" fmla="*/ 0 h 62"/>
                    <a:gd name="T16" fmla="*/ 0 w 44"/>
                    <a:gd name="T17" fmla="*/ 0 h 62"/>
                    <a:gd name="T18" fmla="*/ 0 w 44"/>
                    <a:gd name="T19" fmla="*/ 0 h 62"/>
                    <a:gd name="T20" fmla="*/ 0 w 44"/>
                    <a:gd name="T21" fmla="*/ 0 h 62"/>
                    <a:gd name="T22" fmla="*/ 0 w 44"/>
                    <a:gd name="T23" fmla="*/ 0 h 62"/>
                    <a:gd name="T24" fmla="*/ 0 w 44"/>
                    <a:gd name="T25" fmla="*/ 0 h 62"/>
                    <a:gd name="T26" fmla="*/ 0 w 44"/>
                    <a:gd name="T27" fmla="*/ 0 h 62"/>
                    <a:gd name="T28" fmla="*/ 0 w 44"/>
                    <a:gd name="T29" fmla="*/ 0 h 62"/>
                    <a:gd name="T30" fmla="*/ 0 w 44"/>
                    <a:gd name="T31" fmla="*/ 0 h 62"/>
                    <a:gd name="T32" fmla="*/ 0 w 44"/>
                    <a:gd name="T33" fmla="*/ 0 h 6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4"/>
                    <a:gd name="T52" fmla="*/ 0 h 62"/>
                    <a:gd name="T53" fmla="*/ 44 w 44"/>
                    <a:gd name="T54" fmla="*/ 62 h 6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4" h="62">
                      <a:moveTo>
                        <a:pt x="43" y="0"/>
                      </a:moveTo>
                      <a:lnTo>
                        <a:pt x="39" y="4"/>
                      </a:lnTo>
                      <a:lnTo>
                        <a:pt x="35" y="7"/>
                      </a:lnTo>
                      <a:lnTo>
                        <a:pt x="31" y="11"/>
                      </a:lnTo>
                      <a:lnTo>
                        <a:pt x="28" y="15"/>
                      </a:lnTo>
                      <a:lnTo>
                        <a:pt x="25" y="19"/>
                      </a:lnTo>
                      <a:lnTo>
                        <a:pt x="22" y="23"/>
                      </a:lnTo>
                      <a:lnTo>
                        <a:pt x="19" y="27"/>
                      </a:lnTo>
                      <a:lnTo>
                        <a:pt x="16" y="31"/>
                      </a:lnTo>
                      <a:lnTo>
                        <a:pt x="13" y="36"/>
                      </a:lnTo>
                      <a:lnTo>
                        <a:pt x="10" y="40"/>
                      </a:lnTo>
                      <a:lnTo>
                        <a:pt x="8" y="44"/>
                      </a:lnTo>
                      <a:lnTo>
                        <a:pt x="5" y="48"/>
                      </a:lnTo>
                      <a:lnTo>
                        <a:pt x="4" y="52"/>
                      </a:lnTo>
                      <a:lnTo>
                        <a:pt x="2" y="57"/>
                      </a:lnTo>
                      <a:lnTo>
                        <a:pt x="0" y="61"/>
                      </a:lnTo>
                      <a:lnTo>
                        <a:pt x="43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Freeform 59"/>
                <p:cNvSpPr>
                  <a:spLocks noChangeArrowheads="1"/>
                </p:cNvSpPr>
                <p:nvPr/>
              </p:nvSpPr>
              <p:spPr bwMode="auto">
                <a:xfrm>
                  <a:off x="1540" y="2216"/>
                  <a:ext cx="22" cy="9"/>
                </a:xfrm>
                <a:custGeom>
                  <a:avLst/>
                  <a:gdLst>
                    <a:gd name="T0" fmla="*/ 0 w 97"/>
                    <a:gd name="T1" fmla="*/ 0 h 39"/>
                    <a:gd name="T2" fmla="*/ 0 w 97"/>
                    <a:gd name="T3" fmla="*/ 0 h 39"/>
                    <a:gd name="T4" fmla="*/ 0 w 97"/>
                    <a:gd name="T5" fmla="*/ 0 h 39"/>
                    <a:gd name="T6" fmla="*/ 0 w 97"/>
                    <a:gd name="T7" fmla="*/ 0 h 39"/>
                    <a:gd name="T8" fmla="*/ 0 w 97"/>
                    <a:gd name="T9" fmla="*/ 0 h 39"/>
                    <a:gd name="T10" fmla="*/ 0 w 97"/>
                    <a:gd name="T11" fmla="*/ 0 h 39"/>
                    <a:gd name="T12" fmla="*/ 0 w 97"/>
                    <a:gd name="T13" fmla="*/ 0 h 39"/>
                    <a:gd name="T14" fmla="*/ 0 w 97"/>
                    <a:gd name="T15" fmla="*/ 0 h 39"/>
                    <a:gd name="T16" fmla="*/ 0 w 97"/>
                    <a:gd name="T17" fmla="*/ 0 h 39"/>
                    <a:gd name="T18" fmla="*/ 0 w 97"/>
                    <a:gd name="T19" fmla="*/ 0 h 39"/>
                    <a:gd name="T20" fmla="*/ 0 w 97"/>
                    <a:gd name="T21" fmla="*/ 0 h 39"/>
                    <a:gd name="T22" fmla="*/ 0 w 97"/>
                    <a:gd name="T23" fmla="*/ 0 h 39"/>
                    <a:gd name="T24" fmla="*/ 0 w 97"/>
                    <a:gd name="T25" fmla="*/ 0 h 39"/>
                    <a:gd name="T26" fmla="*/ 0 w 97"/>
                    <a:gd name="T27" fmla="*/ 0 h 39"/>
                    <a:gd name="T28" fmla="*/ 0 w 97"/>
                    <a:gd name="T29" fmla="*/ 0 h 39"/>
                    <a:gd name="T30" fmla="*/ 0 w 97"/>
                    <a:gd name="T31" fmla="*/ 0 h 39"/>
                    <a:gd name="T32" fmla="*/ 0 w 97"/>
                    <a:gd name="T33" fmla="*/ 0 h 3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97"/>
                    <a:gd name="T52" fmla="*/ 0 h 39"/>
                    <a:gd name="T53" fmla="*/ 97 w 97"/>
                    <a:gd name="T54" fmla="*/ 39 h 3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97" h="39">
                      <a:moveTo>
                        <a:pt x="96" y="38"/>
                      </a:moveTo>
                      <a:lnTo>
                        <a:pt x="89" y="35"/>
                      </a:lnTo>
                      <a:lnTo>
                        <a:pt x="84" y="32"/>
                      </a:lnTo>
                      <a:lnTo>
                        <a:pt x="78" y="29"/>
                      </a:lnTo>
                      <a:lnTo>
                        <a:pt x="71" y="27"/>
                      </a:lnTo>
                      <a:lnTo>
                        <a:pt x="65" y="24"/>
                      </a:lnTo>
                      <a:lnTo>
                        <a:pt x="59" y="21"/>
                      </a:lnTo>
                      <a:lnTo>
                        <a:pt x="53" y="19"/>
                      </a:lnTo>
                      <a:lnTo>
                        <a:pt x="46" y="16"/>
                      </a:lnTo>
                      <a:lnTo>
                        <a:pt x="39" y="14"/>
                      </a:lnTo>
                      <a:lnTo>
                        <a:pt x="34" y="11"/>
                      </a:lnTo>
                      <a:lnTo>
                        <a:pt x="27" y="9"/>
                      </a:lnTo>
                      <a:lnTo>
                        <a:pt x="20" y="6"/>
                      </a:lnTo>
                      <a:lnTo>
                        <a:pt x="13" y="4"/>
                      </a:lnTo>
                      <a:lnTo>
                        <a:pt x="7" y="2"/>
                      </a:lnTo>
                      <a:lnTo>
                        <a:pt x="0" y="0"/>
                      </a:lnTo>
                      <a:lnTo>
                        <a:pt x="96" y="38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Freeform 60"/>
                <p:cNvSpPr>
                  <a:spLocks noChangeArrowheads="1"/>
                </p:cNvSpPr>
                <p:nvPr/>
              </p:nvSpPr>
              <p:spPr bwMode="auto">
                <a:xfrm>
                  <a:off x="1380" y="2302"/>
                  <a:ext cx="7" cy="16"/>
                </a:xfrm>
                <a:custGeom>
                  <a:avLst/>
                  <a:gdLst>
                    <a:gd name="T0" fmla="*/ 0 w 30"/>
                    <a:gd name="T1" fmla="*/ 0 h 70"/>
                    <a:gd name="T2" fmla="*/ 0 w 30"/>
                    <a:gd name="T3" fmla="*/ 0 h 70"/>
                    <a:gd name="T4" fmla="*/ 0 w 30"/>
                    <a:gd name="T5" fmla="*/ 0 h 70"/>
                    <a:gd name="T6" fmla="*/ 0 w 30"/>
                    <a:gd name="T7" fmla="*/ 0 h 70"/>
                    <a:gd name="T8" fmla="*/ 0 w 30"/>
                    <a:gd name="T9" fmla="*/ 0 h 70"/>
                    <a:gd name="T10" fmla="*/ 0 w 30"/>
                    <a:gd name="T11" fmla="*/ 0 h 70"/>
                    <a:gd name="T12" fmla="*/ 0 w 30"/>
                    <a:gd name="T13" fmla="*/ 0 h 70"/>
                    <a:gd name="T14" fmla="*/ 0 w 30"/>
                    <a:gd name="T15" fmla="*/ 0 h 70"/>
                    <a:gd name="T16" fmla="*/ 0 w 30"/>
                    <a:gd name="T17" fmla="*/ 0 h 70"/>
                    <a:gd name="T18" fmla="*/ 0 w 30"/>
                    <a:gd name="T19" fmla="*/ 0 h 70"/>
                    <a:gd name="T20" fmla="*/ 0 w 30"/>
                    <a:gd name="T21" fmla="*/ 0 h 70"/>
                    <a:gd name="T22" fmla="*/ 0 w 30"/>
                    <a:gd name="T23" fmla="*/ 0 h 70"/>
                    <a:gd name="T24" fmla="*/ 0 w 30"/>
                    <a:gd name="T25" fmla="*/ 0 h 70"/>
                    <a:gd name="T26" fmla="*/ 0 w 30"/>
                    <a:gd name="T27" fmla="*/ 0 h 70"/>
                    <a:gd name="T28" fmla="*/ 0 w 30"/>
                    <a:gd name="T29" fmla="*/ 0 h 70"/>
                    <a:gd name="T30" fmla="*/ 0 w 30"/>
                    <a:gd name="T31" fmla="*/ 0 h 70"/>
                    <a:gd name="T32" fmla="*/ 0 w 30"/>
                    <a:gd name="T33" fmla="*/ 0 h 7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0"/>
                    <a:gd name="T52" fmla="*/ 0 h 70"/>
                    <a:gd name="T53" fmla="*/ 30 w 30"/>
                    <a:gd name="T54" fmla="*/ 70 h 7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0" h="70">
                      <a:moveTo>
                        <a:pt x="0" y="0"/>
                      </a:moveTo>
                      <a:lnTo>
                        <a:pt x="1" y="5"/>
                      </a:lnTo>
                      <a:lnTo>
                        <a:pt x="2" y="10"/>
                      </a:lnTo>
                      <a:lnTo>
                        <a:pt x="3" y="14"/>
                      </a:lnTo>
                      <a:lnTo>
                        <a:pt x="5" y="19"/>
                      </a:lnTo>
                      <a:lnTo>
                        <a:pt x="7" y="24"/>
                      </a:lnTo>
                      <a:lnTo>
                        <a:pt x="9" y="28"/>
                      </a:lnTo>
                      <a:lnTo>
                        <a:pt x="11" y="33"/>
                      </a:lnTo>
                      <a:lnTo>
                        <a:pt x="13" y="38"/>
                      </a:lnTo>
                      <a:lnTo>
                        <a:pt x="15" y="43"/>
                      </a:lnTo>
                      <a:lnTo>
                        <a:pt x="18" y="48"/>
                      </a:lnTo>
                      <a:lnTo>
                        <a:pt x="21" y="52"/>
                      </a:lnTo>
                      <a:lnTo>
                        <a:pt x="23" y="56"/>
                      </a:lnTo>
                      <a:lnTo>
                        <a:pt x="26" y="60"/>
                      </a:lnTo>
                      <a:lnTo>
                        <a:pt x="27" y="64"/>
                      </a:lnTo>
                      <a:lnTo>
                        <a:pt x="29" y="6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61"/>
              <p:cNvGrpSpPr>
                <a:grpSpLocks/>
              </p:cNvGrpSpPr>
              <p:nvPr/>
            </p:nvGrpSpPr>
            <p:grpSpPr bwMode="auto">
              <a:xfrm>
                <a:off x="1356" y="2239"/>
                <a:ext cx="588" cy="231"/>
                <a:chOff x="1356" y="2239"/>
                <a:chExt cx="588" cy="231"/>
              </a:xfrm>
            </p:grpSpPr>
            <p:sp>
              <p:nvSpPr>
                <p:cNvPr id="35" name="AutoShape 62"/>
                <p:cNvSpPr>
                  <a:spLocks noChangeArrowheads="1"/>
                </p:cNvSpPr>
                <p:nvPr/>
              </p:nvSpPr>
              <p:spPr bwMode="auto">
                <a:xfrm>
                  <a:off x="1356" y="2239"/>
                  <a:ext cx="588" cy="231"/>
                </a:xfrm>
                <a:prstGeom prst="roundRect">
                  <a:avLst>
                    <a:gd name="adj" fmla="val 431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AutoShape 63"/>
                <p:cNvSpPr>
                  <a:spLocks noChangeArrowheads="1"/>
                </p:cNvSpPr>
                <p:nvPr/>
              </p:nvSpPr>
              <p:spPr bwMode="auto">
                <a:xfrm>
                  <a:off x="1357" y="2239"/>
                  <a:ext cx="586" cy="219"/>
                </a:xfrm>
                <a:prstGeom prst="roundRect">
                  <a:avLst>
                    <a:gd name="adj" fmla="val 431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>
                    <a:lnSpc>
                      <a:spcPct val="93000"/>
                    </a:lnSpc>
                    <a:spcBef>
                      <a:spcPct val="0"/>
                    </a:spcBef>
                    <a:buClr>
                      <a:srgbClr val="40458C"/>
                    </a:buClr>
                    <a:buFont typeface="Arial" charset="0"/>
                    <a:buNone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>
                      <a:latin typeface="Arial" charset="0"/>
                    </a:rPr>
                    <a:t>decode</a:t>
                  </a:r>
                </a:p>
              </p:txBody>
            </p:sp>
          </p:grpSp>
        </p:grpSp>
        <p:sp>
          <p:nvSpPr>
            <p:cNvPr id="20" name="Line 79"/>
            <p:cNvSpPr>
              <a:spLocks noChangeShapeType="1"/>
            </p:cNvSpPr>
            <p:nvPr/>
          </p:nvSpPr>
          <p:spPr bwMode="auto">
            <a:xfrm>
              <a:off x="3211513" y="3581400"/>
              <a:ext cx="279400" cy="1588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" name="Group 81"/>
            <p:cNvGrpSpPr>
              <a:grpSpLocks/>
            </p:cNvGrpSpPr>
            <p:nvPr/>
          </p:nvGrpSpPr>
          <p:grpSpPr bwMode="auto">
            <a:xfrm>
              <a:off x="355601" y="2679700"/>
              <a:ext cx="455613" cy="384175"/>
              <a:chOff x="224" y="1776"/>
              <a:chExt cx="287" cy="242"/>
            </a:xfrm>
          </p:grpSpPr>
          <p:sp>
            <p:nvSpPr>
              <p:cNvPr id="31" name="AutoShape 82"/>
              <p:cNvSpPr>
                <a:spLocks noChangeArrowheads="1"/>
              </p:cNvSpPr>
              <p:nvPr/>
            </p:nvSpPr>
            <p:spPr bwMode="auto">
              <a:xfrm>
                <a:off x="224" y="1776"/>
                <a:ext cx="287" cy="242"/>
              </a:xfrm>
              <a:prstGeom prst="roundRect">
                <a:avLst>
                  <a:gd name="adj" fmla="val 412"/>
                </a:avLst>
              </a:prstGeom>
              <a:solidFill>
                <a:srgbClr val="FFFFFF"/>
              </a:solidFill>
              <a:ln w="1908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Text Box 83"/>
              <p:cNvSpPr txBox="1">
                <a:spLocks noChangeArrowheads="1"/>
              </p:cNvSpPr>
              <p:nvPr/>
            </p:nvSpPr>
            <p:spPr bwMode="auto">
              <a:xfrm>
                <a:off x="224" y="1776"/>
                <a:ext cx="287" cy="21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pc</a:t>
                </a:r>
              </a:p>
            </p:txBody>
          </p:sp>
        </p:grpSp>
        <p:grpSp>
          <p:nvGrpSpPr>
            <p:cNvPr id="22" name="Group 99"/>
            <p:cNvGrpSpPr>
              <a:grpSpLocks/>
            </p:cNvGrpSpPr>
            <p:nvPr/>
          </p:nvGrpSpPr>
          <p:grpSpPr bwMode="auto">
            <a:xfrm>
              <a:off x="1319213" y="3441706"/>
              <a:ext cx="369888" cy="303213"/>
              <a:chOff x="831" y="2256"/>
              <a:chExt cx="233" cy="191"/>
            </a:xfrm>
          </p:grpSpPr>
          <p:sp>
            <p:nvSpPr>
              <p:cNvPr id="25" name="AutoShape 100"/>
              <p:cNvSpPr>
                <a:spLocks noChangeArrowheads="1"/>
              </p:cNvSpPr>
              <p:nvPr/>
            </p:nvSpPr>
            <p:spPr bwMode="auto">
              <a:xfrm>
                <a:off x="920" y="2256"/>
                <a:ext cx="144" cy="191"/>
              </a:xfrm>
              <a:prstGeom prst="roundRect">
                <a:avLst>
                  <a:gd name="adj" fmla="val 694"/>
                </a:avLst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6" name="Group 101"/>
              <p:cNvGrpSpPr>
                <a:grpSpLocks/>
              </p:cNvGrpSpPr>
              <p:nvPr/>
            </p:nvGrpSpPr>
            <p:grpSpPr bwMode="auto">
              <a:xfrm>
                <a:off x="831" y="2256"/>
                <a:ext cx="230" cy="190"/>
                <a:chOff x="831" y="2256"/>
                <a:chExt cx="230" cy="190"/>
              </a:xfrm>
            </p:grpSpPr>
            <p:sp>
              <p:nvSpPr>
                <p:cNvPr id="27" name="Freeform 102"/>
                <p:cNvSpPr>
                  <a:spLocks noChangeArrowheads="1"/>
                </p:cNvSpPr>
                <p:nvPr/>
              </p:nvSpPr>
              <p:spPr bwMode="auto">
                <a:xfrm>
                  <a:off x="831" y="2256"/>
                  <a:ext cx="230" cy="190"/>
                </a:xfrm>
                <a:custGeom>
                  <a:avLst/>
                  <a:gdLst>
                    <a:gd name="T0" fmla="*/ 0 w 1016"/>
                    <a:gd name="T1" fmla="*/ 0 h 840"/>
                    <a:gd name="T2" fmla="*/ 0 w 1016"/>
                    <a:gd name="T3" fmla="*/ 0 h 840"/>
                    <a:gd name="T4" fmla="*/ 0 w 1016"/>
                    <a:gd name="T5" fmla="*/ 0 h 840"/>
                    <a:gd name="T6" fmla="*/ 0 w 1016"/>
                    <a:gd name="T7" fmla="*/ 0 h 8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16"/>
                    <a:gd name="T13" fmla="*/ 0 h 840"/>
                    <a:gd name="T14" fmla="*/ 1016 w 1016"/>
                    <a:gd name="T15" fmla="*/ 840 h 8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16" h="840">
                      <a:moveTo>
                        <a:pt x="0" y="0"/>
                      </a:moveTo>
                      <a:lnTo>
                        <a:pt x="1015" y="0"/>
                      </a:lnTo>
                      <a:lnTo>
                        <a:pt x="1015" y="839"/>
                      </a:lnTo>
                      <a:lnTo>
                        <a:pt x="0" y="839"/>
                      </a:lnTo>
                    </a:path>
                  </a:pathLst>
                </a:cu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Line 103"/>
                <p:cNvSpPr>
                  <a:spLocks noChangeShapeType="1"/>
                </p:cNvSpPr>
                <p:nvPr/>
              </p:nvSpPr>
              <p:spPr bwMode="auto">
                <a:xfrm>
                  <a:off x="1014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Line 104"/>
                <p:cNvSpPr>
                  <a:spLocks noChangeShapeType="1"/>
                </p:cNvSpPr>
                <p:nvPr/>
              </p:nvSpPr>
              <p:spPr bwMode="auto">
                <a:xfrm>
                  <a:off x="966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Line 105"/>
                <p:cNvSpPr>
                  <a:spLocks noChangeShapeType="1"/>
                </p:cNvSpPr>
                <p:nvPr/>
              </p:nvSpPr>
              <p:spPr bwMode="auto">
                <a:xfrm>
                  <a:off x="918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3" name="Line 137"/>
            <p:cNvSpPr>
              <a:spLocks noChangeShapeType="1"/>
            </p:cNvSpPr>
            <p:nvPr/>
          </p:nvSpPr>
          <p:spPr bwMode="auto">
            <a:xfrm flipV="1">
              <a:off x="673101" y="3810000"/>
              <a:ext cx="1588" cy="293688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40"/>
            <p:cNvSpPr>
              <a:spLocks noChangeShapeType="1"/>
            </p:cNvSpPr>
            <p:nvPr/>
          </p:nvSpPr>
          <p:spPr bwMode="auto">
            <a:xfrm>
              <a:off x="641351" y="3060700"/>
              <a:ext cx="1588" cy="228600"/>
            </a:xfrm>
            <a:prstGeom prst="line">
              <a:avLst/>
            </a:prstGeom>
            <a:noFill/>
            <a:ln w="936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Fetch Module Refinement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>Separating Fetch and Decode</a:t>
            </a:r>
            <a:endParaRPr lang="en-US" smtClean="0"/>
          </a:p>
        </p:txBody>
      </p:sp>
      <p:sp>
        <p:nvSpPr>
          <p:cNvPr id="13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22300" y="1511300"/>
            <a:ext cx="8216900" cy="4114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module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mkFetch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IMem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iMem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Execute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execute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 (Fetch);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FIFO#(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</a:rPr>
              <a:t>Instr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) fetch2DecodeQ &lt;-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</a:rPr>
              <a:t>mkPipelineFIFO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();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=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iMem.read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(pc);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Iaddress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predIa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= pc + 1;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…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  rule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fetch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(True);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pc &lt;=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predIa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fetch2DecodeQ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.enq(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endrule</a:t>
            </a: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</a:rPr>
              <a:t>rule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decode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 (!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execute.stall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(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fetch2DecodeQ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.first())); 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  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execute.enqIt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newIt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(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fetch2DecodeQ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.first(),</a:t>
            </a:r>
            <a:r>
              <a:rPr lang="en-US" sz="2000" b="1" dirty="0" err="1" smtClean="0">
                <a:solidFill>
                  <a:srgbClr val="56127A"/>
                </a:solidFill>
                <a:latin typeface="Courier New" pitchFamily="49" charset="0"/>
              </a:rPr>
              <a:t>rf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));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      	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fetch2DecodeQ</a:t>
            </a: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.deq();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solidFill>
                  <a:srgbClr val="56127A"/>
                </a:solidFill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endrule</a:t>
            </a:r>
            <a:r>
              <a:rPr lang="en-US" sz="2000" dirty="0" smtClean="0">
                <a:latin typeface="Courier New" pitchFamily="49" charset="0"/>
              </a:rPr>
              <a:t> </a:t>
            </a: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	method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Action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setPC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…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smtClean="0">
                <a:latin typeface="Courier New" pitchFamily="49" charset="0"/>
              </a:rPr>
              <a:t>	method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Action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writeback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…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000" b="1" dirty="0" err="1" smtClean="0">
                <a:latin typeface="Courier New" pitchFamily="49" charset="0"/>
              </a:rPr>
              <a:t>endmodule</a:t>
            </a:r>
            <a:endParaRPr lang="en-US" sz="2000" b="1" dirty="0" smtClean="0">
              <a:latin typeface="Courier New" pitchFamily="49" charset="0"/>
            </a:endParaRPr>
          </a:p>
        </p:txBody>
      </p:sp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4975225" y="5670550"/>
            <a:ext cx="4006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dirty="0">
                <a:solidFill>
                  <a:srgbClr val="FF0000"/>
                </a:solidFill>
              </a:rPr>
              <a:t>Are any changes needed in the methods?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Fetch Module Refinement</a:t>
            </a:r>
          </a:p>
        </p:txBody>
      </p:sp>
      <p:sp>
        <p:nvSpPr>
          <p:cNvPr id="1434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22300" y="1511300"/>
            <a:ext cx="8242300" cy="4114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module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mkFetch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IMem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iMem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, Execute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execute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 (Fetch);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FIFO#(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Instr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fetchDecodeQ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&lt;-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mkFIFO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…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accent4"/>
                </a:solidFill>
                <a:latin typeface="Courier New" pitchFamily="49" charset="0"/>
              </a:rPr>
              <a:t>rule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fetch …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000" b="1" dirty="0" smtClean="0">
                <a:solidFill>
                  <a:schemeClr val="accent4"/>
                </a:solidFill>
                <a:latin typeface="Courier New" pitchFamily="49" charset="0"/>
              </a:rPr>
              <a:t>rule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decode …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	method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Action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writeback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RName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rd, Value v);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		rf.upd(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rd,v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endmethod</a:t>
            </a:r>
            <a:endParaRPr lang="en-US" sz="20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	method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Action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setPC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Iaddress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newPC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	  pc &lt;=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newPC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</a:rPr>
              <a:t>fetch2DecodeQ.clear();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endmethod</a:t>
            </a:r>
            <a:endParaRPr lang="en-US" sz="20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err="1" smtClean="0">
                <a:latin typeface="Courier New" pitchFamily="49" charset="0"/>
              </a:rPr>
              <a:t>Endmodule</a:t>
            </a:r>
            <a:r>
              <a:rPr lang="en-US" sz="2000" b="1" dirty="0" smtClean="0">
                <a:latin typeface="Courier New" pitchFamily="49" charset="0"/>
              </a:rPr>
              <a:t>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110038" y="3622675"/>
            <a:ext cx="3567112" cy="703263"/>
            <a:chOff x="3269" y="2474"/>
            <a:chExt cx="2247" cy="443"/>
          </a:xfrm>
        </p:grpSpPr>
        <p:sp>
          <p:nvSpPr>
            <p:cNvPr id="24585" name="Text Box 5"/>
            <p:cNvSpPr txBox="1">
              <a:spLocks noChangeArrowheads="1"/>
            </p:cNvSpPr>
            <p:nvPr/>
          </p:nvSpPr>
          <p:spPr bwMode="auto">
            <a:xfrm>
              <a:off x="4570" y="2686"/>
              <a:ext cx="94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/>
                <a:t>no change</a:t>
              </a:r>
            </a:p>
          </p:txBody>
        </p:sp>
        <p:sp>
          <p:nvSpPr>
            <p:cNvPr id="24586" name="Line 6"/>
            <p:cNvSpPr>
              <a:spLocks noChangeShapeType="1"/>
            </p:cNvSpPr>
            <p:nvPr/>
          </p:nvSpPr>
          <p:spPr bwMode="auto">
            <a:xfrm flipH="1" flipV="1">
              <a:off x="3269" y="2474"/>
              <a:ext cx="1301" cy="30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54400" y="5473700"/>
            <a:ext cx="50038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dirty="0"/>
              <a:t>The stall signal definition guarantees that any order for the execution of the decode rule and </a:t>
            </a:r>
            <a:r>
              <a:rPr lang="en-US" dirty="0" err="1"/>
              <a:t>writeback</a:t>
            </a:r>
            <a:r>
              <a:rPr lang="en-US" dirty="0"/>
              <a:t> method is valid. 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build="p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00100" y="1689100"/>
            <a:ext cx="7772400" cy="1993900"/>
          </a:xfrm>
        </p:spPr>
        <p:txBody>
          <a:bodyPr/>
          <a:lstStyle/>
          <a:p>
            <a:r>
              <a:rPr lang="en-US" sz="4000" smtClean="0"/>
              <a:t>Modular refinement: </a:t>
            </a:r>
            <a:br>
              <a:rPr lang="en-US" sz="4000" smtClean="0"/>
            </a:br>
            <a:r>
              <a:rPr lang="en-US" sz="4000" smtClean="0"/>
              <a:t>Replace magic memory by multicycle memory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9F5C43C3-E2FD-4D14-A8F1-5253B3F32FE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400551" y="3684588"/>
            <a:ext cx="3224212" cy="1789112"/>
            <a:chOff x="4400551" y="3360738"/>
            <a:chExt cx="3224212" cy="1789112"/>
          </a:xfrm>
        </p:grpSpPr>
        <p:grpSp>
          <p:nvGrpSpPr>
            <p:cNvPr id="7" name="Group 6"/>
            <p:cNvGrpSpPr/>
            <p:nvPr/>
          </p:nvGrpSpPr>
          <p:grpSpPr>
            <a:xfrm>
              <a:off x="4400551" y="3360738"/>
              <a:ext cx="3224212" cy="1789112"/>
              <a:chOff x="266701" y="2674938"/>
              <a:chExt cx="3224212" cy="1789112"/>
            </a:xfrm>
          </p:grpSpPr>
          <p:sp>
            <p:nvSpPr>
              <p:cNvPr id="12" name="AutoShape 4"/>
              <p:cNvSpPr>
                <a:spLocks noChangeArrowheads="1"/>
              </p:cNvSpPr>
              <p:nvPr/>
            </p:nvSpPr>
            <p:spPr bwMode="auto">
              <a:xfrm>
                <a:off x="1447801" y="3454400"/>
                <a:ext cx="215900" cy="279400"/>
              </a:xfrm>
              <a:prstGeom prst="roundRect">
                <a:avLst>
                  <a:gd name="adj" fmla="val 731"/>
                </a:avLst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" name="Group 6"/>
              <p:cNvGrpSpPr>
                <a:grpSpLocks/>
              </p:cNvGrpSpPr>
              <p:nvPr/>
            </p:nvGrpSpPr>
            <p:grpSpPr bwMode="auto">
              <a:xfrm>
                <a:off x="266701" y="3289303"/>
                <a:ext cx="836613" cy="531813"/>
                <a:chOff x="168" y="2160"/>
                <a:chExt cx="527" cy="335"/>
              </a:xfrm>
            </p:grpSpPr>
            <p:sp>
              <p:nvSpPr>
                <p:cNvPr id="54" name="Freeform 7"/>
                <p:cNvSpPr>
                  <a:spLocks noChangeArrowheads="1"/>
                </p:cNvSpPr>
                <p:nvPr/>
              </p:nvSpPr>
              <p:spPr bwMode="auto">
                <a:xfrm>
                  <a:off x="168" y="2160"/>
                  <a:ext cx="527" cy="335"/>
                </a:xfrm>
                <a:custGeom>
                  <a:avLst/>
                  <a:gdLst>
                    <a:gd name="T0" fmla="*/ 0 w 2325"/>
                    <a:gd name="T1" fmla="*/ 0 h 1478"/>
                    <a:gd name="T2" fmla="*/ 0 w 2325"/>
                    <a:gd name="T3" fmla="*/ 0 h 1478"/>
                    <a:gd name="T4" fmla="*/ 0 w 2325"/>
                    <a:gd name="T5" fmla="*/ 0 h 1478"/>
                    <a:gd name="T6" fmla="*/ 0 w 2325"/>
                    <a:gd name="T7" fmla="*/ 0 h 1478"/>
                    <a:gd name="T8" fmla="*/ 0 w 2325"/>
                    <a:gd name="T9" fmla="*/ 0 h 1478"/>
                    <a:gd name="T10" fmla="*/ 0 w 2325"/>
                    <a:gd name="T11" fmla="*/ 0 h 1478"/>
                    <a:gd name="T12" fmla="*/ 0 w 2325"/>
                    <a:gd name="T13" fmla="*/ 0 h 1478"/>
                    <a:gd name="T14" fmla="*/ 0 w 2325"/>
                    <a:gd name="T15" fmla="*/ 0 h 1478"/>
                    <a:gd name="T16" fmla="*/ 0 w 2325"/>
                    <a:gd name="T17" fmla="*/ 0 h 1478"/>
                    <a:gd name="T18" fmla="*/ 0 w 2325"/>
                    <a:gd name="T19" fmla="*/ 0 h 1478"/>
                    <a:gd name="T20" fmla="*/ 0 w 2325"/>
                    <a:gd name="T21" fmla="*/ 0 h 1478"/>
                    <a:gd name="T22" fmla="*/ 0 w 2325"/>
                    <a:gd name="T23" fmla="*/ 0 h 1478"/>
                    <a:gd name="T24" fmla="*/ 0 w 2325"/>
                    <a:gd name="T25" fmla="*/ 0 h 1478"/>
                    <a:gd name="T26" fmla="*/ 0 w 2325"/>
                    <a:gd name="T27" fmla="*/ 0 h 1478"/>
                    <a:gd name="T28" fmla="*/ 0 w 2325"/>
                    <a:gd name="T29" fmla="*/ 0 h 1478"/>
                    <a:gd name="T30" fmla="*/ 0 w 2325"/>
                    <a:gd name="T31" fmla="*/ 0 h 1478"/>
                    <a:gd name="T32" fmla="*/ 0 w 2325"/>
                    <a:gd name="T33" fmla="*/ 0 h 1478"/>
                    <a:gd name="T34" fmla="*/ 0 w 2325"/>
                    <a:gd name="T35" fmla="*/ 0 h 1478"/>
                    <a:gd name="T36" fmla="*/ 0 w 2325"/>
                    <a:gd name="T37" fmla="*/ 0 h 1478"/>
                    <a:gd name="T38" fmla="*/ 0 w 2325"/>
                    <a:gd name="T39" fmla="*/ 0 h 1478"/>
                    <a:gd name="T40" fmla="*/ 0 w 2325"/>
                    <a:gd name="T41" fmla="*/ 0 h 1478"/>
                    <a:gd name="T42" fmla="*/ 0 w 2325"/>
                    <a:gd name="T43" fmla="*/ 0 h 1478"/>
                    <a:gd name="T44" fmla="*/ 0 w 2325"/>
                    <a:gd name="T45" fmla="*/ 0 h 1478"/>
                    <a:gd name="T46" fmla="*/ 0 w 2325"/>
                    <a:gd name="T47" fmla="*/ 0 h 1478"/>
                    <a:gd name="T48" fmla="*/ 0 w 2325"/>
                    <a:gd name="T49" fmla="*/ 0 h 1478"/>
                    <a:gd name="T50" fmla="*/ 0 w 2325"/>
                    <a:gd name="T51" fmla="*/ 0 h 1478"/>
                    <a:gd name="T52" fmla="*/ 0 w 2325"/>
                    <a:gd name="T53" fmla="*/ 0 h 1478"/>
                    <a:gd name="T54" fmla="*/ 0 w 2325"/>
                    <a:gd name="T55" fmla="*/ 0 h 1478"/>
                    <a:gd name="T56" fmla="*/ 0 w 2325"/>
                    <a:gd name="T57" fmla="*/ 0 h 1478"/>
                    <a:gd name="T58" fmla="*/ 0 w 2325"/>
                    <a:gd name="T59" fmla="*/ 0 h 1478"/>
                    <a:gd name="T60" fmla="*/ 0 w 2325"/>
                    <a:gd name="T61" fmla="*/ 0 h 1478"/>
                    <a:gd name="T62" fmla="*/ 0 w 2325"/>
                    <a:gd name="T63" fmla="*/ 0 h 1478"/>
                    <a:gd name="T64" fmla="*/ 0 w 2325"/>
                    <a:gd name="T65" fmla="*/ 0 h 1478"/>
                    <a:gd name="T66" fmla="*/ 0 w 2325"/>
                    <a:gd name="T67" fmla="*/ 0 h 1478"/>
                    <a:gd name="T68" fmla="*/ 0 w 2325"/>
                    <a:gd name="T69" fmla="*/ 0 h 1478"/>
                    <a:gd name="T70" fmla="*/ 0 w 2325"/>
                    <a:gd name="T71" fmla="*/ 0 h 1478"/>
                    <a:gd name="T72" fmla="*/ 0 w 2325"/>
                    <a:gd name="T73" fmla="*/ 0 h 1478"/>
                    <a:gd name="T74" fmla="*/ 0 w 2325"/>
                    <a:gd name="T75" fmla="*/ 0 h 1478"/>
                    <a:gd name="T76" fmla="*/ 0 w 2325"/>
                    <a:gd name="T77" fmla="*/ 0 h 1478"/>
                    <a:gd name="T78" fmla="*/ 0 w 2325"/>
                    <a:gd name="T79" fmla="*/ 0 h 1478"/>
                    <a:gd name="T80" fmla="*/ 0 w 2325"/>
                    <a:gd name="T81" fmla="*/ 0 h 1478"/>
                    <a:gd name="T82" fmla="*/ 0 w 2325"/>
                    <a:gd name="T83" fmla="*/ 0 h 1478"/>
                    <a:gd name="T84" fmla="*/ 0 w 2325"/>
                    <a:gd name="T85" fmla="*/ 0 h 1478"/>
                    <a:gd name="T86" fmla="*/ 0 w 2325"/>
                    <a:gd name="T87" fmla="*/ 0 h 1478"/>
                    <a:gd name="T88" fmla="*/ 0 w 2325"/>
                    <a:gd name="T89" fmla="*/ 0 h 1478"/>
                    <a:gd name="T90" fmla="*/ 0 w 2325"/>
                    <a:gd name="T91" fmla="*/ 0 h 1478"/>
                    <a:gd name="T92" fmla="*/ 0 w 2325"/>
                    <a:gd name="T93" fmla="*/ 0 h 1478"/>
                    <a:gd name="T94" fmla="*/ 0 w 2325"/>
                    <a:gd name="T95" fmla="*/ 0 h 1478"/>
                    <a:gd name="T96" fmla="*/ 0 w 2325"/>
                    <a:gd name="T97" fmla="*/ 0 h 1478"/>
                    <a:gd name="T98" fmla="*/ 0 w 2325"/>
                    <a:gd name="T99" fmla="*/ 0 h 1478"/>
                    <a:gd name="T100" fmla="*/ 0 w 2325"/>
                    <a:gd name="T101" fmla="*/ 0 h 1478"/>
                    <a:gd name="T102" fmla="*/ 0 w 2325"/>
                    <a:gd name="T103" fmla="*/ 0 h 1478"/>
                    <a:gd name="T104" fmla="*/ 0 w 2325"/>
                    <a:gd name="T105" fmla="*/ 0 h 1478"/>
                    <a:gd name="T106" fmla="*/ 0 w 2325"/>
                    <a:gd name="T107" fmla="*/ 0 h 1478"/>
                    <a:gd name="T108" fmla="*/ 0 w 2325"/>
                    <a:gd name="T109" fmla="*/ 0 h 1478"/>
                    <a:gd name="T110" fmla="*/ 0 w 2325"/>
                    <a:gd name="T111" fmla="*/ 0 h 1478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325"/>
                    <a:gd name="T169" fmla="*/ 0 h 1478"/>
                    <a:gd name="T170" fmla="*/ 2325 w 2325"/>
                    <a:gd name="T171" fmla="*/ 1478 h 1478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325" h="1478">
                      <a:moveTo>
                        <a:pt x="216" y="490"/>
                      </a:moveTo>
                      <a:lnTo>
                        <a:pt x="205" y="491"/>
                      </a:lnTo>
                      <a:lnTo>
                        <a:pt x="193" y="492"/>
                      </a:lnTo>
                      <a:lnTo>
                        <a:pt x="182" y="494"/>
                      </a:lnTo>
                      <a:lnTo>
                        <a:pt x="170" y="497"/>
                      </a:lnTo>
                      <a:lnTo>
                        <a:pt x="159" y="500"/>
                      </a:lnTo>
                      <a:lnTo>
                        <a:pt x="148" y="503"/>
                      </a:lnTo>
                      <a:lnTo>
                        <a:pt x="137" y="507"/>
                      </a:lnTo>
                      <a:lnTo>
                        <a:pt x="127" y="512"/>
                      </a:lnTo>
                      <a:lnTo>
                        <a:pt x="116" y="517"/>
                      </a:lnTo>
                      <a:lnTo>
                        <a:pt x="106" y="522"/>
                      </a:lnTo>
                      <a:lnTo>
                        <a:pt x="97" y="528"/>
                      </a:lnTo>
                      <a:lnTo>
                        <a:pt x="87" y="534"/>
                      </a:lnTo>
                      <a:lnTo>
                        <a:pt x="78" y="541"/>
                      </a:lnTo>
                      <a:lnTo>
                        <a:pt x="70" y="548"/>
                      </a:lnTo>
                      <a:lnTo>
                        <a:pt x="61" y="555"/>
                      </a:lnTo>
                      <a:lnTo>
                        <a:pt x="54" y="563"/>
                      </a:lnTo>
                      <a:lnTo>
                        <a:pt x="46" y="571"/>
                      </a:lnTo>
                      <a:lnTo>
                        <a:pt x="40" y="579"/>
                      </a:lnTo>
                      <a:lnTo>
                        <a:pt x="33" y="588"/>
                      </a:lnTo>
                      <a:lnTo>
                        <a:pt x="28" y="597"/>
                      </a:lnTo>
                      <a:lnTo>
                        <a:pt x="22" y="606"/>
                      </a:lnTo>
                      <a:lnTo>
                        <a:pt x="18" y="615"/>
                      </a:lnTo>
                      <a:lnTo>
                        <a:pt x="13" y="625"/>
                      </a:lnTo>
                      <a:lnTo>
                        <a:pt x="10" y="635"/>
                      </a:lnTo>
                      <a:lnTo>
                        <a:pt x="7" y="645"/>
                      </a:lnTo>
                      <a:lnTo>
                        <a:pt x="4" y="655"/>
                      </a:lnTo>
                      <a:lnTo>
                        <a:pt x="2" y="665"/>
                      </a:lnTo>
                      <a:lnTo>
                        <a:pt x="1" y="675"/>
                      </a:lnTo>
                      <a:lnTo>
                        <a:pt x="0" y="685"/>
                      </a:lnTo>
                      <a:lnTo>
                        <a:pt x="0" y="695"/>
                      </a:lnTo>
                      <a:lnTo>
                        <a:pt x="0" y="706"/>
                      </a:lnTo>
                      <a:lnTo>
                        <a:pt x="1" y="716"/>
                      </a:lnTo>
                      <a:lnTo>
                        <a:pt x="3" y="726"/>
                      </a:lnTo>
                      <a:lnTo>
                        <a:pt x="5" y="736"/>
                      </a:lnTo>
                      <a:lnTo>
                        <a:pt x="8" y="745"/>
                      </a:lnTo>
                      <a:lnTo>
                        <a:pt x="11" y="755"/>
                      </a:lnTo>
                      <a:lnTo>
                        <a:pt x="15" y="765"/>
                      </a:lnTo>
                      <a:lnTo>
                        <a:pt x="20" y="774"/>
                      </a:lnTo>
                      <a:lnTo>
                        <a:pt x="25" y="783"/>
                      </a:lnTo>
                      <a:lnTo>
                        <a:pt x="30" y="792"/>
                      </a:lnTo>
                      <a:lnTo>
                        <a:pt x="36" y="801"/>
                      </a:lnTo>
                      <a:lnTo>
                        <a:pt x="43" y="810"/>
                      </a:lnTo>
                      <a:lnTo>
                        <a:pt x="50" y="818"/>
                      </a:lnTo>
                      <a:lnTo>
                        <a:pt x="57" y="826"/>
                      </a:lnTo>
                      <a:lnTo>
                        <a:pt x="65" y="833"/>
                      </a:lnTo>
                      <a:lnTo>
                        <a:pt x="74" y="841"/>
                      </a:lnTo>
                      <a:lnTo>
                        <a:pt x="82" y="847"/>
                      </a:lnTo>
                      <a:lnTo>
                        <a:pt x="92" y="854"/>
                      </a:lnTo>
                      <a:lnTo>
                        <a:pt x="101" y="860"/>
                      </a:lnTo>
                      <a:lnTo>
                        <a:pt x="111" y="865"/>
                      </a:lnTo>
                      <a:lnTo>
                        <a:pt x="121" y="871"/>
                      </a:lnTo>
                      <a:lnTo>
                        <a:pt x="131" y="875"/>
                      </a:lnTo>
                      <a:lnTo>
                        <a:pt x="142" y="880"/>
                      </a:lnTo>
                      <a:lnTo>
                        <a:pt x="140" y="846"/>
                      </a:lnTo>
                      <a:lnTo>
                        <a:pt x="131" y="852"/>
                      </a:lnTo>
                      <a:lnTo>
                        <a:pt x="123" y="859"/>
                      </a:lnTo>
                      <a:lnTo>
                        <a:pt x="114" y="866"/>
                      </a:lnTo>
                      <a:lnTo>
                        <a:pt x="107" y="874"/>
                      </a:lnTo>
                      <a:lnTo>
                        <a:pt x="99" y="882"/>
                      </a:lnTo>
                      <a:lnTo>
                        <a:pt x="92" y="890"/>
                      </a:lnTo>
                      <a:lnTo>
                        <a:pt x="86" y="899"/>
                      </a:lnTo>
                      <a:lnTo>
                        <a:pt x="80" y="907"/>
                      </a:lnTo>
                      <a:lnTo>
                        <a:pt x="74" y="917"/>
                      </a:lnTo>
                      <a:lnTo>
                        <a:pt x="70" y="926"/>
                      </a:lnTo>
                      <a:lnTo>
                        <a:pt x="65" y="935"/>
                      </a:lnTo>
                      <a:lnTo>
                        <a:pt x="62" y="945"/>
                      </a:lnTo>
                      <a:lnTo>
                        <a:pt x="58" y="955"/>
                      </a:lnTo>
                      <a:lnTo>
                        <a:pt x="56" y="965"/>
                      </a:lnTo>
                      <a:lnTo>
                        <a:pt x="54" y="975"/>
                      </a:lnTo>
                      <a:lnTo>
                        <a:pt x="52" y="985"/>
                      </a:lnTo>
                      <a:lnTo>
                        <a:pt x="51" y="995"/>
                      </a:lnTo>
                      <a:lnTo>
                        <a:pt x="51" y="1005"/>
                      </a:lnTo>
                      <a:lnTo>
                        <a:pt x="51" y="1015"/>
                      </a:lnTo>
                      <a:lnTo>
                        <a:pt x="52" y="1025"/>
                      </a:lnTo>
                      <a:lnTo>
                        <a:pt x="54" y="1035"/>
                      </a:lnTo>
                      <a:lnTo>
                        <a:pt x="56" y="1045"/>
                      </a:lnTo>
                      <a:lnTo>
                        <a:pt x="58" y="1054"/>
                      </a:lnTo>
                      <a:lnTo>
                        <a:pt x="62" y="1064"/>
                      </a:lnTo>
                      <a:lnTo>
                        <a:pt x="65" y="1074"/>
                      </a:lnTo>
                      <a:lnTo>
                        <a:pt x="70" y="1083"/>
                      </a:lnTo>
                      <a:lnTo>
                        <a:pt x="75" y="1093"/>
                      </a:lnTo>
                      <a:lnTo>
                        <a:pt x="80" y="1102"/>
                      </a:lnTo>
                      <a:lnTo>
                        <a:pt x="86" y="1110"/>
                      </a:lnTo>
                      <a:lnTo>
                        <a:pt x="92" y="1119"/>
                      </a:lnTo>
                      <a:lnTo>
                        <a:pt x="99" y="1127"/>
                      </a:lnTo>
                      <a:lnTo>
                        <a:pt x="107" y="1135"/>
                      </a:lnTo>
                      <a:lnTo>
                        <a:pt x="114" y="1143"/>
                      </a:lnTo>
                      <a:lnTo>
                        <a:pt x="123" y="1150"/>
                      </a:lnTo>
                      <a:lnTo>
                        <a:pt x="131" y="1157"/>
                      </a:lnTo>
                      <a:lnTo>
                        <a:pt x="140" y="1163"/>
                      </a:lnTo>
                      <a:lnTo>
                        <a:pt x="150" y="1169"/>
                      </a:lnTo>
                      <a:lnTo>
                        <a:pt x="160" y="1175"/>
                      </a:lnTo>
                      <a:lnTo>
                        <a:pt x="170" y="1180"/>
                      </a:lnTo>
                      <a:lnTo>
                        <a:pt x="180" y="1185"/>
                      </a:lnTo>
                      <a:lnTo>
                        <a:pt x="191" y="1190"/>
                      </a:lnTo>
                      <a:lnTo>
                        <a:pt x="202" y="1193"/>
                      </a:lnTo>
                      <a:lnTo>
                        <a:pt x="213" y="1197"/>
                      </a:lnTo>
                      <a:lnTo>
                        <a:pt x="224" y="1200"/>
                      </a:lnTo>
                      <a:lnTo>
                        <a:pt x="236" y="1202"/>
                      </a:lnTo>
                      <a:lnTo>
                        <a:pt x="247" y="1204"/>
                      </a:lnTo>
                      <a:lnTo>
                        <a:pt x="259" y="1206"/>
                      </a:lnTo>
                      <a:lnTo>
                        <a:pt x="270" y="1207"/>
                      </a:lnTo>
                      <a:lnTo>
                        <a:pt x="282" y="1207"/>
                      </a:lnTo>
                      <a:lnTo>
                        <a:pt x="293" y="1207"/>
                      </a:lnTo>
                      <a:lnTo>
                        <a:pt x="305" y="1206"/>
                      </a:lnTo>
                      <a:lnTo>
                        <a:pt x="345" y="1251"/>
                      </a:lnTo>
                      <a:lnTo>
                        <a:pt x="359" y="1265"/>
                      </a:lnTo>
                      <a:lnTo>
                        <a:pt x="374" y="1279"/>
                      </a:lnTo>
                      <a:lnTo>
                        <a:pt x="389" y="1293"/>
                      </a:lnTo>
                      <a:lnTo>
                        <a:pt x="406" y="1305"/>
                      </a:lnTo>
                      <a:lnTo>
                        <a:pt x="423" y="1317"/>
                      </a:lnTo>
                      <a:lnTo>
                        <a:pt x="441" y="1328"/>
                      </a:lnTo>
                      <a:lnTo>
                        <a:pt x="460" y="1337"/>
                      </a:lnTo>
                      <a:lnTo>
                        <a:pt x="479" y="1347"/>
                      </a:lnTo>
                      <a:lnTo>
                        <a:pt x="498" y="1355"/>
                      </a:lnTo>
                      <a:lnTo>
                        <a:pt x="519" y="1363"/>
                      </a:lnTo>
                      <a:lnTo>
                        <a:pt x="539" y="1369"/>
                      </a:lnTo>
                      <a:lnTo>
                        <a:pt x="560" y="1375"/>
                      </a:lnTo>
                      <a:lnTo>
                        <a:pt x="582" y="1379"/>
                      </a:lnTo>
                      <a:lnTo>
                        <a:pt x="603" y="1383"/>
                      </a:lnTo>
                      <a:lnTo>
                        <a:pt x="625" y="1386"/>
                      </a:lnTo>
                      <a:lnTo>
                        <a:pt x="647" y="1387"/>
                      </a:lnTo>
                      <a:lnTo>
                        <a:pt x="669" y="1388"/>
                      </a:lnTo>
                      <a:lnTo>
                        <a:pt x="691" y="1388"/>
                      </a:lnTo>
                      <a:lnTo>
                        <a:pt x="712" y="1386"/>
                      </a:lnTo>
                      <a:lnTo>
                        <a:pt x="734" y="1384"/>
                      </a:lnTo>
                      <a:lnTo>
                        <a:pt x="756" y="1381"/>
                      </a:lnTo>
                      <a:lnTo>
                        <a:pt x="777" y="1376"/>
                      </a:lnTo>
                      <a:lnTo>
                        <a:pt x="798" y="1371"/>
                      </a:lnTo>
                      <a:lnTo>
                        <a:pt x="819" y="1365"/>
                      </a:lnTo>
                      <a:lnTo>
                        <a:pt x="839" y="1357"/>
                      </a:lnTo>
                      <a:lnTo>
                        <a:pt x="918" y="1374"/>
                      </a:lnTo>
                      <a:lnTo>
                        <a:pt x="931" y="1385"/>
                      </a:lnTo>
                      <a:lnTo>
                        <a:pt x="944" y="1397"/>
                      </a:lnTo>
                      <a:lnTo>
                        <a:pt x="959" y="1407"/>
                      </a:lnTo>
                      <a:lnTo>
                        <a:pt x="974" y="1417"/>
                      </a:lnTo>
                      <a:lnTo>
                        <a:pt x="989" y="1426"/>
                      </a:lnTo>
                      <a:lnTo>
                        <a:pt x="1005" y="1435"/>
                      </a:lnTo>
                      <a:lnTo>
                        <a:pt x="1022" y="1443"/>
                      </a:lnTo>
                      <a:lnTo>
                        <a:pt x="1039" y="1450"/>
                      </a:lnTo>
                      <a:lnTo>
                        <a:pt x="1056" y="1456"/>
                      </a:lnTo>
                      <a:lnTo>
                        <a:pt x="1074" y="1461"/>
                      </a:lnTo>
                      <a:lnTo>
                        <a:pt x="1092" y="1466"/>
                      </a:lnTo>
                      <a:lnTo>
                        <a:pt x="1110" y="1470"/>
                      </a:lnTo>
                      <a:lnTo>
                        <a:pt x="1128" y="1473"/>
                      </a:lnTo>
                      <a:lnTo>
                        <a:pt x="1147" y="1475"/>
                      </a:lnTo>
                      <a:lnTo>
                        <a:pt x="1166" y="1476"/>
                      </a:lnTo>
                      <a:lnTo>
                        <a:pt x="1184" y="1477"/>
                      </a:lnTo>
                      <a:lnTo>
                        <a:pt x="1203" y="1477"/>
                      </a:lnTo>
                      <a:lnTo>
                        <a:pt x="1222" y="1476"/>
                      </a:lnTo>
                      <a:lnTo>
                        <a:pt x="1241" y="1474"/>
                      </a:lnTo>
                      <a:lnTo>
                        <a:pt x="1259" y="1471"/>
                      </a:lnTo>
                      <a:lnTo>
                        <a:pt x="1277" y="1467"/>
                      </a:lnTo>
                      <a:lnTo>
                        <a:pt x="1295" y="1463"/>
                      </a:lnTo>
                      <a:lnTo>
                        <a:pt x="1313" y="1457"/>
                      </a:lnTo>
                      <a:lnTo>
                        <a:pt x="1331" y="1451"/>
                      </a:lnTo>
                      <a:lnTo>
                        <a:pt x="1348" y="1445"/>
                      </a:lnTo>
                      <a:lnTo>
                        <a:pt x="1364" y="1437"/>
                      </a:lnTo>
                      <a:lnTo>
                        <a:pt x="1380" y="1429"/>
                      </a:lnTo>
                      <a:lnTo>
                        <a:pt x="1396" y="1420"/>
                      </a:lnTo>
                      <a:lnTo>
                        <a:pt x="1411" y="1410"/>
                      </a:lnTo>
                      <a:lnTo>
                        <a:pt x="1426" y="1400"/>
                      </a:lnTo>
                      <a:lnTo>
                        <a:pt x="1440" y="1389"/>
                      </a:lnTo>
                      <a:lnTo>
                        <a:pt x="1453" y="1377"/>
                      </a:lnTo>
                      <a:lnTo>
                        <a:pt x="1464" y="1365"/>
                      </a:lnTo>
                      <a:lnTo>
                        <a:pt x="1476" y="1352"/>
                      </a:lnTo>
                      <a:lnTo>
                        <a:pt x="1487" y="1339"/>
                      </a:lnTo>
                      <a:lnTo>
                        <a:pt x="1497" y="1326"/>
                      </a:lnTo>
                      <a:lnTo>
                        <a:pt x="1506" y="1312"/>
                      </a:lnTo>
                      <a:lnTo>
                        <a:pt x="1515" y="1297"/>
                      </a:lnTo>
                      <a:lnTo>
                        <a:pt x="1522" y="1283"/>
                      </a:lnTo>
                      <a:lnTo>
                        <a:pt x="1571" y="1271"/>
                      </a:lnTo>
                      <a:lnTo>
                        <a:pt x="1585" y="1277"/>
                      </a:lnTo>
                      <a:lnTo>
                        <a:pt x="1600" y="1282"/>
                      </a:lnTo>
                      <a:lnTo>
                        <a:pt x="1615" y="1286"/>
                      </a:lnTo>
                      <a:lnTo>
                        <a:pt x="1631" y="1289"/>
                      </a:lnTo>
                      <a:lnTo>
                        <a:pt x="1646" y="1292"/>
                      </a:lnTo>
                      <a:lnTo>
                        <a:pt x="1662" y="1294"/>
                      </a:lnTo>
                      <a:lnTo>
                        <a:pt x="1678" y="1295"/>
                      </a:lnTo>
                      <a:lnTo>
                        <a:pt x="1693" y="1296"/>
                      </a:lnTo>
                      <a:lnTo>
                        <a:pt x="1709" y="1296"/>
                      </a:lnTo>
                      <a:lnTo>
                        <a:pt x="1725" y="1295"/>
                      </a:lnTo>
                      <a:lnTo>
                        <a:pt x="1741" y="1294"/>
                      </a:lnTo>
                      <a:lnTo>
                        <a:pt x="1757" y="1291"/>
                      </a:lnTo>
                      <a:lnTo>
                        <a:pt x="1772" y="1289"/>
                      </a:lnTo>
                      <a:lnTo>
                        <a:pt x="1787" y="1285"/>
                      </a:lnTo>
                      <a:lnTo>
                        <a:pt x="1803" y="1281"/>
                      </a:lnTo>
                      <a:lnTo>
                        <a:pt x="1817" y="1276"/>
                      </a:lnTo>
                      <a:lnTo>
                        <a:pt x="1832" y="1270"/>
                      </a:lnTo>
                      <a:lnTo>
                        <a:pt x="1846" y="1264"/>
                      </a:lnTo>
                      <a:lnTo>
                        <a:pt x="1860" y="1258"/>
                      </a:lnTo>
                      <a:lnTo>
                        <a:pt x="1873" y="1250"/>
                      </a:lnTo>
                      <a:lnTo>
                        <a:pt x="1886" y="1242"/>
                      </a:lnTo>
                      <a:lnTo>
                        <a:pt x="1899" y="1234"/>
                      </a:lnTo>
                      <a:lnTo>
                        <a:pt x="1911" y="1225"/>
                      </a:lnTo>
                      <a:lnTo>
                        <a:pt x="1922" y="1215"/>
                      </a:lnTo>
                      <a:lnTo>
                        <a:pt x="1933" y="1205"/>
                      </a:lnTo>
                      <a:lnTo>
                        <a:pt x="1943" y="1194"/>
                      </a:lnTo>
                      <a:lnTo>
                        <a:pt x="1953" y="1183"/>
                      </a:lnTo>
                      <a:lnTo>
                        <a:pt x="1962" y="1172"/>
                      </a:lnTo>
                      <a:lnTo>
                        <a:pt x="1970" y="1160"/>
                      </a:lnTo>
                      <a:lnTo>
                        <a:pt x="1977" y="1148"/>
                      </a:lnTo>
                      <a:lnTo>
                        <a:pt x="1984" y="1136"/>
                      </a:lnTo>
                      <a:lnTo>
                        <a:pt x="1990" y="1123"/>
                      </a:lnTo>
                      <a:lnTo>
                        <a:pt x="1996" y="1110"/>
                      </a:lnTo>
                      <a:lnTo>
                        <a:pt x="2000" y="1097"/>
                      </a:lnTo>
                      <a:lnTo>
                        <a:pt x="2004" y="1083"/>
                      </a:lnTo>
                      <a:lnTo>
                        <a:pt x="2007" y="1070"/>
                      </a:lnTo>
                      <a:lnTo>
                        <a:pt x="2009" y="1056"/>
                      </a:lnTo>
                      <a:lnTo>
                        <a:pt x="2010" y="1042"/>
                      </a:lnTo>
                      <a:lnTo>
                        <a:pt x="2011" y="1030"/>
                      </a:lnTo>
                      <a:lnTo>
                        <a:pt x="1998" y="1029"/>
                      </a:lnTo>
                      <a:lnTo>
                        <a:pt x="2017" y="1027"/>
                      </a:lnTo>
                      <a:lnTo>
                        <a:pt x="2034" y="1024"/>
                      </a:lnTo>
                      <a:lnTo>
                        <a:pt x="2052" y="1021"/>
                      </a:lnTo>
                      <a:lnTo>
                        <a:pt x="2069" y="1016"/>
                      </a:lnTo>
                      <a:lnTo>
                        <a:pt x="2087" y="1011"/>
                      </a:lnTo>
                      <a:lnTo>
                        <a:pt x="2104" y="1005"/>
                      </a:lnTo>
                      <a:lnTo>
                        <a:pt x="2121" y="998"/>
                      </a:lnTo>
                      <a:lnTo>
                        <a:pt x="2137" y="991"/>
                      </a:lnTo>
                      <a:lnTo>
                        <a:pt x="2153" y="983"/>
                      </a:lnTo>
                      <a:lnTo>
                        <a:pt x="2168" y="974"/>
                      </a:lnTo>
                      <a:lnTo>
                        <a:pt x="2183" y="965"/>
                      </a:lnTo>
                      <a:lnTo>
                        <a:pt x="2197" y="954"/>
                      </a:lnTo>
                      <a:lnTo>
                        <a:pt x="2211" y="944"/>
                      </a:lnTo>
                      <a:lnTo>
                        <a:pt x="2224" y="932"/>
                      </a:lnTo>
                      <a:lnTo>
                        <a:pt x="2236" y="921"/>
                      </a:lnTo>
                      <a:lnTo>
                        <a:pt x="2248" y="908"/>
                      </a:lnTo>
                      <a:lnTo>
                        <a:pt x="2259" y="895"/>
                      </a:lnTo>
                      <a:lnTo>
                        <a:pt x="2269" y="882"/>
                      </a:lnTo>
                      <a:lnTo>
                        <a:pt x="2278" y="868"/>
                      </a:lnTo>
                      <a:lnTo>
                        <a:pt x="2287" y="854"/>
                      </a:lnTo>
                      <a:lnTo>
                        <a:pt x="2294" y="840"/>
                      </a:lnTo>
                      <a:lnTo>
                        <a:pt x="2301" y="825"/>
                      </a:lnTo>
                      <a:lnTo>
                        <a:pt x="2307" y="810"/>
                      </a:lnTo>
                      <a:lnTo>
                        <a:pt x="2312" y="794"/>
                      </a:lnTo>
                      <a:lnTo>
                        <a:pt x="2316" y="779"/>
                      </a:lnTo>
                      <a:lnTo>
                        <a:pt x="2320" y="763"/>
                      </a:lnTo>
                      <a:lnTo>
                        <a:pt x="2322" y="747"/>
                      </a:lnTo>
                      <a:lnTo>
                        <a:pt x="2324" y="732"/>
                      </a:lnTo>
                      <a:lnTo>
                        <a:pt x="2324" y="716"/>
                      </a:lnTo>
                      <a:lnTo>
                        <a:pt x="2324" y="700"/>
                      </a:lnTo>
                      <a:lnTo>
                        <a:pt x="2322" y="685"/>
                      </a:lnTo>
                      <a:lnTo>
                        <a:pt x="2320" y="669"/>
                      </a:lnTo>
                      <a:lnTo>
                        <a:pt x="2317" y="653"/>
                      </a:lnTo>
                      <a:lnTo>
                        <a:pt x="2313" y="637"/>
                      </a:lnTo>
                      <a:lnTo>
                        <a:pt x="2308" y="622"/>
                      </a:lnTo>
                      <a:lnTo>
                        <a:pt x="2302" y="607"/>
                      </a:lnTo>
                      <a:lnTo>
                        <a:pt x="2295" y="592"/>
                      </a:lnTo>
                      <a:lnTo>
                        <a:pt x="2287" y="578"/>
                      </a:lnTo>
                      <a:lnTo>
                        <a:pt x="2279" y="564"/>
                      </a:lnTo>
                      <a:lnTo>
                        <a:pt x="2269" y="550"/>
                      </a:lnTo>
                      <a:lnTo>
                        <a:pt x="2259" y="536"/>
                      </a:lnTo>
                      <a:lnTo>
                        <a:pt x="2248" y="523"/>
                      </a:lnTo>
                      <a:lnTo>
                        <a:pt x="2237" y="511"/>
                      </a:lnTo>
                      <a:lnTo>
                        <a:pt x="2225" y="499"/>
                      </a:lnTo>
                      <a:lnTo>
                        <a:pt x="2212" y="488"/>
                      </a:lnTo>
                      <a:lnTo>
                        <a:pt x="2231" y="551"/>
                      </a:lnTo>
                      <a:lnTo>
                        <a:pt x="2238" y="540"/>
                      </a:lnTo>
                      <a:lnTo>
                        <a:pt x="2244" y="529"/>
                      </a:lnTo>
                      <a:lnTo>
                        <a:pt x="2250" y="517"/>
                      </a:lnTo>
                      <a:lnTo>
                        <a:pt x="2255" y="505"/>
                      </a:lnTo>
                      <a:lnTo>
                        <a:pt x="2259" y="492"/>
                      </a:lnTo>
                      <a:lnTo>
                        <a:pt x="2263" y="480"/>
                      </a:lnTo>
                      <a:lnTo>
                        <a:pt x="2266" y="467"/>
                      </a:lnTo>
                      <a:lnTo>
                        <a:pt x="2268" y="455"/>
                      </a:lnTo>
                      <a:lnTo>
                        <a:pt x="2269" y="443"/>
                      </a:lnTo>
                      <a:lnTo>
                        <a:pt x="2270" y="430"/>
                      </a:lnTo>
                      <a:lnTo>
                        <a:pt x="2270" y="417"/>
                      </a:lnTo>
                      <a:lnTo>
                        <a:pt x="2269" y="404"/>
                      </a:lnTo>
                      <a:lnTo>
                        <a:pt x="2267" y="392"/>
                      </a:lnTo>
                      <a:lnTo>
                        <a:pt x="2265" y="379"/>
                      </a:lnTo>
                      <a:lnTo>
                        <a:pt x="2262" y="366"/>
                      </a:lnTo>
                      <a:lnTo>
                        <a:pt x="2258" y="354"/>
                      </a:lnTo>
                      <a:lnTo>
                        <a:pt x="2253" y="342"/>
                      </a:lnTo>
                      <a:lnTo>
                        <a:pt x="2248" y="330"/>
                      </a:lnTo>
                      <a:lnTo>
                        <a:pt x="2242" y="318"/>
                      </a:lnTo>
                      <a:lnTo>
                        <a:pt x="2235" y="307"/>
                      </a:lnTo>
                      <a:lnTo>
                        <a:pt x="2228" y="295"/>
                      </a:lnTo>
                      <a:lnTo>
                        <a:pt x="2220" y="285"/>
                      </a:lnTo>
                      <a:lnTo>
                        <a:pt x="2211" y="274"/>
                      </a:lnTo>
                      <a:lnTo>
                        <a:pt x="2202" y="264"/>
                      </a:lnTo>
                      <a:lnTo>
                        <a:pt x="2192" y="255"/>
                      </a:lnTo>
                      <a:lnTo>
                        <a:pt x="2182" y="245"/>
                      </a:lnTo>
                      <a:lnTo>
                        <a:pt x="2171" y="237"/>
                      </a:lnTo>
                      <a:lnTo>
                        <a:pt x="2159" y="229"/>
                      </a:lnTo>
                      <a:lnTo>
                        <a:pt x="2147" y="221"/>
                      </a:lnTo>
                      <a:lnTo>
                        <a:pt x="2135" y="214"/>
                      </a:lnTo>
                      <a:lnTo>
                        <a:pt x="2122" y="207"/>
                      </a:lnTo>
                      <a:lnTo>
                        <a:pt x="2109" y="201"/>
                      </a:lnTo>
                      <a:lnTo>
                        <a:pt x="2096" y="196"/>
                      </a:lnTo>
                      <a:lnTo>
                        <a:pt x="2082" y="191"/>
                      </a:lnTo>
                      <a:lnTo>
                        <a:pt x="2068" y="187"/>
                      </a:lnTo>
                      <a:lnTo>
                        <a:pt x="2054" y="184"/>
                      </a:lnTo>
                      <a:lnTo>
                        <a:pt x="2039" y="181"/>
                      </a:lnTo>
                      <a:lnTo>
                        <a:pt x="2056" y="171"/>
                      </a:lnTo>
                      <a:lnTo>
                        <a:pt x="2052" y="160"/>
                      </a:lnTo>
                      <a:lnTo>
                        <a:pt x="2048" y="149"/>
                      </a:lnTo>
                      <a:lnTo>
                        <a:pt x="2043" y="139"/>
                      </a:lnTo>
                      <a:lnTo>
                        <a:pt x="2038" y="129"/>
                      </a:lnTo>
                      <a:lnTo>
                        <a:pt x="2033" y="119"/>
                      </a:lnTo>
                      <a:lnTo>
                        <a:pt x="2026" y="109"/>
                      </a:lnTo>
                      <a:lnTo>
                        <a:pt x="2019" y="99"/>
                      </a:lnTo>
                      <a:lnTo>
                        <a:pt x="2011" y="89"/>
                      </a:lnTo>
                      <a:lnTo>
                        <a:pt x="2003" y="80"/>
                      </a:lnTo>
                      <a:lnTo>
                        <a:pt x="1994" y="72"/>
                      </a:lnTo>
                      <a:lnTo>
                        <a:pt x="1984" y="64"/>
                      </a:lnTo>
                      <a:lnTo>
                        <a:pt x="1975" y="56"/>
                      </a:lnTo>
                      <a:lnTo>
                        <a:pt x="1964" y="48"/>
                      </a:lnTo>
                      <a:lnTo>
                        <a:pt x="1954" y="41"/>
                      </a:lnTo>
                      <a:lnTo>
                        <a:pt x="1943" y="35"/>
                      </a:lnTo>
                      <a:lnTo>
                        <a:pt x="1931" y="29"/>
                      </a:lnTo>
                      <a:lnTo>
                        <a:pt x="1919" y="24"/>
                      </a:lnTo>
                      <a:lnTo>
                        <a:pt x="1907" y="19"/>
                      </a:lnTo>
                      <a:lnTo>
                        <a:pt x="1895" y="14"/>
                      </a:lnTo>
                      <a:lnTo>
                        <a:pt x="1882" y="11"/>
                      </a:lnTo>
                      <a:lnTo>
                        <a:pt x="1869" y="7"/>
                      </a:lnTo>
                      <a:lnTo>
                        <a:pt x="1856" y="5"/>
                      </a:lnTo>
                      <a:lnTo>
                        <a:pt x="1843" y="3"/>
                      </a:lnTo>
                      <a:lnTo>
                        <a:pt x="1830" y="1"/>
                      </a:lnTo>
                      <a:lnTo>
                        <a:pt x="1817" y="0"/>
                      </a:lnTo>
                      <a:lnTo>
                        <a:pt x="1803" y="0"/>
                      </a:lnTo>
                      <a:lnTo>
                        <a:pt x="1790" y="0"/>
                      </a:lnTo>
                      <a:lnTo>
                        <a:pt x="1777" y="1"/>
                      </a:lnTo>
                      <a:lnTo>
                        <a:pt x="1763" y="3"/>
                      </a:lnTo>
                      <a:lnTo>
                        <a:pt x="1750" y="5"/>
                      </a:lnTo>
                      <a:lnTo>
                        <a:pt x="1737" y="7"/>
                      </a:lnTo>
                      <a:lnTo>
                        <a:pt x="1724" y="10"/>
                      </a:lnTo>
                      <a:lnTo>
                        <a:pt x="1712" y="14"/>
                      </a:lnTo>
                      <a:lnTo>
                        <a:pt x="1699" y="19"/>
                      </a:lnTo>
                      <a:lnTo>
                        <a:pt x="1687" y="23"/>
                      </a:lnTo>
                      <a:lnTo>
                        <a:pt x="1676" y="29"/>
                      </a:lnTo>
                      <a:lnTo>
                        <a:pt x="1664" y="35"/>
                      </a:lnTo>
                      <a:lnTo>
                        <a:pt x="1653" y="41"/>
                      </a:lnTo>
                      <a:lnTo>
                        <a:pt x="1642" y="48"/>
                      </a:lnTo>
                      <a:lnTo>
                        <a:pt x="1632" y="55"/>
                      </a:lnTo>
                      <a:lnTo>
                        <a:pt x="1580" y="57"/>
                      </a:lnTo>
                      <a:lnTo>
                        <a:pt x="1571" y="50"/>
                      </a:lnTo>
                      <a:lnTo>
                        <a:pt x="1562" y="43"/>
                      </a:lnTo>
                      <a:lnTo>
                        <a:pt x="1552" y="37"/>
                      </a:lnTo>
                      <a:lnTo>
                        <a:pt x="1542" y="31"/>
                      </a:lnTo>
                      <a:lnTo>
                        <a:pt x="1532" y="26"/>
                      </a:lnTo>
                      <a:lnTo>
                        <a:pt x="1521" y="21"/>
                      </a:lnTo>
                      <a:lnTo>
                        <a:pt x="1510" y="17"/>
                      </a:lnTo>
                      <a:lnTo>
                        <a:pt x="1499" y="13"/>
                      </a:lnTo>
                      <a:lnTo>
                        <a:pt x="1488" y="9"/>
                      </a:lnTo>
                      <a:lnTo>
                        <a:pt x="1476" y="7"/>
                      </a:lnTo>
                      <a:lnTo>
                        <a:pt x="1464" y="4"/>
                      </a:lnTo>
                      <a:lnTo>
                        <a:pt x="1453" y="2"/>
                      </a:lnTo>
                      <a:lnTo>
                        <a:pt x="1442" y="1"/>
                      </a:lnTo>
                      <a:lnTo>
                        <a:pt x="1430" y="0"/>
                      </a:lnTo>
                      <a:lnTo>
                        <a:pt x="1418" y="0"/>
                      </a:lnTo>
                      <a:lnTo>
                        <a:pt x="1406" y="0"/>
                      </a:lnTo>
                      <a:lnTo>
                        <a:pt x="1394" y="1"/>
                      </a:lnTo>
                      <a:lnTo>
                        <a:pt x="1382" y="2"/>
                      </a:lnTo>
                      <a:lnTo>
                        <a:pt x="1370" y="4"/>
                      </a:lnTo>
                      <a:lnTo>
                        <a:pt x="1358" y="7"/>
                      </a:lnTo>
                      <a:lnTo>
                        <a:pt x="1347" y="10"/>
                      </a:lnTo>
                      <a:lnTo>
                        <a:pt x="1335" y="13"/>
                      </a:lnTo>
                      <a:lnTo>
                        <a:pt x="1324" y="17"/>
                      </a:lnTo>
                      <a:lnTo>
                        <a:pt x="1313" y="21"/>
                      </a:lnTo>
                      <a:lnTo>
                        <a:pt x="1303" y="26"/>
                      </a:lnTo>
                      <a:lnTo>
                        <a:pt x="1293" y="32"/>
                      </a:lnTo>
                      <a:lnTo>
                        <a:pt x="1283" y="37"/>
                      </a:lnTo>
                      <a:lnTo>
                        <a:pt x="1273" y="44"/>
                      </a:lnTo>
                      <a:lnTo>
                        <a:pt x="1264" y="50"/>
                      </a:lnTo>
                      <a:lnTo>
                        <a:pt x="1255" y="57"/>
                      </a:lnTo>
                      <a:lnTo>
                        <a:pt x="1246" y="65"/>
                      </a:lnTo>
                      <a:lnTo>
                        <a:pt x="1238" y="72"/>
                      </a:lnTo>
                      <a:lnTo>
                        <a:pt x="1231" y="81"/>
                      </a:lnTo>
                      <a:lnTo>
                        <a:pt x="1224" y="89"/>
                      </a:lnTo>
                      <a:lnTo>
                        <a:pt x="1175" y="92"/>
                      </a:lnTo>
                      <a:lnTo>
                        <a:pt x="1163" y="85"/>
                      </a:lnTo>
                      <a:lnTo>
                        <a:pt x="1151" y="78"/>
                      </a:lnTo>
                      <a:lnTo>
                        <a:pt x="1138" y="72"/>
                      </a:lnTo>
                      <a:lnTo>
                        <a:pt x="1125" y="66"/>
                      </a:lnTo>
                      <a:lnTo>
                        <a:pt x="1111" y="61"/>
                      </a:lnTo>
                      <a:lnTo>
                        <a:pt x="1098" y="57"/>
                      </a:lnTo>
                      <a:lnTo>
                        <a:pt x="1084" y="53"/>
                      </a:lnTo>
                      <a:lnTo>
                        <a:pt x="1070" y="50"/>
                      </a:lnTo>
                      <a:lnTo>
                        <a:pt x="1055" y="48"/>
                      </a:lnTo>
                      <a:lnTo>
                        <a:pt x="1041" y="46"/>
                      </a:lnTo>
                      <a:lnTo>
                        <a:pt x="1026" y="45"/>
                      </a:lnTo>
                      <a:lnTo>
                        <a:pt x="1012" y="44"/>
                      </a:lnTo>
                      <a:lnTo>
                        <a:pt x="997" y="44"/>
                      </a:lnTo>
                      <a:lnTo>
                        <a:pt x="982" y="45"/>
                      </a:lnTo>
                      <a:lnTo>
                        <a:pt x="968" y="46"/>
                      </a:lnTo>
                      <a:lnTo>
                        <a:pt x="954" y="48"/>
                      </a:lnTo>
                      <a:lnTo>
                        <a:pt x="939" y="51"/>
                      </a:lnTo>
                      <a:lnTo>
                        <a:pt x="925" y="54"/>
                      </a:lnTo>
                      <a:lnTo>
                        <a:pt x="911" y="58"/>
                      </a:lnTo>
                      <a:lnTo>
                        <a:pt x="898" y="62"/>
                      </a:lnTo>
                      <a:lnTo>
                        <a:pt x="884" y="68"/>
                      </a:lnTo>
                      <a:lnTo>
                        <a:pt x="872" y="73"/>
                      </a:lnTo>
                      <a:lnTo>
                        <a:pt x="859" y="79"/>
                      </a:lnTo>
                      <a:lnTo>
                        <a:pt x="847" y="86"/>
                      </a:lnTo>
                      <a:lnTo>
                        <a:pt x="835" y="94"/>
                      </a:lnTo>
                      <a:lnTo>
                        <a:pt x="824" y="101"/>
                      </a:lnTo>
                      <a:lnTo>
                        <a:pt x="813" y="110"/>
                      </a:lnTo>
                      <a:lnTo>
                        <a:pt x="802" y="118"/>
                      </a:lnTo>
                      <a:lnTo>
                        <a:pt x="792" y="128"/>
                      </a:lnTo>
                      <a:lnTo>
                        <a:pt x="783" y="137"/>
                      </a:lnTo>
                      <a:lnTo>
                        <a:pt x="774" y="148"/>
                      </a:lnTo>
                      <a:lnTo>
                        <a:pt x="713" y="160"/>
                      </a:lnTo>
                      <a:lnTo>
                        <a:pt x="696" y="154"/>
                      </a:lnTo>
                      <a:lnTo>
                        <a:pt x="679" y="149"/>
                      </a:lnTo>
                      <a:lnTo>
                        <a:pt x="661" y="145"/>
                      </a:lnTo>
                      <a:lnTo>
                        <a:pt x="643" y="142"/>
                      </a:lnTo>
                      <a:lnTo>
                        <a:pt x="625" y="139"/>
                      </a:lnTo>
                      <a:lnTo>
                        <a:pt x="607" y="137"/>
                      </a:lnTo>
                      <a:lnTo>
                        <a:pt x="589" y="135"/>
                      </a:lnTo>
                      <a:lnTo>
                        <a:pt x="571" y="135"/>
                      </a:lnTo>
                      <a:lnTo>
                        <a:pt x="552" y="135"/>
                      </a:lnTo>
                      <a:lnTo>
                        <a:pt x="534" y="136"/>
                      </a:lnTo>
                      <a:lnTo>
                        <a:pt x="516" y="138"/>
                      </a:lnTo>
                      <a:lnTo>
                        <a:pt x="498" y="141"/>
                      </a:lnTo>
                      <a:lnTo>
                        <a:pt x="480" y="145"/>
                      </a:lnTo>
                      <a:lnTo>
                        <a:pt x="462" y="148"/>
                      </a:lnTo>
                      <a:lnTo>
                        <a:pt x="445" y="153"/>
                      </a:lnTo>
                      <a:lnTo>
                        <a:pt x="428" y="159"/>
                      </a:lnTo>
                      <a:lnTo>
                        <a:pt x="411" y="165"/>
                      </a:lnTo>
                      <a:lnTo>
                        <a:pt x="395" y="172"/>
                      </a:lnTo>
                      <a:lnTo>
                        <a:pt x="379" y="180"/>
                      </a:lnTo>
                      <a:lnTo>
                        <a:pt x="364" y="189"/>
                      </a:lnTo>
                      <a:lnTo>
                        <a:pt x="349" y="198"/>
                      </a:lnTo>
                      <a:lnTo>
                        <a:pt x="335" y="208"/>
                      </a:lnTo>
                      <a:lnTo>
                        <a:pt x="321" y="219"/>
                      </a:lnTo>
                      <a:lnTo>
                        <a:pt x="308" y="230"/>
                      </a:lnTo>
                      <a:lnTo>
                        <a:pt x="295" y="241"/>
                      </a:lnTo>
                      <a:lnTo>
                        <a:pt x="285" y="253"/>
                      </a:lnTo>
                      <a:lnTo>
                        <a:pt x="274" y="266"/>
                      </a:lnTo>
                      <a:lnTo>
                        <a:pt x="263" y="279"/>
                      </a:lnTo>
                      <a:lnTo>
                        <a:pt x="254" y="293"/>
                      </a:lnTo>
                      <a:lnTo>
                        <a:pt x="245" y="307"/>
                      </a:lnTo>
                      <a:lnTo>
                        <a:pt x="237" y="321"/>
                      </a:lnTo>
                      <a:lnTo>
                        <a:pt x="230" y="336"/>
                      </a:lnTo>
                      <a:lnTo>
                        <a:pt x="224" y="351"/>
                      </a:lnTo>
                      <a:lnTo>
                        <a:pt x="219" y="366"/>
                      </a:lnTo>
                      <a:lnTo>
                        <a:pt x="215" y="381"/>
                      </a:lnTo>
                      <a:lnTo>
                        <a:pt x="211" y="397"/>
                      </a:lnTo>
                      <a:lnTo>
                        <a:pt x="208" y="412"/>
                      </a:lnTo>
                      <a:lnTo>
                        <a:pt x="207" y="428"/>
                      </a:lnTo>
                      <a:lnTo>
                        <a:pt x="206" y="443"/>
                      </a:lnTo>
                      <a:lnTo>
                        <a:pt x="206" y="459"/>
                      </a:lnTo>
                      <a:lnTo>
                        <a:pt x="207" y="475"/>
                      </a:lnTo>
                      <a:lnTo>
                        <a:pt x="209" y="490"/>
                      </a:lnTo>
                      <a:lnTo>
                        <a:pt x="212" y="506"/>
                      </a:lnTo>
                      <a:lnTo>
                        <a:pt x="216" y="49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Freeform 8"/>
                <p:cNvSpPr>
                  <a:spLocks noChangeArrowheads="1"/>
                </p:cNvSpPr>
                <p:nvPr/>
              </p:nvSpPr>
              <p:spPr bwMode="auto">
                <a:xfrm>
                  <a:off x="200" y="2359"/>
                  <a:ext cx="24" cy="4"/>
                </a:xfrm>
                <a:custGeom>
                  <a:avLst/>
                  <a:gdLst>
                    <a:gd name="T0" fmla="*/ 0 w 106"/>
                    <a:gd name="T1" fmla="*/ 0 h 18"/>
                    <a:gd name="T2" fmla="*/ 0 w 106"/>
                    <a:gd name="T3" fmla="*/ 0 h 18"/>
                    <a:gd name="T4" fmla="*/ 0 w 106"/>
                    <a:gd name="T5" fmla="*/ 0 h 18"/>
                    <a:gd name="T6" fmla="*/ 0 w 106"/>
                    <a:gd name="T7" fmla="*/ 0 h 18"/>
                    <a:gd name="T8" fmla="*/ 0 w 106"/>
                    <a:gd name="T9" fmla="*/ 0 h 18"/>
                    <a:gd name="T10" fmla="*/ 0 w 106"/>
                    <a:gd name="T11" fmla="*/ 0 h 18"/>
                    <a:gd name="T12" fmla="*/ 0 w 106"/>
                    <a:gd name="T13" fmla="*/ 0 h 18"/>
                    <a:gd name="T14" fmla="*/ 0 w 106"/>
                    <a:gd name="T15" fmla="*/ 0 h 18"/>
                    <a:gd name="T16" fmla="*/ 0 w 106"/>
                    <a:gd name="T17" fmla="*/ 0 h 18"/>
                    <a:gd name="T18" fmla="*/ 0 w 106"/>
                    <a:gd name="T19" fmla="*/ 0 h 18"/>
                    <a:gd name="T20" fmla="*/ 0 w 106"/>
                    <a:gd name="T21" fmla="*/ 0 h 18"/>
                    <a:gd name="T22" fmla="*/ 0 w 106"/>
                    <a:gd name="T23" fmla="*/ 0 h 18"/>
                    <a:gd name="T24" fmla="*/ 0 w 106"/>
                    <a:gd name="T25" fmla="*/ 0 h 18"/>
                    <a:gd name="T26" fmla="*/ 0 w 106"/>
                    <a:gd name="T27" fmla="*/ 0 h 18"/>
                    <a:gd name="T28" fmla="*/ 0 w 106"/>
                    <a:gd name="T29" fmla="*/ 0 h 18"/>
                    <a:gd name="T30" fmla="*/ 0 w 106"/>
                    <a:gd name="T31" fmla="*/ 0 h 18"/>
                    <a:gd name="T32" fmla="*/ 0 w 106"/>
                    <a:gd name="T33" fmla="*/ 0 h 1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06"/>
                    <a:gd name="T52" fmla="*/ 0 h 18"/>
                    <a:gd name="T53" fmla="*/ 106 w 106"/>
                    <a:gd name="T54" fmla="*/ 18 h 1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06" h="18">
                      <a:moveTo>
                        <a:pt x="0" y="0"/>
                      </a:moveTo>
                      <a:lnTo>
                        <a:pt x="7" y="2"/>
                      </a:lnTo>
                      <a:lnTo>
                        <a:pt x="13" y="4"/>
                      </a:lnTo>
                      <a:lnTo>
                        <a:pt x="20" y="6"/>
                      </a:lnTo>
                      <a:lnTo>
                        <a:pt x="27" y="8"/>
                      </a:lnTo>
                      <a:lnTo>
                        <a:pt x="34" y="11"/>
                      </a:lnTo>
                      <a:lnTo>
                        <a:pt x="41" y="12"/>
                      </a:lnTo>
                      <a:lnTo>
                        <a:pt x="48" y="13"/>
                      </a:lnTo>
                      <a:lnTo>
                        <a:pt x="55" y="14"/>
                      </a:lnTo>
                      <a:lnTo>
                        <a:pt x="62" y="15"/>
                      </a:lnTo>
                      <a:lnTo>
                        <a:pt x="69" y="16"/>
                      </a:lnTo>
                      <a:lnTo>
                        <a:pt x="76" y="17"/>
                      </a:lnTo>
                      <a:lnTo>
                        <a:pt x="84" y="17"/>
                      </a:lnTo>
                      <a:lnTo>
                        <a:pt x="91" y="17"/>
                      </a:lnTo>
                      <a:lnTo>
                        <a:pt x="98" y="17"/>
                      </a:lnTo>
                      <a:lnTo>
                        <a:pt x="105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Freeform 9"/>
                <p:cNvSpPr>
                  <a:spLocks noChangeArrowheads="1"/>
                </p:cNvSpPr>
                <p:nvPr/>
              </p:nvSpPr>
              <p:spPr bwMode="auto">
                <a:xfrm>
                  <a:off x="237" y="2432"/>
                  <a:ext cx="11" cy="2"/>
                </a:xfrm>
                <a:custGeom>
                  <a:avLst/>
                  <a:gdLst>
                    <a:gd name="T0" fmla="*/ 0 w 49"/>
                    <a:gd name="T1" fmla="*/ 0 h 9"/>
                    <a:gd name="T2" fmla="*/ 0 w 49"/>
                    <a:gd name="T3" fmla="*/ 0 h 9"/>
                    <a:gd name="T4" fmla="*/ 0 w 49"/>
                    <a:gd name="T5" fmla="*/ 0 h 9"/>
                    <a:gd name="T6" fmla="*/ 0 w 49"/>
                    <a:gd name="T7" fmla="*/ 0 h 9"/>
                    <a:gd name="T8" fmla="*/ 0 w 49"/>
                    <a:gd name="T9" fmla="*/ 0 h 9"/>
                    <a:gd name="T10" fmla="*/ 0 w 49"/>
                    <a:gd name="T11" fmla="*/ 0 h 9"/>
                    <a:gd name="T12" fmla="*/ 0 w 49"/>
                    <a:gd name="T13" fmla="*/ 0 h 9"/>
                    <a:gd name="T14" fmla="*/ 0 w 49"/>
                    <a:gd name="T15" fmla="*/ 0 h 9"/>
                    <a:gd name="T16" fmla="*/ 0 w 49"/>
                    <a:gd name="T17" fmla="*/ 0 h 9"/>
                    <a:gd name="T18" fmla="*/ 0 w 49"/>
                    <a:gd name="T19" fmla="*/ 0 h 9"/>
                    <a:gd name="T20" fmla="*/ 0 w 49"/>
                    <a:gd name="T21" fmla="*/ 0 h 9"/>
                    <a:gd name="T22" fmla="*/ 0 w 49"/>
                    <a:gd name="T23" fmla="*/ 0 h 9"/>
                    <a:gd name="T24" fmla="*/ 0 w 49"/>
                    <a:gd name="T25" fmla="*/ 0 h 9"/>
                    <a:gd name="T26" fmla="*/ 0 w 49"/>
                    <a:gd name="T27" fmla="*/ 0 h 9"/>
                    <a:gd name="T28" fmla="*/ 0 w 49"/>
                    <a:gd name="T29" fmla="*/ 0 h 9"/>
                    <a:gd name="T30" fmla="*/ 0 w 49"/>
                    <a:gd name="T31" fmla="*/ 0 h 9"/>
                    <a:gd name="T32" fmla="*/ 0 w 49"/>
                    <a:gd name="T33" fmla="*/ 0 h 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9"/>
                    <a:gd name="T52" fmla="*/ 0 h 9"/>
                    <a:gd name="T53" fmla="*/ 49 w 49"/>
                    <a:gd name="T54" fmla="*/ 9 h 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9" h="9">
                      <a:moveTo>
                        <a:pt x="0" y="8"/>
                      </a:moveTo>
                      <a:lnTo>
                        <a:pt x="3" y="8"/>
                      </a:lnTo>
                      <a:lnTo>
                        <a:pt x="6" y="8"/>
                      </a:lnTo>
                      <a:lnTo>
                        <a:pt x="9" y="7"/>
                      </a:lnTo>
                      <a:lnTo>
                        <a:pt x="12" y="7"/>
                      </a:lnTo>
                      <a:lnTo>
                        <a:pt x="15" y="7"/>
                      </a:lnTo>
                      <a:lnTo>
                        <a:pt x="20" y="6"/>
                      </a:lnTo>
                      <a:lnTo>
                        <a:pt x="23" y="6"/>
                      </a:lnTo>
                      <a:lnTo>
                        <a:pt x="26" y="5"/>
                      </a:lnTo>
                      <a:lnTo>
                        <a:pt x="29" y="5"/>
                      </a:lnTo>
                      <a:lnTo>
                        <a:pt x="32" y="3"/>
                      </a:lnTo>
                      <a:lnTo>
                        <a:pt x="36" y="3"/>
                      </a:lnTo>
                      <a:lnTo>
                        <a:pt x="39" y="2"/>
                      </a:lnTo>
                      <a:lnTo>
                        <a:pt x="42" y="1"/>
                      </a:lnTo>
                      <a:lnTo>
                        <a:pt x="45" y="1"/>
                      </a:lnTo>
                      <a:lnTo>
                        <a:pt x="48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Freeform 10"/>
                <p:cNvSpPr>
                  <a:spLocks noChangeArrowheads="1"/>
                </p:cNvSpPr>
                <p:nvPr/>
              </p:nvSpPr>
              <p:spPr bwMode="auto">
                <a:xfrm>
                  <a:off x="365" y="2457"/>
                  <a:ext cx="12" cy="15"/>
                </a:xfrm>
                <a:custGeom>
                  <a:avLst/>
                  <a:gdLst>
                    <a:gd name="T0" fmla="*/ 0 w 51"/>
                    <a:gd name="T1" fmla="*/ 0 h 65"/>
                    <a:gd name="T2" fmla="*/ 0 w 51"/>
                    <a:gd name="T3" fmla="*/ 0 h 65"/>
                    <a:gd name="T4" fmla="*/ 0 w 51"/>
                    <a:gd name="T5" fmla="*/ 0 h 65"/>
                    <a:gd name="T6" fmla="*/ 0 w 51"/>
                    <a:gd name="T7" fmla="*/ 0 h 65"/>
                    <a:gd name="T8" fmla="*/ 0 w 51"/>
                    <a:gd name="T9" fmla="*/ 0 h 65"/>
                    <a:gd name="T10" fmla="*/ 0 w 51"/>
                    <a:gd name="T11" fmla="*/ 0 h 65"/>
                    <a:gd name="T12" fmla="*/ 0 w 51"/>
                    <a:gd name="T13" fmla="*/ 0 h 65"/>
                    <a:gd name="T14" fmla="*/ 0 w 51"/>
                    <a:gd name="T15" fmla="*/ 0 h 65"/>
                    <a:gd name="T16" fmla="*/ 0 w 51"/>
                    <a:gd name="T17" fmla="*/ 0 h 65"/>
                    <a:gd name="T18" fmla="*/ 0 w 51"/>
                    <a:gd name="T19" fmla="*/ 0 h 65"/>
                    <a:gd name="T20" fmla="*/ 0 w 51"/>
                    <a:gd name="T21" fmla="*/ 0 h 65"/>
                    <a:gd name="T22" fmla="*/ 0 w 51"/>
                    <a:gd name="T23" fmla="*/ 0 h 65"/>
                    <a:gd name="T24" fmla="*/ 0 w 51"/>
                    <a:gd name="T25" fmla="*/ 0 h 65"/>
                    <a:gd name="T26" fmla="*/ 0 w 51"/>
                    <a:gd name="T27" fmla="*/ 0 h 65"/>
                    <a:gd name="T28" fmla="*/ 0 w 51"/>
                    <a:gd name="T29" fmla="*/ 0 h 65"/>
                    <a:gd name="T30" fmla="*/ 0 w 51"/>
                    <a:gd name="T31" fmla="*/ 0 h 65"/>
                    <a:gd name="T32" fmla="*/ 0 w 51"/>
                    <a:gd name="T33" fmla="*/ 0 h 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51"/>
                    <a:gd name="T52" fmla="*/ 0 h 65"/>
                    <a:gd name="T53" fmla="*/ 51 w 51"/>
                    <a:gd name="T54" fmla="*/ 65 h 65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51" h="65">
                      <a:moveTo>
                        <a:pt x="0" y="0"/>
                      </a:moveTo>
                      <a:lnTo>
                        <a:pt x="3" y="5"/>
                      </a:lnTo>
                      <a:lnTo>
                        <a:pt x="5" y="9"/>
                      </a:lnTo>
                      <a:lnTo>
                        <a:pt x="8" y="14"/>
                      </a:lnTo>
                      <a:lnTo>
                        <a:pt x="11" y="18"/>
                      </a:lnTo>
                      <a:lnTo>
                        <a:pt x="14" y="22"/>
                      </a:lnTo>
                      <a:lnTo>
                        <a:pt x="17" y="26"/>
                      </a:lnTo>
                      <a:lnTo>
                        <a:pt x="20" y="31"/>
                      </a:lnTo>
                      <a:lnTo>
                        <a:pt x="24" y="35"/>
                      </a:lnTo>
                      <a:lnTo>
                        <a:pt x="27" y="39"/>
                      </a:lnTo>
                      <a:lnTo>
                        <a:pt x="31" y="44"/>
                      </a:lnTo>
                      <a:lnTo>
                        <a:pt x="34" y="48"/>
                      </a:lnTo>
                      <a:lnTo>
                        <a:pt x="38" y="52"/>
                      </a:lnTo>
                      <a:lnTo>
                        <a:pt x="42" y="56"/>
                      </a:lnTo>
                      <a:lnTo>
                        <a:pt x="46" y="60"/>
                      </a:lnTo>
                      <a:lnTo>
                        <a:pt x="50" y="6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Freeform 11"/>
                <p:cNvSpPr>
                  <a:spLocks noChangeArrowheads="1"/>
                </p:cNvSpPr>
                <p:nvPr/>
              </p:nvSpPr>
              <p:spPr bwMode="auto">
                <a:xfrm>
                  <a:off x="513" y="2431"/>
                  <a:ext cx="6" cy="20"/>
                </a:xfrm>
                <a:custGeom>
                  <a:avLst/>
                  <a:gdLst>
                    <a:gd name="T0" fmla="*/ 0 w 27"/>
                    <a:gd name="T1" fmla="*/ 0 h 89"/>
                    <a:gd name="T2" fmla="*/ 0 w 27"/>
                    <a:gd name="T3" fmla="*/ 0 h 89"/>
                    <a:gd name="T4" fmla="*/ 0 w 27"/>
                    <a:gd name="T5" fmla="*/ 0 h 89"/>
                    <a:gd name="T6" fmla="*/ 0 w 27"/>
                    <a:gd name="T7" fmla="*/ 0 h 89"/>
                    <a:gd name="T8" fmla="*/ 0 w 27"/>
                    <a:gd name="T9" fmla="*/ 0 h 89"/>
                    <a:gd name="T10" fmla="*/ 0 w 27"/>
                    <a:gd name="T11" fmla="*/ 0 h 89"/>
                    <a:gd name="T12" fmla="*/ 0 w 27"/>
                    <a:gd name="T13" fmla="*/ 0 h 89"/>
                    <a:gd name="T14" fmla="*/ 0 w 27"/>
                    <a:gd name="T15" fmla="*/ 0 h 89"/>
                    <a:gd name="T16" fmla="*/ 0 w 27"/>
                    <a:gd name="T17" fmla="*/ 0 h 89"/>
                    <a:gd name="T18" fmla="*/ 0 w 27"/>
                    <a:gd name="T19" fmla="*/ 0 h 89"/>
                    <a:gd name="T20" fmla="*/ 0 w 27"/>
                    <a:gd name="T21" fmla="*/ 0 h 89"/>
                    <a:gd name="T22" fmla="*/ 0 w 27"/>
                    <a:gd name="T23" fmla="*/ 0 h 89"/>
                    <a:gd name="T24" fmla="*/ 0 w 27"/>
                    <a:gd name="T25" fmla="*/ 0 h 89"/>
                    <a:gd name="T26" fmla="*/ 0 w 27"/>
                    <a:gd name="T27" fmla="*/ 0 h 89"/>
                    <a:gd name="T28" fmla="*/ 0 w 27"/>
                    <a:gd name="T29" fmla="*/ 0 h 89"/>
                    <a:gd name="T30" fmla="*/ 0 w 27"/>
                    <a:gd name="T31" fmla="*/ 0 h 89"/>
                    <a:gd name="T32" fmla="*/ 0 w 27"/>
                    <a:gd name="T33" fmla="*/ 0 h 8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7"/>
                    <a:gd name="T52" fmla="*/ 0 h 89"/>
                    <a:gd name="T53" fmla="*/ 27 w 27"/>
                    <a:gd name="T54" fmla="*/ 89 h 8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7" h="89">
                      <a:moveTo>
                        <a:pt x="0" y="88"/>
                      </a:moveTo>
                      <a:lnTo>
                        <a:pt x="3" y="82"/>
                      </a:lnTo>
                      <a:lnTo>
                        <a:pt x="5" y="77"/>
                      </a:lnTo>
                      <a:lnTo>
                        <a:pt x="8" y="71"/>
                      </a:lnTo>
                      <a:lnTo>
                        <a:pt x="10" y="65"/>
                      </a:lnTo>
                      <a:lnTo>
                        <a:pt x="12" y="60"/>
                      </a:lnTo>
                      <a:lnTo>
                        <a:pt x="14" y="53"/>
                      </a:lnTo>
                      <a:lnTo>
                        <a:pt x="16" y="47"/>
                      </a:lnTo>
                      <a:lnTo>
                        <a:pt x="17" y="42"/>
                      </a:lnTo>
                      <a:lnTo>
                        <a:pt x="19" y="36"/>
                      </a:lnTo>
                      <a:lnTo>
                        <a:pt x="20" y="30"/>
                      </a:lnTo>
                      <a:lnTo>
                        <a:pt x="22" y="24"/>
                      </a:lnTo>
                      <a:lnTo>
                        <a:pt x="23" y="18"/>
                      </a:lnTo>
                      <a:lnTo>
                        <a:pt x="24" y="12"/>
                      </a:lnTo>
                      <a:lnTo>
                        <a:pt x="25" y="6"/>
                      </a:lnTo>
                      <a:lnTo>
                        <a:pt x="26" y="0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Freeform 12"/>
                <p:cNvSpPr>
                  <a:spLocks noChangeArrowheads="1"/>
                </p:cNvSpPr>
                <p:nvPr/>
              </p:nvSpPr>
              <p:spPr bwMode="auto">
                <a:xfrm>
                  <a:off x="577" y="2335"/>
                  <a:ext cx="47" cy="59"/>
                </a:xfrm>
                <a:custGeom>
                  <a:avLst/>
                  <a:gdLst>
                    <a:gd name="T0" fmla="*/ 0 w 207"/>
                    <a:gd name="T1" fmla="*/ 0 h 260"/>
                    <a:gd name="T2" fmla="*/ 0 w 207"/>
                    <a:gd name="T3" fmla="*/ 0 h 260"/>
                    <a:gd name="T4" fmla="*/ 0 w 207"/>
                    <a:gd name="T5" fmla="*/ 0 h 260"/>
                    <a:gd name="T6" fmla="*/ 0 w 207"/>
                    <a:gd name="T7" fmla="*/ 0 h 260"/>
                    <a:gd name="T8" fmla="*/ 0 w 207"/>
                    <a:gd name="T9" fmla="*/ 0 h 260"/>
                    <a:gd name="T10" fmla="*/ 0 w 207"/>
                    <a:gd name="T11" fmla="*/ 0 h 260"/>
                    <a:gd name="T12" fmla="*/ 0 w 207"/>
                    <a:gd name="T13" fmla="*/ 0 h 260"/>
                    <a:gd name="T14" fmla="*/ 0 w 207"/>
                    <a:gd name="T15" fmla="*/ 0 h 260"/>
                    <a:gd name="T16" fmla="*/ 0 w 207"/>
                    <a:gd name="T17" fmla="*/ 0 h 260"/>
                    <a:gd name="T18" fmla="*/ 0 w 207"/>
                    <a:gd name="T19" fmla="*/ 0 h 260"/>
                    <a:gd name="T20" fmla="*/ 0 w 207"/>
                    <a:gd name="T21" fmla="*/ 0 h 260"/>
                    <a:gd name="T22" fmla="*/ 0 w 207"/>
                    <a:gd name="T23" fmla="*/ 0 h 260"/>
                    <a:gd name="T24" fmla="*/ 0 w 207"/>
                    <a:gd name="T25" fmla="*/ 0 h 260"/>
                    <a:gd name="T26" fmla="*/ 0 w 207"/>
                    <a:gd name="T27" fmla="*/ 0 h 260"/>
                    <a:gd name="T28" fmla="*/ 0 w 207"/>
                    <a:gd name="T29" fmla="*/ 0 h 260"/>
                    <a:gd name="T30" fmla="*/ 0 w 207"/>
                    <a:gd name="T31" fmla="*/ 0 h 260"/>
                    <a:gd name="T32" fmla="*/ 0 w 207"/>
                    <a:gd name="T33" fmla="*/ 0 h 260"/>
                    <a:gd name="T34" fmla="*/ 0 w 207"/>
                    <a:gd name="T35" fmla="*/ 0 h 260"/>
                    <a:gd name="T36" fmla="*/ 0 w 207"/>
                    <a:gd name="T37" fmla="*/ 0 h 260"/>
                    <a:gd name="T38" fmla="*/ 0 w 207"/>
                    <a:gd name="T39" fmla="*/ 0 h 260"/>
                    <a:gd name="T40" fmla="*/ 0 w 207"/>
                    <a:gd name="T41" fmla="*/ 0 h 260"/>
                    <a:gd name="T42" fmla="*/ 0 w 207"/>
                    <a:gd name="T43" fmla="*/ 0 h 260"/>
                    <a:gd name="T44" fmla="*/ 0 w 207"/>
                    <a:gd name="T45" fmla="*/ 0 h 260"/>
                    <a:gd name="T46" fmla="*/ 0 w 207"/>
                    <a:gd name="T47" fmla="*/ 0 h 260"/>
                    <a:gd name="T48" fmla="*/ 0 w 207"/>
                    <a:gd name="T49" fmla="*/ 0 h 260"/>
                    <a:gd name="T50" fmla="*/ 0 w 207"/>
                    <a:gd name="T51" fmla="*/ 0 h 26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07"/>
                    <a:gd name="T79" fmla="*/ 0 h 260"/>
                    <a:gd name="T80" fmla="*/ 207 w 207"/>
                    <a:gd name="T81" fmla="*/ 260 h 260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07" h="260">
                      <a:moveTo>
                        <a:pt x="206" y="259"/>
                      </a:moveTo>
                      <a:lnTo>
                        <a:pt x="206" y="245"/>
                      </a:lnTo>
                      <a:lnTo>
                        <a:pt x="205" y="231"/>
                      </a:lnTo>
                      <a:lnTo>
                        <a:pt x="203" y="217"/>
                      </a:lnTo>
                      <a:lnTo>
                        <a:pt x="200" y="203"/>
                      </a:lnTo>
                      <a:lnTo>
                        <a:pt x="197" y="190"/>
                      </a:lnTo>
                      <a:lnTo>
                        <a:pt x="192" y="176"/>
                      </a:lnTo>
                      <a:lnTo>
                        <a:pt x="187" y="162"/>
                      </a:lnTo>
                      <a:lnTo>
                        <a:pt x="181" y="149"/>
                      </a:lnTo>
                      <a:lnTo>
                        <a:pt x="175" y="137"/>
                      </a:lnTo>
                      <a:lnTo>
                        <a:pt x="167" y="124"/>
                      </a:lnTo>
                      <a:lnTo>
                        <a:pt x="159" y="112"/>
                      </a:lnTo>
                      <a:lnTo>
                        <a:pt x="150" y="101"/>
                      </a:lnTo>
                      <a:lnTo>
                        <a:pt x="141" y="90"/>
                      </a:lnTo>
                      <a:lnTo>
                        <a:pt x="131" y="78"/>
                      </a:lnTo>
                      <a:lnTo>
                        <a:pt x="120" y="67"/>
                      </a:lnTo>
                      <a:lnTo>
                        <a:pt x="108" y="58"/>
                      </a:lnTo>
                      <a:lnTo>
                        <a:pt x="97" y="48"/>
                      </a:lnTo>
                      <a:lnTo>
                        <a:pt x="84" y="40"/>
                      </a:lnTo>
                      <a:lnTo>
                        <a:pt x="71" y="31"/>
                      </a:lnTo>
                      <a:lnTo>
                        <a:pt x="58" y="24"/>
                      </a:lnTo>
                      <a:lnTo>
                        <a:pt x="44" y="17"/>
                      </a:lnTo>
                      <a:lnTo>
                        <a:pt x="30" y="11"/>
                      </a:lnTo>
                      <a:lnTo>
                        <a:pt x="15" y="5"/>
                      </a:lnTo>
                      <a:lnTo>
                        <a:pt x="0" y="0"/>
                      </a:lnTo>
                      <a:lnTo>
                        <a:pt x="206" y="259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Freeform 13"/>
                <p:cNvSpPr>
                  <a:spLocks noChangeArrowheads="1"/>
                </p:cNvSpPr>
                <p:nvPr/>
              </p:nvSpPr>
              <p:spPr bwMode="auto">
                <a:xfrm>
                  <a:off x="652" y="2284"/>
                  <a:ext cx="22" cy="20"/>
                </a:xfrm>
                <a:custGeom>
                  <a:avLst/>
                  <a:gdLst>
                    <a:gd name="T0" fmla="*/ 0 w 97"/>
                    <a:gd name="T1" fmla="*/ 0 h 88"/>
                    <a:gd name="T2" fmla="*/ 0 w 97"/>
                    <a:gd name="T3" fmla="*/ 0 h 88"/>
                    <a:gd name="T4" fmla="*/ 0 w 97"/>
                    <a:gd name="T5" fmla="*/ 0 h 88"/>
                    <a:gd name="T6" fmla="*/ 0 w 97"/>
                    <a:gd name="T7" fmla="*/ 0 h 88"/>
                    <a:gd name="T8" fmla="*/ 0 w 97"/>
                    <a:gd name="T9" fmla="*/ 0 h 88"/>
                    <a:gd name="T10" fmla="*/ 0 w 97"/>
                    <a:gd name="T11" fmla="*/ 0 h 88"/>
                    <a:gd name="T12" fmla="*/ 0 w 97"/>
                    <a:gd name="T13" fmla="*/ 0 h 88"/>
                    <a:gd name="T14" fmla="*/ 0 w 97"/>
                    <a:gd name="T15" fmla="*/ 0 h 88"/>
                    <a:gd name="T16" fmla="*/ 0 w 97"/>
                    <a:gd name="T17" fmla="*/ 0 h 88"/>
                    <a:gd name="T18" fmla="*/ 0 w 97"/>
                    <a:gd name="T19" fmla="*/ 0 h 88"/>
                    <a:gd name="T20" fmla="*/ 0 w 97"/>
                    <a:gd name="T21" fmla="*/ 0 h 88"/>
                    <a:gd name="T22" fmla="*/ 0 w 97"/>
                    <a:gd name="T23" fmla="*/ 0 h 88"/>
                    <a:gd name="T24" fmla="*/ 0 w 97"/>
                    <a:gd name="T25" fmla="*/ 0 h 88"/>
                    <a:gd name="T26" fmla="*/ 0 w 97"/>
                    <a:gd name="T27" fmla="*/ 0 h 88"/>
                    <a:gd name="T28" fmla="*/ 0 w 97"/>
                    <a:gd name="T29" fmla="*/ 0 h 88"/>
                    <a:gd name="T30" fmla="*/ 0 w 97"/>
                    <a:gd name="T31" fmla="*/ 0 h 88"/>
                    <a:gd name="T32" fmla="*/ 0 w 97"/>
                    <a:gd name="T33" fmla="*/ 0 h 8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97"/>
                    <a:gd name="T52" fmla="*/ 0 h 88"/>
                    <a:gd name="T53" fmla="*/ 97 w 97"/>
                    <a:gd name="T54" fmla="*/ 88 h 8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97" h="88">
                      <a:moveTo>
                        <a:pt x="0" y="87"/>
                      </a:moveTo>
                      <a:lnTo>
                        <a:pt x="8" y="82"/>
                      </a:lnTo>
                      <a:lnTo>
                        <a:pt x="16" y="78"/>
                      </a:lnTo>
                      <a:lnTo>
                        <a:pt x="23" y="73"/>
                      </a:lnTo>
                      <a:lnTo>
                        <a:pt x="30" y="68"/>
                      </a:lnTo>
                      <a:lnTo>
                        <a:pt x="37" y="63"/>
                      </a:lnTo>
                      <a:lnTo>
                        <a:pt x="44" y="58"/>
                      </a:lnTo>
                      <a:lnTo>
                        <a:pt x="51" y="52"/>
                      </a:lnTo>
                      <a:lnTo>
                        <a:pt x="57" y="46"/>
                      </a:lnTo>
                      <a:lnTo>
                        <a:pt x="63" y="39"/>
                      </a:lnTo>
                      <a:lnTo>
                        <a:pt x="69" y="33"/>
                      </a:lnTo>
                      <a:lnTo>
                        <a:pt x="75" y="27"/>
                      </a:lnTo>
                      <a:lnTo>
                        <a:pt x="80" y="21"/>
                      </a:lnTo>
                      <a:lnTo>
                        <a:pt x="86" y="14"/>
                      </a:lnTo>
                      <a:lnTo>
                        <a:pt x="91" y="7"/>
                      </a:lnTo>
                      <a:lnTo>
                        <a:pt x="96" y="0"/>
                      </a:lnTo>
                      <a:lnTo>
                        <a:pt x="0" y="87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Freeform 14"/>
                <p:cNvSpPr>
                  <a:spLocks noChangeArrowheads="1"/>
                </p:cNvSpPr>
                <p:nvPr/>
              </p:nvSpPr>
              <p:spPr bwMode="auto">
                <a:xfrm>
                  <a:off x="634" y="2199"/>
                  <a:ext cx="2" cy="13"/>
                </a:xfrm>
                <a:custGeom>
                  <a:avLst/>
                  <a:gdLst>
                    <a:gd name="T0" fmla="*/ 0 w 9"/>
                    <a:gd name="T1" fmla="*/ 0 h 58"/>
                    <a:gd name="T2" fmla="*/ 0 w 9"/>
                    <a:gd name="T3" fmla="*/ 0 h 58"/>
                    <a:gd name="T4" fmla="*/ 0 w 9"/>
                    <a:gd name="T5" fmla="*/ 0 h 58"/>
                    <a:gd name="T6" fmla="*/ 0 w 9"/>
                    <a:gd name="T7" fmla="*/ 0 h 58"/>
                    <a:gd name="T8" fmla="*/ 0 w 9"/>
                    <a:gd name="T9" fmla="*/ 0 h 58"/>
                    <a:gd name="T10" fmla="*/ 0 w 9"/>
                    <a:gd name="T11" fmla="*/ 0 h 58"/>
                    <a:gd name="T12" fmla="*/ 0 w 9"/>
                    <a:gd name="T13" fmla="*/ 0 h 58"/>
                    <a:gd name="T14" fmla="*/ 0 w 9"/>
                    <a:gd name="T15" fmla="*/ 0 h 58"/>
                    <a:gd name="T16" fmla="*/ 0 w 9"/>
                    <a:gd name="T17" fmla="*/ 0 h 58"/>
                    <a:gd name="T18" fmla="*/ 0 w 9"/>
                    <a:gd name="T19" fmla="*/ 0 h 58"/>
                    <a:gd name="T20" fmla="*/ 0 w 9"/>
                    <a:gd name="T21" fmla="*/ 0 h 58"/>
                    <a:gd name="T22" fmla="*/ 0 w 9"/>
                    <a:gd name="T23" fmla="*/ 0 h 58"/>
                    <a:gd name="T24" fmla="*/ 0 w 9"/>
                    <a:gd name="T25" fmla="*/ 0 h 58"/>
                    <a:gd name="T26" fmla="*/ 0 w 9"/>
                    <a:gd name="T27" fmla="*/ 0 h 58"/>
                    <a:gd name="T28" fmla="*/ 0 w 9"/>
                    <a:gd name="T29" fmla="*/ 0 h 58"/>
                    <a:gd name="T30" fmla="*/ 0 w 9"/>
                    <a:gd name="T31" fmla="*/ 0 h 58"/>
                    <a:gd name="T32" fmla="*/ 0 w 9"/>
                    <a:gd name="T33" fmla="*/ 0 h 5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9"/>
                    <a:gd name="T52" fmla="*/ 0 h 58"/>
                    <a:gd name="T53" fmla="*/ 9 w 9"/>
                    <a:gd name="T54" fmla="*/ 58 h 5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9" h="58">
                      <a:moveTo>
                        <a:pt x="8" y="57"/>
                      </a:moveTo>
                      <a:lnTo>
                        <a:pt x="8" y="53"/>
                      </a:lnTo>
                      <a:lnTo>
                        <a:pt x="8" y="49"/>
                      </a:lnTo>
                      <a:lnTo>
                        <a:pt x="8" y="45"/>
                      </a:lnTo>
                      <a:lnTo>
                        <a:pt x="8" y="41"/>
                      </a:lnTo>
                      <a:lnTo>
                        <a:pt x="7" y="38"/>
                      </a:lnTo>
                      <a:lnTo>
                        <a:pt x="7" y="34"/>
                      </a:lnTo>
                      <a:lnTo>
                        <a:pt x="7" y="30"/>
                      </a:lnTo>
                      <a:lnTo>
                        <a:pt x="6" y="26"/>
                      </a:lnTo>
                      <a:lnTo>
                        <a:pt x="6" y="22"/>
                      </a:lnTo>
                      <a:lnTo>
                        <a:pt x="5" y="18"/>
                      </a:lnTo>
                      <a:lnTo>
                        <a:pt x="3" y="15"/>
                      </a:lnTo>
                      <a:lnTo>
                        <a:pt x="2" y="11"/>
                      </a:lnTo>
                      <a:lnTo>
                        <a:pt x="2" y="7"/>
                      </a:lnTo>
                      <a:lnTo>
                        <a:pt x="1" y="3"/>
                      </a:lnTo>
                      <a:lnTo>
                        <a:pt x="0" y="0"/>
                      </a:lnTo>
                      <a:lnTo>
                        <a:pt x="8" y="57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Freeform 15"/>
                <p:cNvSpPr>
                  <a:spLocks noChangeArrowheads="1"/>
                </p:cNvSpPr>
                <p:nvPr/>
              </p:nvSpPr>
              <p:spPr bwMode="auto">
                <a:xfrm>
                  <a:off x="526" y="2172"/>
                  <a:ext cx="12" cy="13"/>
                </a:xfrm>
                <a:custGeom>
                  <a:avLst/>
                  <a:gdLst>
                    <a:gd name="T0" fmla="*/ 0 w 54"/>
                    <a:gd name="T1" fmla="*/ 0 h 57"/>
                    <a:gd name="T2" fmla="*/ 0 w 54"/>
                    <a:gd name="T3" fmla="*/ 0 h 57"/>
                    <a:gd name="T4" fmla="*/ 0 w 54"/>
                    <a:gd name="T5" fmla="*/ 0 h 57"/>
                    <a:gd name="T6" fmla="*/ 0 w 54"/>
                    <a:gd name="T7" fmla="*/ 0 h 57"/>
                    <a:gd name="T8" fmla="*/ 0 w 54"/>
                    <a:gd name="T9" fmla="*/ 0 h 57"/>
                    <a:gd name="T10" fmla="*/ 0 w 54"/>
                    <a:gd name="T11" fmla="*/ 0 h 57"/>
                    <a:gd name="T12" fmla="*/ 0 w 54"/>
                    <a:gd name="T13" fmla="*/ 0 h 57"/>
                    <a:gd name="T14" fmla="*/ 0 w 54"/>
                    <a:gd name="T15" fmla="*/ 0 h 57"/>
                    <a:gd name="T16" fmla="*/ 0 w 54"/>
                    <a:gd name="T17" fmla="*/ 0 h 57"/>
                    <a:gd name="T18" fmla="*/ 0 w 54"/>
                    <a:gd name="T19" fmla="*/ 0 h 57"/>
                    <a:gd name="T20" fmla="*/ 0 w 54"/>
                    <a:gd name="T21" fmla="*/ 0 h 57"/>
                    <a:gd name="T22" fmla="*/ 0 w 54"/>
                    <a:gd name="T23" fmla="*/ 0 h 57"/>
                    <a:gd name="T24" fmla="*/ 0 w 54"/>
                    <a:gd name="T25" fmla="*/ 0 h 57"/>
                    <a:gd name="T26" fmla="*/ 0 w 54"/>
                    <a:gd name="T27" fmla="*/ 0 h 57"/>
                    <a:gd name="T28" fmla="*/ 0 w 54"/>
                    <a:gd name="T29" fmla="*/ 0 h 57"/>
                    <a:gd name="T30" fmla="*/ 0 w 54"/>
                    <a:gd name="T31" fmla="*/ 0 h 57"/>
                    <a:gd name="T32" fmla="*/ 0 w 54"/>
                    <a:gd name="T33" fmla="*/ 0 h 5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54"/>
                    <a:gd name="T52" fmla="*/ 0 h 57"/>
                    <a:gd name="T53" fmla="*/ 54 w 54"/>
                    <a:gd name="T54" fmla="*/ 57 h 5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54" h="57">
                      <a:moveTo>
                        <a:pt x="53" y="0"/>
                      </a:moveTo>
                      <a:lnTo>
                        <a:pt x="49" y="3"/>
                      </a:lnTo>
                      <a:lnTo>
                        <a:pt x="45" y="7"/>
                      </a:lnTo>
                      <a:lnTo>
                        <a:pt x="41" y="10"/>
                      </a:lnTo>
                      <a:lnTo>
                        <a:pt x="37" y="13"/>
                      </a:lnTo>
                      <a:lnTo>
                        <a:pt x="33" y="17"/>
                      </a:lnTo>
                      <a:lnTo>
                        <a:pt x="29" y="20"/>
                      </a:lnTo>
                      <a:lnTo>
                        <a:pt x="26" y="24"/>
                      </a:lnTo>
                      <a:lnTo>
                        <a:pt x="22" y="29"/>
                      </a:lnTo>
                      <a:lnTo>
                        <a:pt x="19" y="32"/>
                      </a:lnTo>
                      <a:lnTo>
                        <a:pt x="16" y="36"/>
                      </a:lnTo>
                      <a:lnTo>
                        <a:pt x="12" y="40"/>
                      </a:lnTo>
                      <a:lnTo>
                        <a:pt x="9" y="44"/>
                      </a:lnTo>
                      <a:lnTo>
                        <a:pt x="6" y="48"/>
                      </a:lnTo>
                      <a:lnTo>
                        <a:pt x="3" y="52"/>
                      </a:lnTo>
                      <a:lnTo>
                        <a:pt x="0" y="56"/>
                      </a:lnTo>
                      <a:lnTo>
                        <a:pt x="53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Freeform 16"/>
                <p:cNvSpPr>
                  <a:spLocks noChangeArrowheads="1"/>
                </p:cNvSpPr>
                <p:nvPr/>
              </p:nvSpPr>
              <p:spPr bwMode="auto">
                <a:xfrm>
                  <a:off x="439" y="2180"/>
                  <a:ext cx="7" cy="13"/>
                </a:xfrm>
                <a:custGeom>
                  <a:avLst/>
                  <a:gdLst>
                    <a:gd name="T0" fmla="*/ 0 w 32"/>
                    <a:gd name="T1" fmla="*/ 0 h 58"/>
                    <a:gd name="T2" fmla="*/ 0 w 32"/>
                    <a:gd name="T3" fmla="*/ 0 h 58"/>
                    <a:gd name="T4" fmla="*/ 0 w 32"/>
                    <a:gd name="T5" fmla="*/ 0 h 58"/>
                    <a:gd name="T6" fmla="*/ 0 w 32"/>
                    <a:gd name="T7" fmla="*/ 0 h 58"/>
                    <a:gd name="T8" fmla="*/ 0 w 32"/>
                    <a:gd name="T9" fmla="*/ 0 h 58"/>
                    <a:gd name="T10" fmla="*/ 0 w 32"/>
                    <a:gd name="T11" fmla="*/ 0 h 58"/>
                    <a:gd name="T12" fmla="*/ 0 w 32"/>
                    <a:gd name="T13" fmla="*/ 0 h 58"/>
                    <a:gd name="T14" fmla="*/ 0 w 32"/>
                    <a:gd name="T15" fmla="*/ 0 h 58"/>
                    <a:gd name="T16" fmla="*/ 0 w 32"/>
                    <a:gd name="T17" fmla="*/ 0 h 58"/>
                    <a:gd name="T18" fmla="*/ 0 w 32"/>
                    <a:gd name="T19" fmla="*/ 0 h 58"/>
                    <a:gd name="T20" fmla="*/ 0 w 32"/>
                    <a:gd name="T21" fmla="*/ 0 h 58"/>
                    <a:gd name="T22" fmla="*/ 0 w 32"/>
                    <a:gd name="T23" fmla="*/ 0 h 58"/>
                    <a:gd name="T24" fmla="*/ 0 w 32"/>
                    <a:gd name="T25" fmla="*/ 0 h 58"/>
                    <a:gd name="T26" fmla="*/ 0 w 32"/>
                    <a:gd name="T27" fmla="*/ 0 h 58"/>
                    <a:gd name="T28" fmla="*/ 0 w 32"/>
                    <a:gd name="T29" fmla="*/ 0 h 58"/>
                    <a:gd name="T30" fmla="*/ 0 w 32"/>
                    <a:gd name="T31" fmla="*/ 0 h 58"/>
                    <a:gd name="T32" fmla="*/ 0 w 32"/>
                    <a:gd name="T33" fmla="*/ 0 h 5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2"/>
                    <a:gd name="T52" fmla="*/ 0 h 58"/>
                    <a:gd name="T53" fmla="*/ 32 w 32"/>
                    <a:gd name="T54" fmla="*/ 58 h 5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2" h="58">
                      <a:moveTo>
                        <a:pt x="31" y="0"/>
                      </a:moveTo>
                      <a:lnTo>
                        <a:pt x="28" y="3"/>
                      </a:lnTo>
                      <a:lnTo>
                        <a:pt x="26" y="7"/>
                      </a:lnTo>
                      <a:lnTo>
                        <a:pt x="23" y="11"/>
                      </a:lnTo>
                      <a:lnTo>
                        <a:pt x="21" y="14"/>
                      </a:lnTo>
                      <a:lnTo>
                        <a:pt x="18" y="18"/>
                      </a:lnTo>
                      <a:lnTo>
                        <a:pt x="16" y="22"/>
                      </a:lnTo>
                      <a:lnTo>
                        <a:pt x="14" y="25"/>
                      </a:lnTo>
                      <a:lnTo>
                        <a:pt x="12" y="30"/>
                      </a:lnTo>
                      <a:lnTo>
                        <a:pt x="10" y="34"/>
                      </a:lnTo>
                      <a:lnTo>
                        <a:pt x="8" y="38"/>
                      </a:lnTo>
                      <a:lnTo>
                        <a:pt x="6" y="42"/>
                      </a:lnTo>
                      <a:lnTo>
                        <a:pt x="4" y="45"/>
                      </a:lnTo>
                      <a:lnTo>
                        <a:pt x="3" y="49"/>
                      </a:lnTo>
                      <a:lnTo>
                        <a:pt x="1" y="53"/>
                      </a:lnTo>
                      <a:lnTo>
                        <a:pt x="0" y="57"/>
                      </a:lnTo>
                      <a:lnTo>
                        <a:pt x="31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Freeform 17"/>
                <p:cNvSpPr>
                  <a:spLocks noChangeArrowheads="1"/>
                </p:cNvSpPr>
                <p:nvPr/>
              </p:nvSpPr>
              <p:spPr bwMode="auto">
                <a:xfrm>
                  <a:off x="330" y="2197"/>
                  <a:ext cx="16" cy="8"/>
                </a:xfrm>
                <a:custGeom>
                  <a:avLst/>
                  <a:gdLst>
                    <a:gd name="T0" fmla="*/ 0 w 71"/>
                    <a:gd name="T1" fmla="*/ 0 h 35"/>
                    <a:gd name="T2" fmla="*/ 0 w 71"/>
                    <a:gd name="T3" fmla="*/ 0 h 35"/>
                    <a:gd name="T4" fmla="*/ 0 w 71"/>
                    <a:gd name="T5" fmla="*/ 0 h 35"/>
                    <a:gd name="T6" fmla="*/ 0 w 71"/>
                    <a:gd name="T7" fmla="*/ 0 h 35"/>
                    <a:gd name="T8" fmla="*/ 0 w 71"/>
                    <a:gd name="T9" fmla="*/ 0 h 35"/>
                    <a:gd name="T10" fmla="*/ 0 w 71"/>
                    <a:gd name="T11" fmla="*/ 0 h 35"/>
                    <a:gd name="T12" fmla="*/ 0 w 71"/>
                    <a:gd name="T13" fmla="*/ 0 h 35"/>
                    <a:gd name="T14" fmla="*/ 0 w 71"/>
                    <a:gd name="T15" fmla="*/ 0 h 35"/>
                    <a:gd name="T16" fmla="*/ 0 w 71"/>
                    <a:gd name="T17" fmla="*/ 0 h 35"/>
                    <a:gd name="T18" fmla="*/ 0 w 71"/>
                    <a:gd name="T19" fmla="*/ 0 h 35"/>
                    <a:gd name="T20" fmla="*/ 0 w 71"/>
                    <a:gd name="T21" fmla="*/ 0 h 35"/>
                    <a:gd name="T22" fmla="*/ 0 w 71"/>
                    <a:gd name="T23" fmla="*/ 0 h 35"/>
                    <a:gd name="T24" fmla="*/ 0 w 71"/>
                    <a:gd name="T25" fmla="*/ 0 h 35"/>
                    <a:gd name="T26" fmla="*/ 0 w 71"/>
                    <a:gd name="T27" fmla="*/ 0 h 35"/>
                    <a:gd name="T28" fmla="*/ 0 w 71"/>
                    <a:gd name="T29" fmla="*/ 0 h 35"/>
                    <a:gd name="T30" fmla="*/ 0 w 71"/>
                    <a:gd name="T31" fmla="*/ 0 h 35"/>
                    <a:gd name="T32" fmla="*/ 0 w 71"/>
                    <a:gd name="T33" fmla="*/ 0 h 3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71"/>
                    <a:gd name="T52" fmla="*/ 0 h 35"/>
                    <a:gd name="T53" fmla="*/ 71 w 71"/>
                    <a:gd name="T54" fmla="*/ 35 h 35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71" h="35">
                      <a:moveTo>
                        <a:pt x="70" y="34"/>
                      </a:moveTo>
                      <a:lnTo>
                        <a:pt x="66" y="31"/>
                      </a:lnTo>
                      <a:lnTo>
                        <a:pt x="61" y="29"/>
                      </a:lnTo>
                      <a:lnTo>
                        <a:pt x="57" y="26"/>
                      </a:lnTo>
                      <a:lnTo>
                        <a:pt x="53" y="24"/>
                      </a:lnTo>
                      <a:lnTo>
                        <a:pt x="47" y="21"/>
                      </a:lnTo>
                      <a:lnTo>
                        <a:pt x="43" y="19"/>
                      </a:lnTo>
                      <a:lnTo>
                        <a:pt x="38" y="16"/>
                      </a:lnTo>
                      <a:lnTo>
                        <a:pt x="34" y="14"/>
                      </a:lnTo>
                      <a:lnTo>
                        <a:pt x="29" y="11"/>
                      </a:lnTo>
                      <a:lnTo>
                        <a:pt x="25" y="9"/>
                      </a:lnTo>
                      <a:lnTo>
                        <a:pt x="19" y="7"/>
                      </a:lnTo>
                      <a:lnTo>
                        <a:pt x="14" y="5"/>
                      </a:lnTo>
                      <a:lnTo>
                        <a:pt x="10" y="3"/>
                      </a:lnTo>
                      <a:lnTo>
                        <a:pt x="5" y="2"/>
                      </a:lnTo>
                      <a:lnTo>
                        <a:pt x="0" y="0"/>
                      </a:lnTo>
                      <a:lnTo>
                        <a:pt x="70" y="34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Freeform 18"/>
                <p:cNvSpPr>
                  <a:spLocks noChangeArrowheads="1"/>
                </p:cNvSpPr>
                <p:nvPr/>
              </p:nvSpPr>
              <p:spPr bwMode="auto">
                <a:xfrm>
                  <a:off x="216" y="2275"/>
                  <a:ext cx="5" cy="14"/>
                </a:xfrm>
                <a:custGeom>
                  <a:avLst/>
                  <a:gdLst>
                    <a:gd name="T0" fmla="*/ 0 w 22"/>
                    <a:gd name="T1" fmla="*/ 0 h 63"/>
                    <a:gd name="T2" fmla="*/ 0 w 22"/>
                    <a:gd name="T3" fmla="*/ 0 h 63"/>
                    <a:gd name="T4" fmla="*/ 0 w 22"/>
                    <a:gd name="T5" fmla="*/ 0 h 63"/>
                    <a:gd name="T6" fmla="*/ 0 w 22"/>
                    <a:gd name="T7" fmla="*/ 0 h 63"/>
                    <a:gd name="T8" fmla="*/ 0 w 22"/>
                    <a:gd name="T9" fmla="*/ 0 h 63"/>
                    <a:gd name="T10" fmla="*/ 0 w 22"/>
                    <a:gd name="T11" fmla="*/ 0 h 63"/>
                    <a:gd name="T12" fmla="*/ 0 w 22"/>
                    <a:gd name="T13" fmla="*/ 0 h 63"/>
                    <a:gd name="T14" fmla="*/ 0 w 22"/>
                    <a:gd name="T15" fmla="*/ 0 h 63"/>
                    <a:gd name="T16" fmla="*/ 0 w 22"/>
                    <a:gd name="T17" fmla="*/ 0 h 63"/>
                    <a:gd name="T18" fmla="*/ 0 w 22"/>
                    <a:gd name="T19" fmla="*/ 0 h 63"/>
                    <a:gd name="T20" fmla="*/ 0 w 22"/>
                    <a:gd name="T21" fmla="*/ 0 h 63"/>
                    <a:gd name="T22" fmla="*/ 0 w 22"/>
                    <a:gd name="T23" fmla="*/ 0 h 63"/>
                    <a:gd name="T24" fmla="*/ 0 w 22"/>
                    <a:gd name="T25" fmla="*/ 0 h 63"/>
                    <a:gd name="T26" fmla="*/ 0 w 22"/>
                    <a:gd name="T27" fmla="*/ 0 h 63"/>
                    <a:gd name="T28" fmla="*/ 0 w 22"/>
                    <a:gd name="T29" fmla="*/ 0 h 63"/>
                    <a:gd name="T30" fmla="*/ 0 w 22"/>
                    <a:gd name="T31" fmla="*/ 0 h 63"/>
                    <a:gd name="T32" fmla="*/ 0 w 22"/>
                    <a:gd name="T33" fmla="*/ 0 h 6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2"/>
                    <a:gd name="T52" fmla="*/ 0 h 63"/>
                    <a:gd name="T53" fmla="*/ 22 w 22"/>
                    <a:gd name="T54" fmla="*/ 63 h 6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2" h="63">
                      <a:moveTo>
                        <a:pt x="0" y="0"/>
                      </a:moveTo>
                      <a:lnTo>
                        <a:pt x="1" y="4"/>
                      </a:lnTo>
                      <a:lnTo>
                        <a:pt x="2" y="9"/>
                      </a:lnTo>
                      <a:lnTo>
                        <a:pt x="3" y="13"/>
                      </a:lnTo>
                      <a:lnTo>
                        <a:pt x="4" y="17"/>
                      </a:lnTo>
                      <a:lnTo>
                        <a:pt x="6" y="21"/>
                      </a:lnTo>
                      <a:lnTo>
                        <a:pt x="7" y="25"/>
                      </a:lnTo>
                      <a:lnTo>
                        <a:pt x="8" y="29"/>
                      </a:lnTo>
                      <a:lnTo>
                        <a:pt x="10" y="34"/>
                      </a:lnTo>
                      <a:lnTo>
                        <a:pt x="11" y="38"/>
                      </a:lnTo>
                      <a:lnTo>
                        <a:pt x="13" y="42"/>
                      </a:lnTo>
                      <a:lnTo>
                        <a:pt x="14" y="46"/>
                      </a:lnTo>
                      <a:lnTo>
                        <a:pt x="16" y="50"/>
                      </a:lnTo>
                      <a:lnTo>
                        <a:pt x="18" y="54"/>
                      </a:lnTo>
                      <a:lnTo>
                        <a:pt x="20" y="58"/>
                      </a:lnTo>
                      <a:lnTo>
                        <a:pt x="21" y="6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" name="Text Box 19"/>
              <p:cNvSpPr txBox="1">
                <a:spLocks noChangeArrowheads="1"/>
              </p:cNvSpPr>
              <p:nvPr/>
            </p:nvSpPr>
            <p:spPr bwMode="auto">
              <a:xfrm>
                <a:off x="342901" y="3365500"/>
                <a:ext cx="685800" cy="347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fetch</a:t>
                </a:r>
              </a:p>
            </p:txBody>
          </p:sp>
          <p:sp>
            <p:nvSpPr>
              <p:cNvPr id="15" name="Line 35"/>
              <p:cNvSpPr>
                <a:spLocks noChangeShapeType="1"/>
              </p:cNvSpPr>
              <p:nvPr/>
            </p:nvSpPr>
            <p:spPr bwMode="auto">
              <a:xfrm flipV="1">
                <a:off x="1079501" y="3575050"/>
                <a:ext cx="360363" cy="9525"/>
              </a:xfrm>
              <a:prstGeom prst="line">
                <a:avLst/>
              </a:prstGeom>
              <a:noFill/>
              <a:ln w="19080">
                <a:solidFill>
                  <a:srgbClr val="40458C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36"/>
              <p:cNvSpPr>
                <a:spLocks noChangeShapeType="1"/>
              </p:cNvSpPr>
              <p:nvPr/>
            </p:nvSpPr>
            <p:spPr bwMode="auto">
              <a:xfrm>
                <a:off x="1674813" y="3594100"/>
                <a:ext cx="381000" cy="1588"/>
              </a:xfrm>
              <a:prstGeom prst="line">
                <a:avLst/>
              </a:prstGeom>
              <a:noFill/>
              <a:ln w="19080">
                <a:solidFill>
                  <a:srgbClr val="40458C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37"/>
              <p:cNvGrpSpPr>
                <a:grpSpLocks/>
              </p:cNvGrpSpPr>
              <p:nvPr/>
            </p:nvGrpSpPr>
            <p:grpSpPr bwMode="auto">
              <a:xfrm>
                <a:off x="317501" y="4079875"/>
                <a:ext cx="836613" cy="384175"/>
                <a:chOff x="200" y="2658"/>
                <a:chExt cx="527" cy="242"/>
              </a:xfrm>
            </p:grpSpPr>
            <p:sp>
              <p:nvSpPr>
                <p:cNvPr id="52" name="AutoShape 38"/>
                <p:cNvSpPr>
                  <a:spLocks noChangeArrowheads="1"/>
                </p:cNvSpPr>
                <p:nvPr/>
              </p:nvSpPr>
              <p:spPr bwMode="auto">
                <a:xfrm>
                  <a:off x="200" y="2658"/>
                  <a:ext cx="527" cy="242"/>
                </a:xfrm>
                <a:prstGeom prst="roundRect">
                  <a:avLst>
                    <a:gd name="adj" fmla="val 412"/>
                  </a:avLst>
                </a:prstGeom>
                <a:solidFill>
                  <a:srgbClr val="FFFFFF"/>
                </a:solidFill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200" y="2658"/>
                  <a:ext cx="527" cy="219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0000" tIns="46800" rIns="90000" bIns="46800">
                  <a:spAutoFit/>
                </a:bodyPr>
                <a:lstStyle/>
                <a:p>
                  <a:pPr>
                    <a:lnSpc>
                      <a:spcPct val="93000"/>
                    </a:lnSpc>
                    <a:spcBef>
                      <a:spcPct val="0"/>
                    </a:spcBef>
                    <a:buClr>
                      <a:srgbClr val="40458C"/>
                    </a:buClr>
                    <a:buFont typeface="Arial" charset="0"/>
                    <a:buNone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>
                      <a:latin typeface="Arial" charset="0"/>
                    </a:rPr>
                    <a:t> iMem</a:t>
                  </a:r>
                </a:p>
              </p:txBody>
            </p:sp>
          </p:grpSp>
          <p:sp>
            <p:nvSpPr>
              <p:cNvPr id="18" name="Line 40"/>
              <p:cNvSpPr>
                <a:spLocks noChangeShapeType="1"/>
              </p:cNvSpPr>
              <p:nvPr/>
            </p:nvSpPr>
            <p:spPr bwMode="auto">
              <a:xfrm flipV="1">
                <a:off x="2641601" y="3070225"/>
                <a:ext cx="1588" cy="293688"/>
              </a:xfrm>
              <a:prstGeom prst="line">
                <a:avLst/>
              </a:prstGeom>
              <a:noFill/>
              <a:ln w="19080">
                <a:solidFill>
                  <a:srgbClr val="40458C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9" name="Group 41"/>
              <p:cNvGrpSpPr>
                <a:grpSpLocks/>
              </p:cNvGrpSpPr>
              <p:nvPr/>
            </p:nvGrpSpPr>
            <p:grpSpPr bwMode="auto">
              <a:xfrm>
                <a:off x="2427288" y="2674938"/>
                <a:ext cx="417513" cy="384175"/>
                <a:chOff x="1529" y="1773"/>
                <a:chExt cx="263" cy="242"/>
              </a:xfrm>
            </p:grpSpPr>
            <p:sp>
              <p:nvSpPr>
                <p:cNvPr id="50" name="AutoShape 42"/>
                <p:cNvSpPr>
                  <a:spLocks noChangeArrowheads="1"/>
                </p:cNvSpPr>
                <p:nvPr/>
              </p:nvSpPr>
              <p:spPr bwMode="auto">
                <a:xfrm>
                  <a:off x="1529" y="1773"/>
                  <a:ext cx="263" cy="242"/>
                </a:xfrm>
                <a:prstGeom prst="roundRect">
                  <a:avLst>
                    <a:gd name="adj" fmla="val 412"/>
                  </a:avLst>
                </a:prstGeom>
                <a:solidFill>
                  <a:srgbClr val="FFFFFF"/>
                </a:solidFill>
                <a:ln w="1908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529" y="1773"/>
                  <a:ext cx="263" cy="219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0000" tIns="46800" rIns="90000" bIns="46800">
                  <a:spAutoFit/>
                </a:bodyPr>
                <a:lstStyle/>
                <a:p>
                  <a:pPr algn="ctr">
                    <a:lnSpc>
                      <a:spcPct val="93000"/>
                    </a:lnSpc>
                    <a:spcBef>
                      <a:spcPct val="0"/>
                    </a:spcBef>
                    <a:buClr>
                      <a:srgbClr val="40458C"/>
                    </a:buClr>
                    <a:buFont typeface="Arial" charset="0"/>
                    <a:buNone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>
                      <a:latin typeface="Arial" charset="0"/>
                    </a:rPr>
                    <a:t>rf</a:t>
                  </a:r>
                </a:p>
              </p:txBody>
            </p:sp>
          </p:grpSp>
          <p:grpSp>
            <p:nvGrpSpPr>
              <p:cNvPr id="20" name="Group 47"/>
              <p:cNvGrpSpPr>
                <a:grpSpLocks/>
              </p:cNvGrpSpPr>
              <p:nvPr/>
            </p:nvGrpSpPr>
            <p:grpSpPr bwMode="auto">
              <a:xfrm>
                <a:off x="2082802" y="3314703"/>
                <a:ext cx="1181101" cy="582613"/>
                <a:chOff x="1312" y="2176"/>
                <a:chExt cx="744" cy="367"/>
              </a:xfrm>
            </p:grpSpPr>
            <p:grpSp>
              <p:nvGrpSpPr>
                <p:cNvPr id="34" name="Group 48"/>
                <p:cNvGrpSpPr>
                  <a:grpSpLocks/>
                </p:cNvGrpSpPr>
                <p:nvPr/>
              </p:nvGrpSpPr>
              <p:grpSpPr bwMode="auto">
                <a:xfrm>
                  <a:off x="1312" y="2176"/>
                  <a:ext cx="744" cy="367"/>
                  <a:chOff x="1312" y="2176"/>
                  <a:chExt cx="744" cy="367"/>
                </a:xfrm>
              </p:grpSpPr>
              <p:sp>
                <p:nvSpPr>
                  <p:cNvPr id="38" name="Freeform 49"/>
                  <p:cNvSpPr>
                    <a:spLocks noChangeArrowheads="1"/>
                  </p:cNvSpPr>
                  <p:nvPr/>
                </p:nvSpPr>
                <p:spPr bwMode="auto">
                  <a:xfrm>
                    <a:off x="1312" y="2176"/>
                    <a:ext cx="744" cy="367"/>
                  </a:xfrm>
                  <a:custGeom>
                    <a:avLst/>
                    <a:gdLst>
                      <a:gd name="T0" fmla="*/ 0 w 3281"/>
                      <a:gd name="T1" fmla="*/ 0 h 1619"/>
                      <a:gd name="T2" fmla="*/ 0 w 3281"/>
                      <a:gd name="T3" fmla="*/ 0 h 1619"/>
                      <a:gd name="T4" fmla="*/ 0 w 3281"/>
                      <a:gd name="T5" fmla="*/ 0 h 1619"/>
                      <a:gd name="T6" fmla="*/ 0 w 3281"/>
                      <a:gd name="T7" fmla="*/ 0 h 1619"/>
                      <a:gd name="T8" fmla="*/ 0 w 3281"/>
                      <a:gd name="T9" fmla="*/ 0 h 1619"/>
                      <a:gd name="T10" fmla="*/ 0 w 3281"/>
                      <a:gd name="T11" fmla="*/ 0 h 1619"/>
                      <a:gd name="T12" fmla="*/ 0 w 3281"/>
                      <a:gd name="T13" fmla="*/ 0 h 1619"/>
                      <a:gd name="T14" fmla="*/ 0 w 3281"/>
                      <a:gd name="T15" fmla="*/ 0 h 1619"/>
                      <a:gd name="T16" fmla="*/ 0 w 3281"/>
                      <a:gd name="T17" fmla="*/ 0 h 1619"/>
                      <a:gd name="T18" fmla="*/ 0 w 3281"/>
                      <a:gd name="T19" fmla="*/ 0 h 1619"/>
                      <a:gd name="T20" fmla="*/ 0 w 3281"/>
                      <a:gd name="T21" fmla="*/ 0 h 1619"/>
                      <a:gd name="T22" fmla="*/ 0 w 3281"/>
                      <a:gd name="T23" fmla="*/ 0 h 1619"/>
                      <a:gd name="T24" fmla="*/ 0 w 3281"/>
                      <a:gd name="T25" fmla="*/ 0 h 1619"/>
                      <a:gd name="T26" fmla="*/ 0 w 3281"/>
                      <a:gd name="T27" fmla="*/ 0 h 1619"/>
                      <a:gd name="T28" fmla="*/ 0 w 3281"/>
                      <a:gd name="T29" fmla="*/ 0 h 1619"/>
                      <a:gd name="T30" fmla="*/ 0 w 3281"/>
                      <a:gd name="T31" fmla="*/ 0 h 1619"/>
                      <a:gd name="T32" fmla="*/ 0 w 3281"/>
                      <a:gd name="T33" fmla="*/ 0 h 1619"/>
                      <a:gd name="T34" fmla="*/ 0 w 3281"/>
                      <a:gd name="T35" fmla="*/ 0 h 1619"/>
                      <a:gd name="T36" fmla="*/ 0 w 3281"/>
                      <a:gd name="T37" fmla="*/ 0 h 1619"/>
                      <a:gd name="T38" fmla="*/ 0 w 3281"/>
                      <a:gd name="T39" fmla="*/ 0 h 1619"/>
                      <a:gd name="T40" fmla="*/ 0 w 3281"/>
                      <a:gd name="T41" fmla="*/ 0 h 1619"/>
                      <a:gd name="T42" fmla="*/ 0 w 3281"/>
                      <a:gd name="T43" fmla="*/ 0 h 1619"/>
                      <a:gd name="T44" fmla="*/ 0 w 3281"/>
                      <a:gd name="T45" fmla="*/ 0 h 1619"/>
                      <a:gd name="T46" fmla="*/ 0 w 3281"/>
                      <a:gd name="T47" fmla="*/ 0 h 1619"/>
                      <a:gd name="T48" fmla="*/ 0 w 3281"/>
                      <a:gd name="T49" fmla="*/ 0 h 1619"/>
                      <a:gd name="T50" fmla="*/ 0 w 3281"/>
                      <a:gd name="T51" fmla="*/ 0 h 1619"/>
                      <a:gd name="T52" fmla="*/ 0 w 3281"/>
                      <a:gd name="T53" fmla="*/ 0 h 1619"/>
                      <a:gd name="T54" fmla="*/ 0 w 3281"/>
                      <a:gd name="T55" fmla="*/ 0 h 1619"/>
                      <a:gd name="T56" fmla="*/ 0 w 3281"/>
                      <a:gd name="T57" fmla="*/ 0 h 1619"/>
                      <a:gd name="T58" fmla="*/ 0 w 3281"/>
                      <a:gd name="T59" fmla="*/ 0 h 1619"/>
                      <a:gd name="T60" fmla="*/ 0 w 3281"/>
                      <a:gd name="T61" fmla="*/ 0 h 1619"/>
                      <a:gd name="T62" fmla="*/ 0 w 3281"/>
                      <a:gd name="T63" fmla="*/ 0 h 1619"/>
                      <a:gd name="T64" fmla="*/ 0 w 3281"/>
                      <a:gd name="T65" fmla="*/ 0 h 1619"/>
                      <a:gd name="T66" fmla="*/ 0 w 3281"/>
                      <a:gd name="T67" fmla="*/ 0 h 1619"/>
                      <a:gd name="T68" fmla="*/ 0 w 3281"/>
                      <a:gd name="T69" fmla="*/ 0 h 1619"/>
                      <a:gd name="T70" fmla="*/ 0 w 3281"/>
                      <a:gd name="T71" fmla="*/ 0 h 1619"/>
                      <a:gd name="T72" fmla="*/ 0 w 3281"/>
                      <a:gd name="T73" fmla="*/ 0 h 1619"/>
                      <a:gd name="T74" fmla="*/ 0 w 3281"/>
                      <a:gd name="T75" fmla="*/ 0 h 1619"/>
                      <a:gd name="T76" fmla="*/ 0 w 3281"/>
                      <a:gd name="T77" fmla="*/ 0 h 1619"/>
                      <a:gd name="T78" fmla="*/ 0 w 3281"/>
                      <a:gd name="T79" fmla="*/ 0 h 1619"/>
                      <a:gd name="T80" fmla="*/ 0 w 3281"/>
                      <a:gd name="T81" fmla="*/ 0 h 1619"/>
                      <a:gd name="T82" fmla="*/ 0 w 3281"/>
                      <a:gd name="T83" fmla="*/ 0 h 1619"/>
                      <a:gd name="T84" fmla="*/ 0 w 3281"/>
                      <a:gd name="T85" fmla="*/ 0 h 1619"/>
                      <a:gd name="T86" fmla="*/ 0 w 3281"/>
                      <a:gd name="T87" fmla="*/ 0 h 1619"/>
                      <a:gd name="T88" fmla="*/ 0 w 3281"/>
                      <a:gd name="T89" fmla="*/ 0 h 1619"/>
                      <a:gd name="T90" fmla="*/ 0 w 3281"/>
                      <a:gd name="T91" fmla="*/ 0 h 1619"/>
                      <a:gd name="T92" fmla="*/ 0 w 3281"/>
                      <a:gd name="T93" fmla="*/ 0 h 1619"/>
                      <a:gd name="T94" fmla="*/ 0 w 3281"/>
                      <a:gd name="T95" fmla="*/ 0 h 1619"/>
                      <a:gd name="T96" fmla="*/ 0 w 3281"/>
                      <a:gd name="T97" fmla="*/ 0 h 1619"/>
                      <a:gd name="T98" fmla="*/ 0 w 3281"/>
                      <a:gd name="T99" fmla="*/ 0 h 1619"/>
                      <a:gd name="T100" fmla="*/ 0 w 3281"/>
                      <a:gd name="T101" fmla="*/ 0 h 1619"/>
                      <a:gd name="T102" fmla="*/ 0 w 3281"/>
                      <a:gd name="T103" fmla="*/ 0 h 1619"/>
                      <a:gd name="T104" fmla="*/ 0 w 3281"/>
                      <a:gd name="T105" fmla="*/ 0 h 1619"/>
                      <a:gd name="T106" fmla="*/ 0 w 3281"/>
                      <a:gd name="T107" fmla="*/ 0 h 1619"/>
                      <a:gd name="T108" fmla="*/ 0 w 3281"/>
                      <a:gd name="T109" fmla="*/ 0 h 1619"/>
                      <a:gd name="T110" fmla="*/ 0 w 3281"/>
                      <a:gd name="T111" fmla="*/ 0 h 1619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w 3281"/>
                      <a:gd name="T169" fmla="*/ 0 h 1619"/>
                      <a:gd name="T170" fmla="*/ 3281 w 3281"/>
                      <a:gd name="T171" fmla="*/ 1619 h 1619"/>
                    </a:gdLst>
                    <a:ahLst/>
                    <a:cxnLst>
                      <a:cxn ang="T112">
                        <a:pos x="T0" y="T1"/>
                      </a:cxn>
                      <a:cxn ang="T113">
                        <a:pos x="T2" y="T3"/>
                      </a:cxn>
                      <a:cxn ang="T114">
                        <a:pos x="T4" y="T5"/>
                      </a:cxn>
                      <a:cxn ang="T115">
                        <a:pos x="T6" y="T7"/>
                      </a:cxn>
                      <a:cxn ang="T116">
                        <a:pos x="T8" y="T9"/>
                      </a:cxn>
                      <a:cxn ang="T117">
                        <a:pos x="T10" y="T11"/>
                      </a:cxn>
                      <a:cxn ang="T118">
                        <a:pos x="T12" y="T13"/>
                      </a:cxn>
                      <a:cxn ang="T119">
                        <a:pos x="T14" y="T15"/>
                      </a:cxn>
                      <a:cxn ang="T120">
                        <a:pos x="T16" y="T17"/>
                      </a:cxn>
                      <a:cxn ang="T121">
                        <a:pos x="T18" y="T19"/>
                      </a:cxn>
                      <a:cxn ang="T122">
                        <a:pos x="T20" y="T21"/>
                      </a:cxn>
                      <a:cxn ang="T123">
                        <a:pos x="T22" y="T23"/>
                      </a:cxn>
                      <a:cxn ang="T124">
                        <a:pos x="T24" y="T25"/>
                      </a:cxn>
                      <a:cxn ang="T125">
                        <a:pos x="T26" y="T27"/>
                      </a:cxn>
                      <a:cxn ang="T126">
                        <a:pos x="T28" y="T29"/>
                      </a:cxn>
                      <a:cxn ang="T127">
                        <a:pos x="T30" y="T31"/>
                      </a:cxn>
                      <a:cxn ang="T128">
                        <a:pos x="T32" y="T33"/>
                      </a:cxn>
                      <a:cxn ang="T129">
                        <a:pos x="T34" y="T35"/>
                      </a:cxn>
                      <a:cxn ang="T130">
                        <a:pos x="T36" y="T37"/>
                      </a:cxn>
                      <a:cxn ang="T131">
                        <a:pos x="T38" y="T39"/>
                      </a:cxn>
                      <a:cxn ang="T132">
                        <a:pos x="T40" y="T41"/>
                      </a:cxn>
                      <a:cxn ang="T133">
                        <a:pos x="T42" y="T43"/>
                      </a:cxn>
                      <a:cxn ang="T134">
                        <a:pos x="T44" y="T45"/>
                      </a:cxn>
                      <a:cxn ang="T135">
                        <a:pos x="T46" y="T47"/>
                      </a:cxn>
                      <a:cxn ang="T136">
                        <a:pos x="T48" y="T49"/>
                      </a:cxn>
                      <a:cxn ang="T137">
                        <a:pos x="T50" y="T51"/>
                      </a:cxn>
                      <a:cxn ang="T138">
                        <a:pos x="T52" y="T53"/>
                      </a:cxn>
                      <a:cxn ang="T139">
                        <a:pos x="T54" y="T55"/>
                      </a:cxn>
                      <a:cxn ang="T140">
                        <a:pos x="T56" y="T57"/>
                      </a:cxn>
                      <a:cxn ang="T141">
                        <a:pos x="T58" y="T59"/>
                      </a:cxn>
                      <a:cxn ang="T142">
                        <a:pos x="T60" y="T61"/>
                      </a:cxn>
                      <a:cxn ang="T143">
                        <a:pos x="T62" y="T63"/>
                      </a:cxn>
                      <a:cxn ang="T144">
                        <a:pos x="T64" y="T65"/>
                      </a:cxn>
                      <a:cxn ang="T145">
                        <a:pos x="T66" y="T67"/>
                      </a:cxn>
                      <a:cxn ang="T146">
                        <a:pos x="T68" y="T69"/>
                      </a:cxn>
                      <a:cxn ang="T147">
                        <a:pos x="T70" y="T71"/>
                      </a:cxn>
                      <a:cxn ang="T148">
                        <a:pos x="T72" y="T73"/>
                      </a:cxn>
                      <a:cxn ang="T149">
                        <a:pos x="T74" y="T75"/>
                      </a:cxn>
                      <a:cxn ang="T150">
                        <a:pos x="T76" y="T77"/>
                      </a:cxn>
                      <a:cxn ang="T151">
                        <a:pos x="T78" y="T79"/>
                      </a:cxn>
                      <a:cxn ang="T152">
                        <a:pos x="T80" y="T81"/>
                      </a:cxn>
                      <a:cxn ang="T153">
                        <a:pos x="T82" y="T83"/>
                      </a:cxn>
                      <a:cxn ang="T154">
                        <a:pos x="T84" y="T85"/>
                      </a:cxn>
                      <a:cxn ang="T155">
                        <a:pos x="T86" y="T87"/>
                      </a:cxn>
                      <a:cxn ang="T156">
                        <a:pos x="T88" y="T89"/>
                      </a:cxn>
                      <a:cxn ang="T157">
                        <a:pos x="T90" y="T91"/>
                      </a:cxn>
                      <a:cxn ang="T158">
                        <a:pos x="T92" y="T93"/>
                      </a:cxn>
                      <a:cxn ang="T159">
                        <a:pos x="T94" y="T95"/>
                      </a:cxn>
                      <a:cxn ang="T160">
                        <a:pos x="T96" y="T97"/>
                      </a:cxn>
                      <a:cxn ang="T161">
                        <a:pos x="T98" y="T99"/>
                      </a:cxn>
                      <a:cxn ang="T162">
                        <a:pos x="T100" y="T101"/>
                      </a:cxn>
                      <a:cxn ang="T163">
                        <a:pos x="T102" y="T103"/>
                      </a:cxn>
                      <a:cxn ang="T164">
                        <a:pos x="T104" y="T105"/>
                      </a:cxn>
                      <a:cxn ang="T165">
                        <a:pos x="T106" y="T107"/>
                      </a:cxn>
                      <a:cxn ang="T166">
                        <a:pos x="T108" y="T109"/>
                      </a:cxn>
                      <a:cxn ang="T167">
                        <a:pos x="T110" y="T111"/>
                      </a:cxn>
                    </a:cxnLst>
                    <a:rect l="T168" t="T169" r="T170" b="T171"/>
                    <a:pathLst>
                      <a:path w="3281" h="1619">
                        <a:moveTo>
                          <a:pt x="305" y="538"/>
                        </a:moveTo>
                        <a:lnTo>
                          <a:pt x="289" y="539"/>
                        </a:lnTo>
                        <a:lnTo>
                          <a:pt x="273" y="540"/>
                        </a:lnTo>
                        <a:lnTo>
                          <a:pt x="256" y="543"/>
                        </a:lnTo>
                        <a:lnTo>
                          <a:pt x="240" y="545"/>
                        </a:lnTo>
                        <a:lnTo>
                          <a:pt x="225" y="549"/>
                        </a:lnTo>
                        <a:lnTo>
                          <a:pt x="209" y="553"/>
                        </a:lnTo>
                        <a:lnTo>
                          <a:pt x="194" y="557"/>
                        </a:lnTo>
                        <a:lnTo>
                          <a:pt x="179" y="562"/>
                        </a:lnTo>
                        <a:lnTo>
                          <a:pt x="164" y="567"/>
                        </a:lnTo>
                        <a:lnTo>
                          <a:pt x="150" y="573"/>
                        </a:lnTo>
                        <a:lnTo>
                          <a:pt x="136" y="579"/>
                        </a:lnTo>
                        <a:lnTo>
                          <a:pt x="123" y="586"/>
                        </a:lnTo>
                        <a:lnTo>
                          <a:pt x="110" y="593"/>
                        </a:lnTo>
                        <a:lnTo>
                          <a:pt x="99" y="601"/>
                        </a:lnTo>
                        <a:lnTo>
                          <a:pt x="87" y="608"/>
                        </a:lnTo>
                        <a:lnTo>
                          <a:pt x="76" y="617"/>
                        </a:lnTo>
                        <a:lnTo>
                          <a:pt x="66" y="625"/>
                        </a:lnTo>
                        <a:lnTo>
                          <a:pt x="57" y="635"/>
                        </a:lnTo>
                        <a:lnTo>
                          <a:pt x="47" y="644"/>
                        </a:lnTo>
                        <a:lnTo>
                          <a:pt x="39" y="654"/>
                        </a:lnTo>
                        <a:lnTo>
                          <a:pt x="32" y="664"/>
                        </a:lnTo>
                        <a:lnTo>
                          <a:pt x="25" y="674"/>
                        </a:lnTo>
                        <a:lnTo>
                          <a:pt x="19" y="685"/>
                        </a:lnTo>
                        <a:lnTo>
                          <a:pt x="13" y="695"/>
                        </a:lnTo>
                        <a:lnTo>
                          <a:pt x="10" y="706"/>
                        </a:lnTo>
                        <a:lnTo>
                          <a:pt x="6" y="717"/>
                        </a:lnTo>
                        <a:lnTo>
                          <a:pt x="3" y="728"/>
                        </a:lnTo>
                        <a:lnTo>
                          <a:pt x="1" y="739"/>
                        </a:lnTo>
                        <a:lnTo>
                          <a:pt x="0" y="750"/>
                        </a:lnTo>
                        <a:lnTo>
                          <a:pt x="0" y="762"/>
                        </a:lnTo>
                        <a:lnTo>
                          <a:pt x="1" y="773"/>
                        </a:lnTo>
                        <a:lnTo>
                          <a:pt x="2" y="784"/>
                        </a:lnTo>
                        <a:lnTo>
                          <a:pt x="5" y="795"/>
                        </a:lnTo>
                        <a:lnTo>
                          <a:pt x="8" y="806"/>
                        </a:lnTo>
                        <a:lnTo>
                          <a:pt x="12" y="817"/>
                        </a:lnTo>
                        <a:lnTo>
                          <a:pt x="16" y="828"/>
                        </a:lnTo>
                        <a:lnTo>
                          <a:pt x="21" y="838"/>
                        </a:lnTo>
                        <a:lnTo>
                          <a:pt x="28" y="849"/>
                        </a:lnTo>
                        <a:lnTo>
                          <a:pt x="35" y="859"/>
                        </a:lnTo>
                        <a:lnTo>
                          <a:pt x="42" y="869"/>
                        </a:lnTo>
                        <a:lnTo>
                          <a:pt x="51" y="878"/>
                        </a:lnTo>
                        <a:lnTo>
                          <a:pt x="60" y="888"/>
                        </a:lnTo>
                        <a:lnTo>
                          <a:pt x="70" y="897"/>
                        </a:lnTo>
                        <a:lnTo>
                          <a:pt x="81" y="905"/>
                        </a:lnTo>
                        <a:lnTo>
                          <a:pt x="92" y="913"/>
                        </a:lnTo>
                        <a:lnTo>
                          <a:pt x="104" y="921"/>
                        </a:lnTo>
                        <a:lnTo>
                          <a:pt x="116" y="929"/>
                        </a:lnTo>
                        <a:lnTo>
                          <a:pt x="129" y="936"/>
                        </a:lnTo>
                        <a:lnTo>
                          <a:pt x="142" y="942"/>
                        </a:lnTo>
                        <a:lnTo>
                          <a:pt x="156" y="949"/>
                        </a:lnTo>
                        <a:lnTo>
                          <a:pt x="171" y="954"/>
                        </a:lnTo>
                        <a:lnTo>
                          <a:pt x="185" y="959"/>
                        </a:lnTo>
                        <a:lnTo>
                          <a:pt x="201" y="964"/>
                        </a:lnTo>
                        <a:lnTo>
                          <a:pt x="199" y="927"/>
                        </a:lnTo>
                        <a:lnTo>
                          <a:pt x="185" y="934"/>
                        </a:lnTo>
                        <a:lnTo>
                          <a:pt x="174" y="941"/>
                        </a:lnTo>
                        <a:lnTo>
                          <a:pt x="161" y="949"/>
                        </a:lnTo>
                        <a:lnTo>
                          <a:pt x="151" y="957"/>
                        </a:lnTo>
                        <a:lnTo>
                          <a:pt x="140" y="966"/>
                        </a:lnTo>
                        <a:lnTo>
                          <a:pt x="131" y="975"/>
                        </a:lnTo>
                        <a:lnTo>
                          <a:pt x="121" y="985"/>
                        </a:lnTo>
                        <a:lnTo>
                          <a:pt x="113" y="994"/>
                        </a:lnTo>
                        <a:lnTo>
                          <a:pt x="106" y="1004"/>
                        </a:lnTo>
                        <a:lnTo>
                          <a:pt x="98" y="1013"/>
                        </a:lnTo>
                        <a:lnTo>
                          <a:pt x="92" y="1024"/>
                        </a:lnTo>
                        <a:lnTo>
                          <a:pt x="87" y="1034"/>
                        </a:lnTo>
                        <a:lnTo>
                          <a:pt x="83" y="1045"/>
                        </a:lnTo>
                        <a:lnTo>
                          <a:pt x="79" y="1056"/>
                        </a:lnTo>
                        <a:lnTo>
                          <a:pt x="76" y="1067"/>
                        </a:lnTo>
                        <a:lnTo>
                          <a:pt x="74" y="1078"/>
                        </a:lnTo>
                        <a:lnTo>
                          <a:pt x="72" y="1089"/>
                        </a:lnTo>
                        <a:lnTo>
                          <a:pt x="72" y="1100"/>
                        </a:lnTo>
                        <a:lnTo>
                          <a:pt x="72" y="1111"/>
                        </a:lnTo>
                        <a:lnTo>
                          <a:pt x="74" y="1122"/>
                        </a:lnTo>
                        <a:lnTo>
                          <a:pt x="76" y="1133"/>
                        </a:lnTo>
                        <a:lnTo>
                          <a:pt x="79" y="1144"/>
                        </a:lnTo>
                        <a:lnTo>
                          <a:pt x="83" y="1155"/>
                        </a:lnTo>
                        <a:lnTo>
                          <a:pt x="87" y="1166"/>
                        </a:lnTo>
                        <a:lnTo>
                          <a:pt x="92" y="1177"/>
                        </a:lnTo>
                        <a:lnTo>
                          <a:pt x="99" y="1187"/>
                        </a:lnTo>
                        <a:lnTo>
                          <a:pt x="106" y="1197"/>
                        </a:lnTo>
                        <a:lnTo>
                          <a:pt x="113" y="1207"/>
                        </a:lnTo>
                        <a:lnTo>
                          <a:pt x="121" y="1217"/>
                        </a:lnTo>
                        <a:lnTo>
                          <a:pt x="131" y="1226"/>
                        </a:lnTo>
                        <a:lnTo>
                          <a:pt x="140" y="1235"/>
                        </a:lnTo>
                        <a:lnTo>
                          <a:pt x="151" y="1244"/>
                        </a:lnTo>
                        <a:lnTo>
                          <a:pt x="161" y="1252"/>
                        </a:lnTo>
                        <a:lnTo>
                          <a:pt x="174" y="1260"/>
                        </a:lnTo>
                        <a:lnTo>
                          <a:pt x="185" y="1267"/>
                        </a:lnTo>
                        <a:lnTo>
                          <a:pt x="199" y="1275"/>
                        </a:lnTo>
                        <a:lnTo>
                          <a:pt x="212" y="1281"/>
                        </a:lnTo>
                        <a:lnTo>
                          <a:pt x="226" y="1287"/>
                        </a:lnTo>
                        <a:lnTo>
                          <a:pt x="240" y="1293"/>
                        </a:lnTo>
                        <a:lnTo>
                          <a:pt x="254" y="1298"/>
                        </a:lnTo>
                        <a:lnTo>
                          <a:pt x="270" y="1303"/>
                        </a:lnTo>
                        <a:lnTo>
                          <a:pt x="285" y="1307"/>
                        </a:lnTo>
                        <a:lnTo>
                          <a:pt x="300" y="1311"/>
                        </a:lnTo>
                        <a:lnTo>
                          <a:pt x="317" y="1314"/>
                        </a:lnTo>
                        <a:lnTo>
                          <a:pt x="332" y="1317"/>
                        </a:lnTo>
                        <a:lnTo>
                          <a:pt x="348" y="1319"/>
                        </a:lnTo>
                        <a:lnTo>
                          <a:pt x="365" y="1321"/>
                        </a:lnTo>
                        <a:lnTo>
                          <a:pt x="381" y="1322"/>
                        </a:lnTo>
                        <a:lnTo>
                          <a:pt x="397" y="1322"/>
                        </a:lnTo>
                        <a:lnTo>
                          <a:pt x="415" y="1322"/>
                        </a:lnTo>
                        <a:lnTo>
                          <a:pt x="431" y="1321"/>
                        </a:lnTo>
                        <a:lnTo>
                          <a:pt x="487" y="1370"/>
                        </a:lnTo>
                        <a:lnTo>
                          <a:pt x="507" y="1386"/>
                        </a:lnTo>
                        <a:lnTo>
                          <a:pt x="527" y="1402"/>
                        </a:lnTo>
                        <a:lnTo>
                          <a:pt x="549" y="1416"/>
                        </a:lnTo>
                        <a:lnTo>
                          <a:pt x="573" y="1429"/>
                        </a:lnTo>
                        <a:lnTo>
                          <a:pt x="597" y="1442"/>
                        </a:lnTo>
                        <a:lnTo>
                          <a:pt x="623" y="1454"/>
                        </a:lnTo>
                        <a:lnTo>
                          <a:pt x="649" y="1465"/>
                        </a:lnTo>
                        <a:lnTo>
                          <a:pt x="676" y="1476"/>
                        </a:lnTo>
                        <a:lnTo>
                          <a:pt x="704" y="1485"/>
                        </a:lnTo>
                        <a:lnTo>
                          <a:pt x="732" y="1493"/>
                        </a:lnTo>
                        <a:lnTo>
                          <a:pt x="761" y="1500"/>
                        </a:lnTo>
                        <a:lnTo>
                          <a:pt x="791" y="1506"/>
                        </a:lnTo>
                        <a:lnTo>
                          <a:pt x="821" y="1512"/>
                        </a:lnTo>
                        <a:lnTo>
                          <a:pt x="851" y="1516"/>
                        </a:lnTo>
                        <a:lnTo>
                          <a:pt x="882" y="1518"/>
                        </a:lnTo>
                        <a:lnTo>
                          <a:pt x="913" y="1520"/>
                        </a:lnTo>
                        <a:lnTo>
                          <a:pt x="945" y="1521"/>
                        </a:lnTo>
                        <a:lnTo>
                          <a:pt x="975" y="1521"/>
                        </a:lnTo>
                        <a:lnTo>
                          <a:pt x="1005" y="1519"/>
                        </a:lnTo>
                        <a:lnTo>
                          <a:pt x="1036" y="1516"/>
                        </a:lnTo>
                        <a:lnTo>
                          <a:pt x="1066" y="1513"/>
                        </a:lnTo>
                        <a:lnTo>
                          <a:pt x="1097" y="1508"/>
                        </a:lnTo>
                        <a:lnTo>
                          <a:pt x="1127" y="1502"/>
                        </a:lnTo>
                        <a:lnTo>
                          <a:pt x="1156" y="1495"/>
                        </a:lnTo>
                        <a:lnTo>
                          <a:pt x="1185" y="1487"/>
                        </a:lnTo>
                        <a:lnTo>
                          <a:pt x="1297" y="1505"/>
                        </a:lnTo>
                        <a:lnTo>
                          <a:pt x="1315" y="1518"/>
                        </a:lnTo>
                        <a:lnTo>
                          <a:pt x="1334" y="1530"/>
                        </a:lnTo>
                        <a:lnTo>
                          <a:pt x="1354" y="1542"/>
                        </a:lnTo>
                        <a:lnTo>
                          <a:pt x="1376" y="1553"/>
                        </a:lnTo>
                        <a:lnTo>
                          <a:pt x="1398" y="1563"/>
                        </a:lnTo>
                        <a:lnTo>
                          <a:pt x="1421" y="1572"/>
                        </a:lnTo>
                        <a:lnTo>
                          <a:pt x="1444" y="1581"/>
                        </a:lnTo>
                        <a:lnTo>
                          <a:pt x="1468" y="1588"/>
                        </a:lnTo>
                        <a:lnTo>
                          <a:pt x="1492" y="1595"/>
                        </a:lnTo>
                        <a:lnTo>
                          <a:pt x="1517" y="1601"/>
                        </a:lnTo>
                        <a:lnTo>
                          <a:pt x="1542" y="1606"/>
                        </a:lnTo>
                        <a:lnTo>
                          <a:pt x="1568" y="1610"/>
                        </a:lnTo>
                        <a:lnTo>
                          <a:pt x="1593" y="1614"/>
                        </a:lnTo>
                        <a:lnTo>
                          <a:pt x="1620" y="1616"/>
                        </a:lnTo>
                        <a:lnTo>
                          <a:pt x="1645" y="1617"/>
                        </a:lnTo>
                        <a:lnTo>
                          <a:pt x="1672" y="1618"/>
                        </a:lnTo>
                        <a:lnTo>
                          <a:pt x="1698" y="1618"/>
                        </a:lnTo>
                        <a:lnTo>
                          <a:pt x="1725" y="1616"/>
                        </a:lnTo>
                        <a:lnTo>
                          <a:pt x="1751" y="1614"/>
                        </a:lnTo>
                        <a:lnTo>
                          <a:pt x="1777" y="1611"/>
                        </a:lnTo>
                        <a:lnTo>
                          <a:pt x="1803" y="1607"/>
                        </a:lnTo>
                        <a:lnTo>
                          <a:pt x="1828" y="1602"/>
                        </a:lnTo>
                        <a:lnTo>
                          <a:pt x="1853" y="1597"/>
                        </a:lnTo>
                        <a:lnTo>
                          <a:pt x="1878" y="1590"/>
                        </a:lnTo>
                        <a:lnTo>
                          <a:pt x="1902" y="1582"/>
                        </a:lnTo>
                        <a:lnTo>
                          <a:pt x="1925" y="1574"/>
                        </a:lnTo>
                        <a:lnTo>
                          <a:pt x="1948" y="1565"/>
                        </a:lnTo>
                        <a:lnTo>
                          <a:pt x="1970" y="1555"/>
                        </a:lnTo>
                        <a:lnTo>
                          <a:pt x="1991" y="1545"/>
                        </a:lnTo>
                        <a:lnTo>
                          <a:pt x="2012" y="1533"/>
                        </a:lnTo>
                        <a:lnTo>
                          <a:pt x="2031" y="1521"/>
                        </a:lnTo>
                        <a:lnTo>
                          <a:pt x="2049" y="1509"/>
                        </a:lnTo>
                        <a:lnTo>
                          <a:pt x="2068" y="1495"/>
                        </a:lnTo>
                        <a:lnTo>
                          <a:pt x="2084" y="1481"/>
                        </a:lnTo>
                        <a:lnTo>
                          <a:pt x="2099" y="1467"/>
                        </a:lnTo>
                        <a:lnTo>
                          <a:pt x="2114" y="1452"/>
                        </a:lnTo>
                        <a:lnTo>
                          <a:pt x="2127" y="1437"/>
                        </a:lnTo>
                        <a:lnTo>
                          <a:pt x="2139" y="1421"/>
                        </a:lnTo>
                        <a:lnTo>
                          <a:pt x="2149" y="1405"/>
                        </a:lnTo>
                        <a:lnTo>
                          <a:pt x="2217" y="1392"/>
                        </a:lnTo>
                        <a:lnTo>
                          <a:pt x="2238" y="1398"/>
                        </a:lnTo>
                        <a:lnTo>
                          <a:pt x="2259" y="1403"/>
                        </a:lnTo>
                        <a:lnTo>
                          <a:pt x="2280" y="1408"/>
                        </a:lnTo>
                        <a:lnTo>
                          <a:pt x="2301" y="1412"/>
                        </a:lnTo>
                        <a:lnTo>
                          <a:pt x="2323" y="1415"/>
                        </a:lnTo>
                        <a:lnTo>
                          <a:pt x="2345" y="1416"/>
                        </a:lnTo>
                        <a:lnTo>
                          <a:pt x="2367" y="1417"/>
                        </a:lnTo>
                        <a:lnTo>
                          <a:pt x="2389" y="1418"/>
                        </a:lnTo>
                        <a:lnTo>
                          <a:pt x="2412" y="1418"/>
                        </a:lnTo>
                        <a:lnTo>
                          <a:pt x="2434" y="1417"/>
                        </a:lnTo>
                        <a:lnTo>
                          <a:pt x="2456" y="1416"/>
                        </a:lnTo>
                        <a:lnTo>
                          <a:pt x="2478" y="1414"/>
                        </a:lnTo>
                        <a:lnTo>
                          <a:pt x="2501" y="1411"/>
                        </a:lnTo>
                        <a:lnTo>
                          <a:pt x="2522" y="1407"/>
                        </a:lnTo>
                        <a:lnTo>
                          <a:pt x="2544" y="1403"/>
                        </a:lnTo>
                        <a:lnTo>
                          <a:pt x="2564" y="1397"/>
                        </a:lnTo>
                        <a:lnTo>
                          <a:pt x="2585" y="1391"/>
                        </a:lnTo>
                        <a:lnTo>
                          <a:pt x="2605" y="1385"/>
                        </a:lnTo>
                        <a:lnTo>
                          <a:pt x="2624" y="1377"/>
                        </a:lnTo>
                        <a:lnTo>
                          <a:pt x="2644" y="1369"/>
                        </a:lnTo>
                        <a:lnTo>
                          <a:pt x="2662" y="1360"/>
                        </a:lnTo>
                        <a:lnTo>
                          <a:pt x="2679" y="1351"/>
                        </a:lnTo>
                        <a:lnTo>
                          <a:pt x="2696" y="1341"/>
                        </a:lnTo>
                        <a:lnTo>
                          <a:pt x="2712" y="1331"/>
                        </a:lnTo>
                        <a:lnTo>
                          <a:pt x="2727" y="1320"/>
                        </a:lnTo>
                        <a:lnTo>
                          <a:pt x="2741" y="1308"/>
                        </a:lnTo>
                        <a:lnTo>
                          <a:pt x="2756" y="1296"/>
                        </a:lnTo>
                        <a:lnTo>
                          <a:pt x="2768" y="1284"/>
                        </a:lnTo>
                        <a:lnTo>
                          <a:pt x="2780" y="1271"/>
                        </a:lnTo>
                        <a:lnTo>
                          <a:pt x="2790" y="1258"/>
                        </a:lnTo>
                        <a:lnTo>
                          <a:pt x="2800" y="1245"/>
                        </a:lnTo>
                        <a:lnTo>
                          <a:pt x="2809" y="1231"/>
                        </a:lnTo>
                        <a:lnTo>
                          <a:pt x="2816" y="1217"/>
                        </a:lnTo>
                        <a:lnTo>
                          <a:pt x="2823" y="1202"/>
                        </a:lnTo>
                        <a:lnTo>
                          <a:pt x="2828" y="1188"/>
                        </a:lnTo>
                        <a:lnTo>
                          <a:pt x="2833" y="1173"/>
                        </a:lnTo>
                        <a:lnTo>
                          <a:pt x="2836" y="1158"/>
                        </a:lnTo>
                        <a:lnTo>
                          <a:pt x="2837" y="1143"/>
                        </a:lnTo>
                        <a:lnTo>
                          <a:pt x="2838" y="1128"/>
                        </a:lnTo>
                        <a:lnTo>
                          <a:pt x="2819" y="1127"/>
                        </a:lnTo>
                        <a:lnTo>
                          <a:pt x="2845" y="1125"/>
                        </a:lnTo>
                        <a:lnTo>
                          <a:pt x="2870" y="1122"/>
                        </a:lnTo>
                        <a:lnTo>
                          <a:pt x="2896" y="1118"/>
                        </a:lnTo>
                        <a:lnTo>
                          <a:pt x="2921" y="1113"/>
                        </a:lnTo>
                        <a:lnTo>
                          <a:pt x="2946" y="1107"/>
                        </a:lnTo>
                        <a:lnTo>
                          <a:pt x="2969" y="1101"/>
                        </a:lnTo>
                        <a:lnTo>
                          <a:pt x="2992" y="1093"/>
                        </a:lnTo>
                        <a:lnTo>
                          <a:pt x="3015" y="1085"/>
                        </a:lnTo>
                        <a:lnTo>
                          <a:pt x="3038" y="1076"/>
                        </a:lnTo>
                        <a:lnTo>
                          <a:pt x="3059" y="1067"/>
                        </a:lnTo>
                        <a:lnTo>
                          <a:pt x="3080" y="1056"/>
                        </a:lnTo>
                        <a:lnTo>
                          <a:pt x="3100" y="1045"/>
                        </a:lnTo>
                        <a:lnTo>
                          <a:pt x="3120" y="1034"/>
                        </a:lnTo>
                        <a:lnTo>
                          <a:pt x="3139" y="1021"/>
                        </a:lnTo>
                        <a:lnTo>
                          <a:pt x="3156" y="1009"/>
                        </a:lnTo>
                        <a:lnTo>
                          <a:pt x="3172" y="996"/>
                        </a:lnTo>
                        <a:lnTo>
                          <a:pt x="3188" y="982"/>
                        </a:lnTo>
                        <a:lnTo>
                          <a:pt x="3202" y="967"/>
                        </a:lnTo>
                        <a:lnTo>
                          <a:pt x="3216" y="952"/>
                        </a:lnTo>
                        <a:lnTo>
                          <a:pt x="3227" y="936"/>
                        </a:lnTo>
                        <a:lnTo>
                          <a:pt x="3238" y="920"/>
                        </a:lnTo>
                        <a:lnTo>
                          <a:pt x="3248" y="904"/>
                        </a:lnTo>
                        <a:lnTo>
                          <a:pt x="3256" y="888"/>
                        </a:lnTo>
                        <a:lnTo>
                          <a:pt x="3264" y="871"/>
                        </a:lnTo>
                        <a:lnTo>
                          <a:pt x="3269" y="854"/>
                        </a:lnTo>
                        <a:lnTo>
                          <a:pt x="3274" y="837"/>
                        </a:lnTo>
                        <a:lnTo>
                          <a:pt x="3277" y="819"/>
                        </a:lnTo>
                        <a:lnTo>
                          <a:pt x="3279" y="802"/>
                        </a:lnTo>
                        <a:lnTo>
                          <a:pt x="3280" y="784"/>
                        </a:lnTo>
                        <a:lnTo>
                          <a:pt x="3279" y="767"/>
                        </a:lnTo>
                        <a:lnTo>
                          <a:pt x="3277" y="750"/>
                        </a:lnTo>
                        <a:lnTo>
                          <a:pt x="3274" y="732"/>
                        </a:lnTo>
                        <a:lnTo>
                          <a:pt x="3269" y="715"/>
                        </a:lnTo>
                        <a:lnTo>
                          <a:pt x="3264" y="698"/>
                        </a:lnTo>
                        <a:lnTo>
                          <a:pt x="3257" y="681"/>
                        </a:lnTo>
                        <a:lnTo>
                          <a:pt x="3248" y="665"/>
                        </a:lnTo>
                        <a:lnTo>
                          <a:pt x="3239" y="648"/>
                        </a:lnTo>
                        <a:lnTo>
                          <a:pt x="3228" y="632"/>
                        </a:lnTo>
                        <a:lnTo>
                          <a:pt x="3216" y="617"/>
                        </a:lnTo>
                        <a:lnTo>
                          <a:pt x="3203" y="603"/>
                        </a:lnTo>
                        <a:lnTo>
                          <a:pt x="3189" y="588"/>
                        </a:lnTo>
                        <a:lnTo>
                          <a:pt x="3173" y="574"/>
                        </a:lnTo>
                        <a:lnTo>
                          <a:pt x="3157" y="560"/>
                        </a:lnTo>
                        <a:lnTo>
                          <a:pt x="3139" y="547"/>
                        </a:lnTo>
                        <a:lnTo>
                          <a:pt x="3121" y="535"/>
                        </a:lnTo>
                        <a:lnTo>
                          <a:pt x="3148" y="604"/>
                        </a:lnTo>
                        <a:lnTo>
                          <a:pt x="3159" y="591"/>
                        </a:lnTo>
                        <a:lnTo>
                          <a:pt x="3168" y="579"/>
                        </a:lnTo>
                        <a:lnTo>
                          <a:pt x="3176" y="566"/>
                        </a:lnTo>
                        <a:lnTo>
                          <a:pt x="3183" y="553"/>
                        </a:lnTo>
                        <a:lnTo>
                          <a:pt x="3190" y="539"/>
                        </a:lnTo>
                        <a:lnTo>
                          <a:pt x="3195" y="526"/>
                        </a:lnTo>
                        <a:lnTo>
                          <a:pt x="3198" y="512"/>
                        </a:lnTo>
                        <a:lnTo>
                          <a:pt x="3201" y="498"/>
                        </a:lnTo>
                        <a:lnTo>
                          <a:pt x="3203" y="484"/>
                        </a:lnTo>
                        <a:lnTo>
                          <a:pt x="3204" y="470"/>
                        </a:lnTo>
                        <a:lnTo>
                          <a:pt x="3204" y="456"/>
                        </a:lnTo>
                        <a:lnTo>
                          <a:pt x="3202" y="442"/>
                        </a:lnTo>
                        <a:lnTo>
                          <a:pt x="3200" y="428"/>
                        </a:lnTo>
                        <a:lnTo>
                          <a:pt x="3196" y="414"/>
                        </a:lnTo>
                        <a:lnTo>
                          <a:pt x="3193" y="401"/>
                        </a:lnTo>
                        <a:lnTo>
                          <a:pt x="3187" y="387"/>
                        </a:lnTo>
                        <a:lnTo>
                          <a:pt x="3180" y="374"/>
                        </a:lnTo>
                        <a:lnTo>
                          <a:pt x="3172" y="361"/>
                        </a:lnTo>
                        <a:lnTo>
                          <a:pt x="3164" y="348"/>
                        </a:lnTo>
                        <a:lnTo>
                          <a:pt x="3155" y="335"/>
                        </a:lnTo>
                        <a:lnTo>
                          <a:pt x="3145" y="323"/>
                        </a:lnTo>
                        <a:lnTo>
                          <a:pt x="3133" y="312"/>
                        </a:lnTo>
                        <a:lnTo>
                          <a:pt x="3121" y="300"/>
                        </a:lnTo>
                        <a:lnTo>
                          <a:pt x="3108" y="289"/>
                        </a:lnTo>
                        <a:lnTo>
                          <a:pt x="3094" y="279"/>
                        </a:lnTo>
                        <a:lnTo>
                          <a:pt x="3079" y="269"/>
                        </a:lnTo>
                        <a:lnTo>
                          <a:pt x="3064" y="259"/>
                        </a:lnTo>
                        <a:lnTo>
                          <a:pt x="3048" y="251"/>
                        </a:lnTo>
                        <a:lnTo>
                          <a:pt x="3031" y="242"/>
                        </a:lnTo>
                        <a:lnTo>
                          <a:pt x="3014" y="234"/>
                        </a:lnTo>
                        <a:lnTo>
                          <a:pt x="2996" y="227"/>
                        </a:lnTo>
                        <a:lnTo>
                          <a:pt x="2978" y="221"/>
                        </a:lnTo>
                        <a:lnTo>
                          <a:pt x="2958" y="215"/>
                        </a:lnTo>
                        <a:lnTo>
                          <a:pt x="2940" y="210"/>
                        </a:lnTo>
                        <a:lnTo>
                          <a:pt x="2920" y="205"/>
                        </a:lnTo>
                        <a:lnTo>
                          <a:pt x="2901" y="202"/>
                        </a:lnTo>
                        <a:lnTo>
                          <a:pt x="2880" y="199"/>
                        </a:lnTo>
                        <a:lnTo>
                          <a:pt x="2904" y="189"/>
                        </a:lnTo>
                        <a:lnTo>
                          <a:pt x="2899" y="177"/>
                        </a:lnTo>
                        <a:lnTo>
                          <a:pt x="2893" y="165"/>
                        </a:lnTo>
                        <a:lnTo>
                          <a:pt x="2886" y="153"/>
                        </a:lnTo>
                        <a:lnTo>
                          <a:pt x="2879" y="142"/>
                        </a:lnTo>
                        <a:lnTo>
                          <a:pt x="2870" y="130"/>
                        </a:lnTo>
                        <a:lnTo>
                          <a:pt x="2861" y="119"/>
                        </a:lnTo>
                        <a:lnTo>
                          <a:pt x="2851" y="109"/>
                        </a:lnTo>
                        <a:lnTo>
                          <a:pt x="2840" y="98"/>
                        </a:lnTo>
                        <a:lnTo>
                          <a:pt x="2828" y="89"/>
                        </a:lnTo>
                        <a:lnTo>
                          <a:pt x="2815" y="79"/>
                        </a:lnTo>
                        <a:lnTo>
                          <a:pt x="2802" y="70"/>
                        </a:lnTo>
                        <a:lnTo>
                          <a:pt x="2789" y="61"/>
                        </a:lnTo>
                        <a:lnTo>
                          <a:pt x="2774" y="53"/>
                        </a:lnTo>
                        <a:lnTo>
                          <a:pt x="2759" y="46"/>
                        </a:lnTo>
                        <a:lnTo>
                          <a:pt x="2743" y="39"/>
                        </a:lnTo>
                        <a:lnTo>
                          <a:pt x="2727" y="32"/>
                        </a:lnTo>
                        <a:lnTo>
                          <a:pt x="2710" y="26"/>
                        </a:lnTo>
                        <a:lnTo>
                          <a:pt x="2693" y="21"/>
                        </a:lnTo>
                        <a:lnTo>
                          <a:pt x="2675" y="16"/>
                        </a:lnTo>
                        <a:lnTo>
                          <a:pt x="2658" y="12"/>
                        </a:lnTo>
                        <a:lnTo>
                          <a:pt x="2640" y="8"/>
                        </a:lnTo>
                        <a:lnTo>
                          <a:pt x="2621" y="5"/>
                        </a:lnTo>
                        <a:lnTo>
                          <a:pt x="2602" y="3"/>
                        </a:lnTo>
                        <a:lnTo>
                          <a:pt x="2583" y="1"/>
                        </a:lnTo>
                        <a:lnTo>
                          <a:pt x="2565" y="0"/>
                        </a:lnTo>
                        <a:lnTo>
                          <a:pt x="2546" y="0"/>
                        </a:lnTo>
                        <a:lnTo>
                          <a:pt x="2526" y="0"/>
                        </a:lnTo>
                        <a:lnTo>
                          <a:pt x="2508" y="1"/>
                        </a:lnTo>
                        <a:lnTo>
                          <a:pt x="2489" y="3"/>
                        </a:lnTo>
                        <a:lnTo>
                          <a:pt x="2471" y="5"/>
                        </a:lnTo>
                        <a:lnTo>
                          <a:pt x="2452" y="8"/>
                        </a:lnTo>
                        <a:lnTo>
                          <a:pt x="2433" y="11"/>
                        </a:lnTo>
                        <a:lnTo>
                          <a:pt x="2416" y="15"/>
                        </a:lnTo>
                        <a:lnTo>
                          <a:pt x="2398" y="20"/>
                        </a:lnTo>
                        <a:lnTo>
                          <a:pt x="2382" y="26"/>
                        </a:lnTo>
                        <a:lnTo>
                          <a:pt x="2364" y="31"/>
                        </a:lnTo>
                        <a:lnTo>
                          <a:pt x="2348" y="38"/>
                        </a:lnTo>
                        <a:lnTo>
                          <a:pt x="2333" y="45"/>
                        </a:lnTo>
                        <a:lnTo>
                          <a:pt x="2317" y="52"/>
                        </a:lnTo>
                        <a:lnTo>
                          <a:pt x="2303" y="60"/>
                        </a:lnTo>
                        <a:lnTo>
                          <a:pt x="2230" y="62"/>
                        </a:lnTo>
                        <a:lnTo>
                          <a:pt x="2217" y="54"/>
                        </a:lnTo>
                        <a:lnTo>
                          <a:pt x="2205" y="47"/>
                        </a:lnTo>
                        <a:lnTo>
                          <a:pt x="2191" y="40"/>
                        </a:lnTo>
                        <a:lnTo>
                          <a:pt x="2177" y="34"/>
                        </a:lnTo>
                        <a:lnTo>
                          <a:pt x="2163" y="28"/>
                        </a:lnTo>
                        <a:lnTo>
                          <a:pt x="2147" y="23"/>
                        </a:lnTo>
                        <a:lnTo>
                          <a:pt x="2132" y="18"/>
                        </a:lnTo>
                        <a:lnTo>
                          <a:pt x="2116" y="14"/>
                        </a:lnTo>
                        <a:lnTo>
                          <a:pt x="2100" y="10"/>
                        </a:lnTo>
                        <a:lnTo>
                          <a:pt x="2084" y="7"/>
                        </a:lnTo>
                        <a:lnTo>
                          <a:pt x="2067" y="5"/>
                        </a:lnTo>
                        <a:lnTo>
                          <a:pt x="2050" y="3"/>
                        </a:lnTo>
                        <a:lnTo>
                          <a:pt x="2033" y="1"/>
                        </a:lnTo>
                        <a:lnTo>
                          <a:pt x="2017" y="0"/>
                        </a:lnTo>
                        <a:lnTo>
                          <a:pt x="1999" y="0"/>
                        </a:lnTo>
                        <a:lnTo>
                          <a:pt x="1982" y="0"/>
                        </a:lnTo>
                        <a:lnTo>
                          <a:pt x="1966" y="1"/>
                        </a:lnTo>
                        <a:lnTo>
                          <a:pt x="1949" y="3"/>
                        </a:lnTo>
                        <a:lnTo>
                          <a:pt x="1932" y="5"/>
                        </a:lnTo>
                        <a:lnTo>
                          <a:pt x="1915" y="7"/>
                        </a:lnTo>
                        <a:lnTo>
                          <a:pt x="1899" y="11"/>
                        </a:lnTo>
                        <a:lnTo>
                          <a:pt x="1883" y="14"/>
                        </a:lnTo>
                        <a:lnTo>
                          <a:pt x="1867" y="19"/>
                        </a:lnTo>
                        <a:lnTo>
                          <a:pt x="1852" y="24"/>
                        </a:lnTo>
                        <a:lnTo>
                          <a:pt x="1837" y="29"/>
                        </a:lnTo>
                        <a:lnTo>
                          <a:pt x="1823" y="35"/>
                        </a:lnTo>
                        <a:lnTo>
                          <a:pt x="1808" y="41"/>
                        </a:lnTo>
                        <a:lnTo>
                          <a:pt x="1795" y="48"/>
                        </a:lnTo>
                        <a:lnTo>
                          <a:pt x="1782" y="55"/>
                        </a:lnTo>
                        <a:lnTo>
                          <a:pt x="1769" y="63"/>
                        </a:lnTo>
                        <a:lnTo>
                          <a:pt x="1758" y="71"/>
                        </a:lnTo>
                        <a:lnTo>
                          <a:pt x="1746" y="80"/>
                        </a:lnTo>
                        <a:lnTo>
                          <a:pt x="1735" y="89"/>
                        </a:lnTo>
                        <a:lnTo>
                          <a:pt x="1726" y="98"/>
                        </a:lnTo>
                        <a:lnTo>
                          <a:pt x="1658" y="100"/>
                        </a:lnTo>
                        <a:lnTo>
                          <a:pt x="1640" y="92"/>
                        </a:lnTo>
                        <a:lnTo>
                          <a:pt x="1624" y="85"/>
                        </a:lnTo>
                        <a:lnTo>
                          <a:pt x="1606" y="78"/>
                        </a:lnTo>
                        <a:lnTo>
                          <a:pt x="1588" y="72"/>
                        </a:lnTo>
                        <a:lnTo>
                          <a:pt x="1569" y="67"/>
                        </a:lnTo>
                        <a:lnTo>
                          <a:pt x="1549" y="62"/>
                        </a:lnTo>
                        <a:lnTo>
                          <a:pt x="1530" y="58"/>
                        </a:lnTo>
                        <a:lnTo>
                          <a:pt x="1510" y="55"/>
                        </a:lnTo>
                        <a:lnTo>
                          <a:pt x="1490" y="52"/>
                        </a:lnTo>
                        <a:lnTo>
                          <a:pt x="1470" y="50"/>
                        </a:lnTo>
                        <a:lnTo>
                          <a:pt x="1449" y="49"/>
                        </a:lnTo>
                        <a:lnTo>
                          <a:pt x="1428" y="48"/>
                        </a:lnTo>
                        <a:lnTo>
                          <a:pt x="1408" y="48"/>
                        </a:lnTo>
                        <a:lnTo>
                          <a:pt x="1388" y="49"/>
                        </a:lnTo>
                        <a:lnTo>
                          <a:pt x="1367" y="50"/>
                        </a:lnTo>
                        <a:lnTo>
                          <a:pt x="1347" y="53"/>
                        </a:lnTo>
                        <a:lnTo>
                          <a:pt x="1327" y="55"/>
                        </a:lnTo>
                        <a:lnTo>
                          <a:pt x="1307" y="59"/>
                        </a:lnTo>
                        <a:lnTo>
                          <a:pt x="1287" y="63"/>
                        </a:lnTo>
                        <a:lnTo>
                          <a:pt x="1268" y="68"/>
                        </a:lnTo>
                        <a:lnTo>
                          <a:pt x="1250" y="74"/>
                        </a:lnTo>
                        <a:lnTo>
                          <a:pt x="1232" y="80"/>
                        </a:lnTo>
                        <a:lnTo>
                          <a:pt x="1213" y="87"/>
                        </a:lnTo>
                        <a:lnTo>
                          <a:pt x="1196" y="94"/>
                        </a:lnTo>
                        <a:lnTo>
                          <a:pt x="1179" y="102"/>
                        </a:lnTo>
                        <a:lnTo>
                          <a:pt x="1162" y="110"/>
                        </a:lnTo>
                        <a:lnTo>
                          <a:pt x="1147" y="119"/>
                        </a:lnTo>
                        <a:lnTo>
                          <a:pt x="1133" y="129"/>
                        </a:lnTo>
                        <a:lnTo>
                          <a:pt x="1118" y="139"/>
                        </a:lnTo>
                        <a:lnTo>
                          <a:pt x="1105" y="150"/>
                        </a:lnTo>
                        <a:lnTo>
                          <a:pt x="1092" y="161"/>
                        </a:lnTo>
                        <a:lnTo>
                          <a:pt x="1005" y="176"/>
                        </a:lnTo>
                        <a:lnTo>
                          <a:pt x="981" y="170"/>
                        </a:lnTo>
                        <a:lnTo>
                          <a:pt x="956" y="164"/>
                        </a:lnTo>
                        <a:lnTo>
                          <a:pt x="931" y="159"/>
                        </a:lnTo>
                        <a:lnTo>
                          <a:pt x="905" y="155"/>
                        </a:lnTo>
                        <a:lnTo>
                          <a:pt x="879" y="152"/>
                        </a:lnTo>
                        <a:lnTo>
                          <a:pt x="853" y="150"/>
                        </a:lnTo>
                        <a:lnTo>
                          <a:pt x="826" y="148"/>
                        </a:lnTo>
                        <a:lnTo>
                          <a:pt x="801" y="148"/>
                        </a:lnTo>
                        <a:lnTo>
                          <a:pt x="774" y="149"/>
                        </a:lnTo>
                        <a:lnTo>
                          <a:pt x="748" y="150"/>
                        </a:lnTo>
                        <a:lnTo>
                          <a:pt x="722" y="152"/>
                        </a:lnTo>
                        <a:lnTo>
                          <a:pt x="696" y="156"/>
                        </a:lnTo>
                        <a:lnTo>
                          <a:pt x="670" y="160"/>
                        </a:lnTo>
                        <a:lnTo>
                          <a:pt x="644" y="165"/>
                        </a:lnTo>
                        <a:lnTo>
                          <a:pt x="619" y="171"/>
                        </a:lnTo>
                        <a:lnTo>
                          <a:pt x="595" y="177"/>
                        </a:lnTo>
                        <a:lnTo>
                          <a:pt x="571" y="185"/>
                        </a:lnTo>
                        <a:lnTo>
                          <a:pt x="548" y="193"/>
                        </a:lnTo>
                        <a:lnTo>
                          <a:pt x="525" y="202"/>
                        </a:lnTo>
                        <a:lnTo>
                          <a:pt x="504" y="211"/>
                        </a:lnTo>
                        <a:lnTo>
                          <a:pt x="483" y="222"/>
                        </a:lnTo>
                        <a:lnTo>
                          <a:pt x="463" y="234"/>
                        </a:lnTo>
                        <a:lnTo>
                          <a:pt x="443" y="246"/>
                        </a:lnTo>
                        <a:lnTo>
                          <a:pt x="424" y="258"/>
                        </a:lnTo>
                        <a:lnTo>
                          <a:pt x="407" y="272"/>
                        </a:lnTo>
                        <a:lnTo>
                          <a:pt x="391" y="286"/>
                        </a:lnTo>
                        <a:lnTo>
                          <a:pt x="375" y="300"/>
                        </a:lnTo>
                        <a:lnTo>
                          <a:pt x="362" y="315"/>
                        </a:lnTo>
                        <a:lnTo>
                          <a:pt x="348" y="331"/>
                        </a:lnTo>
                        <a:lnTo>
                          <a:pt x="337" y="346"/>
                        </a:lnTo>
                        <a:lnTo>
                          <a:pt x="327" y="363"/>
                        </a:lnTo>
                        <a:lnTo>
                          <a:pt x="318" y="379"/>
                        </a:lnTo>
                        <a:lnTo>
                          <a:pt x="310" y="396"/>
                        </a:lnTo>
                        <a:lnTo>
                          <a:pt x="303" y="413"/>
                        </a:lnTo>
                        <a:lnTo>
                          <a:pt x="298" y="431"/>
                        </a:lnTo>
                        <a:lnTo>
                          <a:pt x="294" y="448"/>
                        </a:lnTo>
                        <a:lnTo>
                          <a:pt x="292" y="466"/>
                        </a:lnTo>
                        <a:lnTo>
                          <a:pt x="290" y="484"/>
                        </a:lnTo>
                        <a:lnTo>
                          <a:pt x="290" y="501"/>
                        </a:lnTo>
                        <a:lnTo>
                          <a:pt x="292" y="519"/>
                        </a:lnTo>
                        <a:lnTo>
                          <a:pt x="295" y="537"/>
                        </a:lnTo>
                        <a:lnTo>
                          <a:pt x="299" y="554"/>
                        </a:lnTo>
                        <a:lnTo>
                          <a:pt x="305" y="538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Freeform 50"/>
                  <p:cNvSpPr>
                    <a:spLocks noChangeArrowheads="1"/>
                  </p:cNvSpPr>
                  <p:nvPr/>
                </p:nvSpPr>
                <p:spPr bwMode="auto">
                  <a:xfrm>
                    <a:off x="1358" y="2394"/>
                    <a:ext cx="34" cy="4"/>
                  </a:xfrm>
                  <a:custGeom>
                    <a:avLst/>
                    <a:gdLst>
                      <a:gd name="T0" fmla="*/ 0 w 149"/>
                      <a:gd name="T1" fmla="*/ 0 h 19"/>
                      <a:gd name="T2" fmla="*/ 0 w 149"/>
                      <a:gd name="T3" fmla="*/ 0 h 19"/>
                      <a:gd name="T4" fmla="*/ 0 w 149"/>
                      <a:gd name="T5" fmla="*/ 0 h 19"/>
                      <a:gd name="T6" fmla="*/ 0 w 149"/>
                      <a:gd name="T7" fmla="*/ 0 h 19"/>
                      <a:gd name="T8" fmla="*/ 0 w 149"/>
                      <a:gd name="T9" fmla="*/ 0 h 19"/>
                      <a:gd name="T10" fmla="*/ 0 w 149"/>
                      <a:gd name="T11" fmla="*/ 0 h 19"/>
                      <a:gd name="T12" fmla="*/ 0 w 149"/>
                      <a:gd name="T13" fmla="*/ 0 h 19"/>
                      <a:gd name="T14" fmla="*/ 0 w 149"/>
                      <a:gd name="T15" fmla="*/ 0 h 19"/>
                      <a:gd name="T16" fmla="*/ 0 w 149"/>
                      <a:gd name="T17" fmla="*/ 0 h 19"/>
                      <a:gd name="T18" fmla="*/ 0 w 149"/>
                      <a:gd name="T19" fmla="*/ 0 h 19"/>
                      <a:gd name="T20" fmla="*/ 0 w 149"/>
                      <a:gd name="T21" fmla="*/ 0 h 19"/>
                      <a:gd name="T22" fmla="*/ 0 w 149"/>
                      <a:gd name="T23" fmla="*/ 0 h 19"/>
                      <a:gd name="T24" fmla="*/ 0 w 149"/>
                      <a:gd name="T25" fmla="*/ 0 h 19"/>
                      <a:gd name="T26" fmla="*/ 0 w 149"/>
                      <a:gd name="T27" fmla="*/ 0 h 19"/>
                      <a:gd name="T28" fmla="*/ 0 w 149"/>
                      <a:gd name="T29" fmla="*/ 0 h 19"/>
                      <a:gd name="T30" fmla="*/ 0 w 149"/>
                      <a:gd name="T31" fmla="*/ 0 h 19"/>
                      <a:gd name="T32" fmla="*/ 0 w 149"/>
                      <a:gd name="T33" fmla="*/ 0 h 19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149"/>
                      <a:gd name="T52" fmla="*/ 0 h 19"/>
                      <a:gd name="T53" fmla="*/ 149 w 149"/>
                      <a:gd name="T54" fmla="*/ 19 h 19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149" h="19">
                        <a:moveTo>
                          <a:pt x="0" y="0"/>
                        </a:moveTo>
                        <a:lnTo>
                          <a:pt x="9" y="3"/>
                        </a:lnTo>
                        <a:lnTo>
                          <a:pt x="19" y="5"/>
                        </a:lnTo>
                        <a:lnTo>
                          <a:pt x="27" y="7"/>
                        </a:lnTo>
                        <a:lnTo>
                          <a:pt x="38" y="9"/>
                        </a:lnTo>
                        <a:lnTo>
                          <a:pt x="48" y="11"/>
                        </a:lnTo>
                        <a:lnTo>
                          <a:pt x="58" y="13"/>
                        </a:lnTo>
                        <a:lnTo>
                          <a:pt x="68" y="14"/>
                        </a:lnTo>
                        <a:lnTo>
                          <a:pt x="78" y="15"/>
                        </a:lnTo>
                        <a:lnTo>
                          <a:pt x="88" y="16"/>
                        </a:lnTo>
                        <a:lnTo>
                          <a:pt x="99" y="17"/>
                        </a:lnTo>
                        <a:lnTo>
                          <a:pt x="109" y="18"/>
                        </a:lnTo>
                        <a:lnTo>
                          <a:pt x="120" y="18"/>
                        </a:lnTo>
                        <a:lnTo>
                          <a:pt x="128" y="18"/>
                        </a:lnTo>
                        <a:lnTo>
                          <a:pt x="139" y="18"/>
                        </a:lnTo>
                        <a:lnTo>
                          <a:pt x="148" y="18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Freeform 51"/>
                  <p:cNvSpPr>
                    <a:spLocks noChangeArrowheads="1"/>
                  </p:cNvSpPr>
                  <p:nvPr/>
                </p:nvSpPr>
                <p:spPr bwMode="auto">
                  <a:xfrm>
                    <a:off x="1410" y="2474"/>
                    <a:ext cx="15" cy="2"/>
                  </a:xfrm>
                  <a:custGeom>
                    <a:avLst/>
                    <a:gdLst>
                      <a:gd name="T0" fmla="*/ 0 w 66"/>
                      <a:gd name="T1" fmla="*/ 0 h 9"/>
                      <a:gd name="T2" fmla="*/ 0 w 66"/>
                      <a:gd name="T3" fmla="*/ 0 h 9"/>
                      <a:gd name="T4" fmla="*/ 0 w 66"/>
                      <a:gd name="T5" fmla="*/ 0 h 9"/>
                      <a:gd name="T6" fmla="*/ 0 w 66"/>
                      <a:gd name="T7" fmla="*/ 0 h 9"/>
                      <a:gd name="T8" fmla="*/ 0 w 66"/>
                      <a:gd name="T9" fmla="*/ 0 h 9"/>
                      <a:gd name="T10" fmla="*/ 0 w 66"/>
                      <a:gd name="T11" fmla="*/ 0 h 9"/>
                      <a:gd name="T12" fmla="*/ 0 w 66"/>
                      <a:gd name="T13" fmla="*/ 0 h 9"/>
                      <a:gd name="T14" fmla="*/ 0 w 66"/>
                      <a:gd name="T15" fmla="*/ 0 h 9"/>
                      <a:gd name="T16" fmla="*/ 0 w 66"/>
                      <a:gd name="T17" fmla="*/ 0 h 9"/>
                      <a:gd name="T18" fmla="*/ 0 w 66"/>
                      <a:gd name="T19" fmla="*/ 0 h 9"/>
                      <a:gd name="T20" fmla="*/ 0 w 66"/>
                      <a:gd name="T21" fmla="*/ 0 h 9"/>
                      <a:gd name="T22" fmla="*/ 0 w 66"/>
                      <a:gd name="T23" fmla="*/ 0 h 9"/>
                      <a:gd name="T24" fmla="*/ 0 w 66"/>
                      <a:gd name="T25" fmla="*/ 0 h 9"/>
                      <a:gd name="T26" fmla="*/ 0 w 66"/>
                      <a:gd name="T27" fmla="*/ 0 h 9"/>
                      <a:gd name="T28" fmla="*/ 0 w 66"/>
                      <a:gd name="T29" fmla="*/ 0 h 9"/>
                      <a:gd name="T30" fmla="*/ 0 w 66"/>
                      <a:gd name="T31" fmla="*/ 0 h 9"/>
                      <a:gd name="T32" fmla="*/ 0 w 66"/>
                      <a:gd name="T33" fmla="*/ 0 h 9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66"/>
                      <a:gd name="T52" fmla="*/ 0 h 9"/>
                      <a:gd name="T53" fmla="*/ 66 w 66"/>
                      <a:gd name="T54" fmla="*/ 9 h 9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66" h="9">
                        <a:moveTo>
                          <a:pt x="0" y="8"/>
                        </a:moveTo>
                        <a:lnTo>
                          <a:pt x="5" y="8"/>
                        </a:lnTo>
                        <a:lnTo>
                          <a:pt x="9" y="8"/>
                        </a:lnTo>
                        <a:lnTo>
                          <a:pt x="13" y="7"/>
                        </a:lnTo>
                        <a:lnTo>
                          <a:pt x="17" y="7"/>
                        </a:lnTo>
                        <a:lnTo>
                          <a:pt x="22" y="6"/>
                        </a:lnTo>
                        <a:lnTo>
                          <a:pt x="26" y="6"/>
                        </a:lnTo>
                        <a:lnTo>
                          <a:pt x="31" y="5"/>
                        </a:lnTo>
                        <a:lnTo>
                          <a:pt x="35" y="5"/>
                        </a:lnTo>
                        <a:lnTo>
                          <a:pt x="39" y="4"/>
                        </a:lnTo>
                        <a:lnTo>
                          <a:pt x="44" y="4"/>
                        </a:lnTo>
                        <a:lnTo>
                          <a:pt x="48" y="3"/>
                        </a:lnTo>
                        <a:lnTo>
                          <a:pt x="52" y="2"/>
                        </a:lnTo>
                        <a:lnTo>
                          <a:pt x="57" y="1"/>
                        </a:lnTo>
                        <a:lnTo>
                          <a:pt x="60" y="1"/>
                        </a:lnTo>
                        <a:lnTo>
                          <a:pt x="65" y="0"/>
                        </a:lnTo>
                        <a:lnTo>
                          <a:pt x="0" y="8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Freeform 52"/>
                  <p:cNvSpPr>
                    <a:spLocks noChangeArrowheads="1"/>
                  </p:cNvSpPr>
                  <p:nvPr/>
                </p:nvSpPr>
                <p:spPr bwMode="auto">
                  <a:xfrm>
                    <a:off x="1589" y="2502"/>
                    <a:ext cx="17" cy="16"/>
                  </a:xfrm>
                  <a:custGeom>
                    <a:avLst/>
                    <a:gdLst>
                      <a:gd name="T0" fmla="*/ 0 w 75"/>
                      <a:gd name="T1" fmla="*/ 0 h 70"/>
                      <a:gd name="T2" fmla="*/ 0 w 75"/>
                      <a:gd name="T3" fmla="*/ 0 h 70"/>
                      <a:gd name="T4" fmla="*/ 0 w 75"/>
                      <a:gd name="T5" fmla="*/ 0 h 70"/>
                      <a:gd name="T6" fmla="*/ 0 w 75"/>
                      <a:gd name="T7" fmla="*/ 0 h 70"/>
                      <a:gd name="T8" fmla="*/ 0 w 75"/>
                      <a:gd name="T9" fmla="*/ 0 h 70"/>
                      <a:gd name="T10" fmla="*/ 0 w 75"/>
                      <a:gd name="T11" fmla="*/ 0 h 70"/>
                      <a:gd name="T12" fmla="*/ 0 w 75"/>
                      <a:gd name="T13" fmla="*/ 0 h 70"/>
                      <a:gd name="T14" fmla="*/ 0 w 75"/>
                      <a:gd name="T15" fmla="*/ 0 h 70"/>
                      <a:gd name="T16" fmla="*/ 0 w 75"/>
                      <a:gd name="T17" fmla="*/ 0 h 70"/>
                      <a:gd name="T18" fmla="*/ 0 w 75"/>
                      <a:gd name="T19" fmla="*/ 0 h 70"/>
                      <a:gd name="T20" fmla="*/ 0 w 75"/>
                      <a:gd name="T21" fmla="*/ 0 h 70"/>
                      <a:gd name="T22" fmla="*/ 0 w 75"/>
                      <a:gd name="T23" fmla="*/ 0 h 70"/>
                      <a:gd name="T24" fmla="*/ 0 w 75"/>
                      <a:gd name="T25" fmla="*/ 0 h 70"/>
                      <a:gd name="T26" fmla="*/ 0 w 75"/>
                      <a:gd name="T27" fmla="*/ 0 h 70"/>
                      <a:gd name="T28" fmla="*/ 0 w 75"/>
                      <a:gd name="T29" fmla="*/ 0 h 70"/>
                      <a:gd name="T30" fmla="*/ 0 w 75"/>
                      <a:gd name="T31" fmla="*/ 0 h 70"/>
                      <a:gd name="T32" fmla="*/ 0 w 75"/>
                      <a:gd name="T33" fmla="*/ 0 h 70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75"/>
                      <a:gd name="T52" fmla="*/ 0 h 70"/>
                      <a:gd name="T53" fmla="*/ 75 w 75"/>
                      <a:gd name="T54" fmla="*/ 70 h 70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75" h="70">
                        <a:moveTo>
                          <a:pt x="0" y="0"/>
                        </a:moveTo>
                        <a:lnTo>
                          <a:pt x="4" y="5"/>
                        </a:lnTo>
                        <a:lnTo>
                          <a:pt x="9" y="10"/>
                        </a:lnTo>
                        <a:lnTo>
                          <a:pt x="12" y="15"/>
                        </a:lnTo>
                        <a:lnTo>
                          <a:pt x="17" y="20"/>
                        </a:lnTo>
                        <a:lnTo>
                          <a:pt x="22" y="25"/>
                        </a:lnTo>
                        <a:lnTo>
                          <a:pt x="26" y="29"/>
                        </a:lnTo>
                        <a:lnTo>
                          <a:pt x="31" y="34"/>
                        </a:lnTo>
                        <a:lnTo>
                          <a:pt x="35" y="39"/>
                        </a:lnTo>
                        <a:lnTo>
                          <a:pt x="42" y="43"/>
                        </a:lnTo>
                        <a:lnTo>
                          <a:pt x="47" y="48"/>
                        </a:lnTo>
                        <a:lnTo>
                          <a:pt x="52" y="52"/>
                        </a:lnTo>
                        <a:lnTo>
                          <a:pt x="58" y="57"/>
                        </a:lnTo>
                        <a:lnTo>
                          <a:pt x="63" y="61"/>
                        </a:lnTo>
                        <a:lnTo>
                          <a:pt x="68" y="65"/>
                        </a:lnTo>
                        <a:lnTo>
                          <a:pt x="74" y="69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Freeform 53"/>
                  <p:cNvSpPr>
                    <a:spLocks noChangeArrowheads="1"/>
                  </p:cNvSpPr>
                  <p:nvPr/>
                </p:nvSpPr>
                <p:spPr bwMode="auto">
                  <a:xfrm>
                    <a:off x="1799" y="2473"/>
                    <a:ext cx="9" cy="21"/>
                  </a:xfrm>
                  <a:custGeom>
                    <a:avLst/>
                    <a:gdLst>
                      <a:gd name="T0" fmla="*/ 0 w 39"/>
                      <a:gd name="T1" fmla="*/ 0 h 93"/>
                      <a:gd name="T2" fmla="*/ 0 w 39"/>
                      <a:gd name="T3" fmla="*/ 0 h 93"/>
                      <a:gd name="T4" fmla="*/ 0 w 39"/>
                      <a:gd name="T5" fmla="*/ 0 h 93"/>
                      <a:gd name="T6" fmla="*/ 0 w 39"/>
                      <a:gd name="T7" fmla="*/ 0 h 93"/>
                      <a:gd name="T8" fmla="*/ 0 w 39"/>
                      <a:gd name="T9" fmla="*/ 0 h 93"/>
                      <a:gd name="T10" fmla="*/ 0 w 39"/>
                      <a:gd name="T11" fmla="*/ 0 h 93"/>
                      <a:gd name="T12" fmla="*/ 0 w 39"/>
                      <a:gd name="T13" fmla="*/ 0 h 93"/>
                      <a:gd name="T14" fmla="*/ 0 w 39"/>
                      <a:gd name="T15" fmla="*/ 0 h 93"/>
                      <a:gd name="T16" fmla="*/ 0 w 39"/>
                      <a:gd name="T17" fmla="*/ 0 h 93"/>
                      <a:gd name="T18" fmla="*/ 0 w 39"/>
                      <a:gd name="T19" fmla="*/ 0 h 93"/>
                      <a:gd name="T20" fmla="*/ 0 w 39"/>
                      <a:gd name="T21" fmla="*/ 0 h 93"/>
                      <a:gd name="T22" fmla="*/ 0 w 39"/>
                      <a:gd name="T23" fmla="*/ 0 h 93"/>
                      <a:gd name="T24" fmla="*/ 0 w 39"/>
                      <a:gd name="T25" fmla="*/ 0 h 93"/>
                      <a:gd name="T26" fmla="*/ 0 w 39"/>
                      <a:gd name="T27" fmla="*/ 0 h 93"/>
                      <a:gd name="T28" fmla="*/ 0 w 39"/>
                      <a:gd name="T29" fmla="*/ 0 h 93"/>
                      <a:gd name="T30" fmla="*/ 0 w 39"/>
                      <a:gd name="T31" fmla="*/ 0 h 93"/>
                      <a:gd name="T32" fmla="*/ 0 w 39"/>
                      <a:gd name="T33" fmla="*/ 0 h 93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39"/>
                      <a:gd name="T52" fmla="*/ 0 h 93"/>
                      <a:gd name="T53" fmla="*/ 39 w 39"/>
                      <a:gd name="T54" fmla="*/ 93 h 93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39" h="93">
                        <a:moveTo>
                          <a:pt x="0" y="92"/>
                        </a:moveTo>
                        <a:lnTo>
                          <a:pt x="4" y="87"/>
                        </a:lnTo>
                        <a:lnTo>
                          <a:pt x="8" y="80"/>
                        </a:lnTo>
                        <a:lnTo>
                          <a:pt x="11" y="74"/>
                        </a:lnTo>
                        <a:lnTo>
                          <a:pt x="14" y="68"/>
                        </a:lnTo>
                        <a:lnTo>
                          <a:pt x="17" y="62"/>
                        </a:lnTo>
                        <a:lnTo>
                          <a:pt x="19" y="56"/>
                        </a:lnTo>
                        <a:lnTo>
                          <a:pt x="23" y="50"/>
                        </a:lnTo>
                        <a:lnTo>
                          <a:pt x="25" y="44"/>
                        </a:lnTo>
                        <a:lnTo>
                          <a:pt x="27" y="37"/>
                        </a:lnTo>
                        <a:lnTo>
                          <a:pt x="30" y="31"/>
                        </a:lnTo>
                        <a:lnTo>
                          <a:pt x="32" y="25"/>
                        </a:lnTo>
                        <a:lnTo>
                          <a:pt x="33" y="18"/>
                        </a:lnTo>
                        <a:lnTo>
                          <a:pt x="35" y="12"/>
                        </a:lnTo>
                        <a:lnTo>
                          <a:pt x="36" y="6"/>
                        </a:lnTo>
                        <a:lnTo>
                          <a:pt x="38" y="0"/>
                        </a:lnTo>
                        <a:lnTo>
                          <a:pt x="0" y="92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Freeform 54"/>
                  <p:cNvSpPr>
                    <a:spLocks noChangeArrowheads="1"/>
                  </p:cNvSpPr>
                  <p:nvPr/>
                </p:nvSpPr>
                <p:spPr bwMode="auto">
                  <a:xfrm>
                    <a:off x="1890" y="2369"/>
                    <a:ext cx="66" cy="64"/>
                  </a:xfrm>
                  <a:custGeom>
                    <a:avLst/>
                    <a:gdLst>
                      <a:gd name="T0" fmla="*/ 0 w 291"/>
                      <a:gd name="T1" fmla="*/ 0 h 281"/>
                      <a:gd name="T2" fmla="*/ 0 w 291"/>
                      <a:gd name="T3" fmla="*/ 0 h 281"/>
                      <a:gd name="T4" fmla="*/ 0 w 291"/>
                      <a:gd name="T5" fmla="*/ 0 h 281"/>
                      <a:gd name="T6" fmla="*/ 0 w 291"/>
                      <a:gd name="T7" fmla="*/ 0 h 281"/>
                      <a:gd name="T8" fmla="*/ 0 w 291"/>
                      <a:gd name="T9" fmla="*/ 0 h 281"/>
                      <a:gd name="T10" fmla="*/ 0 w 291"/>
                      <a:gd name="T11" fmla="*/ 0 h 281"/>
                      <a:gd name="T12" fmla="*/ 0 w 291"/>
                      <a:gd name="T13" fmla="*/ 0 h 281"/>
                      <a:gd name="T14" fmla="*/ 0 w 291"/>
                      <a:gd name="T15" fmla="*/ 0 h 281"/>
                      <a:gd name="T16" fmla="*/ 0 w 291"/>
                      <a:gd name="T17" fmla="*/ 0 h 281"/>
                      <a:gd name="T18" fmla="*/ 0 w 291"/>
                      <a:gd name="T19" fmla="*/ 0 h 281"/>
                      <a:gd name="T20" fmla="*/ 0 w 291"/>
                      <a:gd name="T21" fmla="*/ 0 h 281"/>
                      <a:gd name="T22" fmla="*/ 0 w 291"/>
                      <a:gd name="T23" fmla="*/ 0 h 281"/>
                      <a:gd name="T24" fmla="*/ 0 w 291"/>
                      <a:gd name="T25" fmla="*/ 0 h 281"/>
                      <a:gd name="T26" fmla="*/ 0 w 291"/>
                      <a:gd name="T27" fmla="*/ 0 h 281"/>
                      <a:gd name="T28" fmla="*/ 0 w 291"/>
                      <a:gd name="T29" fmla="*/ 0 h 281"/>
                      <a:gd name="T30" fmla="*/ 0 w 291"/>
                      <a:gd name="T31" fmla="*/ 0 h 281"/>
                      <a:gd name="T32" fmla="*/ 0 w 291"/>
                      <a:gd name="T33" fmla="*/ 0 h 281"/>
                      <a:gd name="T34" fmla="*/ 0 w 291"/>
                      <a:gd name="T35" fmla="*/ 0 h 281"/>
                      <a:gd name="T36" fmla="*/ 0 w 291"/>
                      <a:gd name="T37" fmla="*/ 0 h 281"/>
                      <a:gd name="T38" fmla="*/ 0 w 291"/>
                      <a:gd name="T39" fmla="*/ 0 h 281"/>
                      <a:gd name="T40" fmla="*/ 0 w 291"/>
                      <a:gd name="T41" fmla="*/ 0 h 281"/>
                      <a:gd name="T42" fmla="*/ 0 w 291"/>
                      <a:gd name="T43" fmla="*/ 0 h 281"/>
                      <a:gd name="T44" fmla="*/ 0 w 291"/>
                      <a:gd name="T45" fmla="*/ 0 h 281"/>
                      <a:gd name="T46" fmla="*/ 0 w 291"/>
                      <a:gd name="T47" fmla="*/ 0 h 281"/>
                      <a:gd name="T48" fmla="*/ 0 w 291"/>
                      <a:gd name="T49" fmla="*/ 0 h 281"/>
                      <a:gd name="T50" fmla="*/ 0 w 291"/>
                      <a:gd name="T51" fmla="*/ 0 h 281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w 291"/>
                      <a:gd name="T79" fmla="*/ 0 h 281"/>
                      <a:gd name="T80" fmla="*/ 291 w 291"/>
                      <a:gd name="T81" fmla="*/ 281 h 281"/>
                    </a:gdLst>
                    <a:ahLst/>
                    <a:cxnLst>
                      <a:cxn ang="T52">
                        <a:pos x="T0" y="T1"/>
                      </a:cxn>
                      <a:cxn ang="T53">
                        <a:pos x="T2" y="T3"/>
                      </a:cxn>
                      <a:cxn ang="T54">
                        <a:pos x="T4" y="T5"/>
                      </a:cxn>
                      <a:cxn ang="T55">
                        <a:pos x="T6" y="T7"/>
                      </a:cxn>
                      <a:cxn ang="T56">
                        <a:pos x="T8" y="T9"/>
                      </a:cxn>
                      <a:cxn ang="T57">
                        <a:pos x="T10" y="T11"/>
                      </a:cxn>
                      <a:cxn ang="T58">
                        <a:pos x="T12" y="T13"/>
                      </a:cxn>
                      <a:cxn ang="T59">
                        <a:pos x="T14" y="T15"/>
                      </a:cxn>
                      <a:cxn ang="T60">
                        <a:pos x="T16" y="T17"/>
                      </a:cxn>
                      <a:cxn ang="T61">
                        <a:pos x="T18" y="T19"/>
                      </a:cxn>
                      <a:cxn ang="T62">
                        <a:pos x="T20" y="T21"/>
                      </a:cxn>
                      <a:cxn ang="T63">
                        <a:pos x="T22" y="T23"/>
                      </a:cxn>
                      <a:cxn ang="T64">
                        <a:pos x="T24" y="T25"/>
                      </a:cxn>
                      <a:cxn ang="T65">
                        <a:pos x="T26" y="T27"/>
                      </a:cxn>
                      <a:cxn ang="T66">
                        <a:pos x="T28" y="T29"/>
                      </a:cxn>
                      <a:cxn ang="T67">
                        <a:pos x="T30" y="T31"/>
                      </a:cxn>
                      <a:cxn ang="T68">
                        <a:pos x="T32" y="T33"/>
                      </a:cxn>
                      <a:cxn ang="T69">
                        <a:pos x="T34" y="T35"/>
                      </a:cxn>
                      <a:cxn ang="T70">
                        <a:pos x="T36" y="T37"/>
                      </a:cxn>
                      <a:cxn ang="T71">
                        <a:pos x="T38" y="T39"/>
                      </a:cxn>
                      <a:cxn ang="T72">
                        <a:pos x="T40" y="T41"/>
                      </a:cxn>
                      <a:cxn ang="T73">
                        <a:pos x="T42" y="T43"/>
                      </a:cxn>
                      <a:cxn ang="T74">
                        <a:pos x="T44" y="T45"/>
                      </a:cxn>
                      <a:cxn ang="T75">
                        <a:pos x="T46" y="T47"/>
                      </a:cxn>
                      <a:cxn ang="T76">
                        <a:pos x="T48" y="T49"/>
                      </a:cxn>
                      <a:cxn ang="T77">
                        <a:pos x="T50" y="T51"/>
                      </a:cxn>
                    </a:cxnLst>
                    <a:rect l="T78" t="T79" r="T80" b="T81"/>
                    <a:pathLst>
                      <a:path w="291" h="281">
                        <a:moveTo>
                          <a:pt x="290" y="280"/>
                        </a:moveTo>
                        <a:lnTo>
                          <a:pt x="290" y="265"/>
                        </a:lnTo>
                        <a:lnTo>
                          <a:pt x="289" y="250"/>
                        </a:lnTo>
                        <a:lnTo>
                          <a:pt x="286" y="234"/>
                        </a:lnTo>
                        <a:lnTo>
                          <a:pt x="283" y="219"/>
                        </a:lnTo>
                        <a:lnTo>
                          <a:pt x="277" y="205"/>
                        </a:lnTo>
                        <a:lnTo>
                          <a:pt x="271" y="190"/>
                        </a:lnTo>
                        <a:lnTo>
                          <a:pt x="265" y="176"/>
                        </a:lnTo>
                        <a:lnTo>
                          <a:pt x="256" y="162"/>
                        </a:lnTo>
                        <a:lnTo>
                          <a:pt x="246" y="149"/>
                        </a:lnTo>
                        <a:lnTo>
                          <a:pt x="236" y="135"/>
                        </a:lnTo>
                        <a:lnTo>
                          <a:pt x="225" y="122"/>
                        </a:lnTo>
                        <a:lnTo>
                          <a:pt x="213" y="109"/>
                        </a:lnTo>
                        <a:lnTo>
                          <a:pt x="199" y="97"/>
                        </a:lnTo>
                        <a:lnTo>
                          <a:pt x="185" y="85"/>
                        </a:lnTo>
                        <a:lnTo>
                          <a:pt x="170" y="74"/>
                        </a:lnTo>
                        <a:lnTo>
                          <a:pt x="153" y="63"/>
                        </a:lnTo>
                        <a:lnTo>
                          <a:pt x="136" y="53"/>
                        </a:lnTo>
                        <a:lnTo>
                          <a:pt x="118" y="43"/>
                        </a:lnTo>
                        <a:lnTo>
                          <a:pt x="99" y="34"/>
                        </a:lnTo>
                        <a:lnTo>
                          <a:pt x="81" y="26"/>
                        </a:lnTo>
                        <a:lnTo>
                          <a:pt x="61" y="18"/>
                        </a:lnTo>
                        <a:lnTo>
                          <a:pt x="41" y="11"/>
                        </a:lnTo>
                        <a:lnTo>
                          <a:pt x="21" y="5"/>
                        </a:lnTo>
                        <a:lnTo>
                          <a:pt x="0" y="0"/>
                        </a:lnTo>
                        <a:lnTo>
                          <a:pt x="290" y="280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Freeform 55"/>
                  <p:cNvSpPr>
                    <a:spLocks noChangeArrowheads="1"/>
                  </p:cNvSpPr>
                  <p:nvPr/>
                </p:nvSpPr>
                <p:spPr bwMode="auto">
                  <a:xfrm>
                    <a:off x="1995" y="2313"/>
                    <a:ext cx="31" cy="22"/>
                  </a:xfrm>
                  <a:custGeom>
                    <a:avLst/>
                    <a:gdLst>
                      <a:gd name="T0" fmla="*/ 0 w 137"/>
                      <a:gd name="T1" fmla="*/ 0 h 96"/>
                      <a:gd name="T2" fmla="*/ 0 w 137"/>
                      <a:gd name="T3" fmla="*/ 0 h 96"/>
                      <a:gd name="T4" fmla="*/ 0 w 137"/>
                      <a:gd name="T5" fmla="*/ 0 h 96"/>
                      <a:gd name="T6" fmla="*/ 0 w 137"/>
                      <a:gd name="T7" fmla="*/ 0 h 96"/>
                      <a:gd name="T8" fmla="*/ 0 w 137"/>
                      <a:gd name="T9" fmla="*/ 0 h 96"/>
                      <a:gd name="T10" fmla="*/ 0 w 137"/>
                      <a:gd name="T11" fmla="*/ 0 h 96"/>
                      <a:gd name="T12" fmla="*/ 0 w 137"/>
                      <a:gd name="T13" fmla="*/ 0 h 96"/>
                      <a:gd name="T14" fmla="*/ 0 w 137"/>
                      <a:gd name="T15" fmla="*/ 0 h 96"/>
                      <a:gd name="T16" fmla="*/ 0 w 137"/>
                      <a:gd name="T17" fmla="*/ 0 h 96"/>
                      <a:gd name="T18" fmla="*/ 0 w 137"/>
                      <a:gd name="T19" fmla="*/ 0 h 96"/>
                      <a:gd name="T20" fmla="*/ 0 w 137"/>
                      <a:gd name="T21" fmla="*/ 0 h 96"/>
                      <a:gd name="T22" fmla="*/ 0 w 137"/>
                      <a:gd name="T23" fmla="*/ 0 h 96"/>
                      <a:gd name="T24" fmla="*/ 0 w 137"/>
                      <a:gd name="T25" fmla="*/ 0 h 96"/>
                      <a:gd name="T26" fmla="*/ 0 w 137"/>
                      <a:gd name="T27" fmla="*/ 0 h 96"/>
                      <a:gd name="T28" fmla="*/ 0 w 137"/>
                      <a:gd name="T29" fmla="*/ 0 h 96"/>
                      <a:gd name="T30" fmla="*/ 0 w 137"/>
                      <a:gd name="T31" fmla="*/ 0 h 96"/>
                      <a:gd name="T32" fmla="*/ 0 w 137"/>
                      <a:gd name="T33" fmla="*/ 0 h 9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137"/>
                      <a:gd name="T52" fmla="*/ 0 h 96"/>
                      <a:gd name="T53" fmla="*/ 137 w 137"/>
                      <a:gd name="T54" fmla="*/ 96 h 9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137" h="96">
                        <a:moveTo>
                          <a:pt x="0" y="95"/>
                        </a:moveTo>
                        <a:lnTo>
                          <a:pt x="12" y="90"/>
                        </a:lnTo>
                        <a:lnTo>
                          <a:pt x="22" y="85"/>
                        </a:lnTo>
                        <a:lnTo>
                          <a:pt x="33" y="80"/>
                        </a:lnTo>
                        <a:lnTo>
                          <a:pt x="42" y="74"/>
                        </a:lnTo>
                        <a:lnTo>
                          <a:pt x="53" y="68"/>
                        </a:lnTo>
                        <a:lnTo>
                          <a:pt x="63" y="62"/>
                        </a:lnTo>
                        <a:lnTo>
                          <a:pt x="73" y="55"/>
                        </a:lnTo>
                        <a:lnTo>
                          <a:pt x="82" y="49"/>
                        </a:lnTo>
                        <a:lnTo>
                          <a:pt x="91" y="43"/>
                        </a:lnTo>
                        <a:lnTo>
                          <a:pt x="99" y="36"/>
                        </a:lnTo>
                        <a:lnTo>
                          <a:pt x="108" y="28"/>
                        </a:lnTo>
                        <a:lnTo>
                          <a:pt x="115" y="21"/>
                        </a:lnTo>
                        <a:lnTo>
                          <a:pt x="123" y="14"/>
                        </a:lnTo>
                        <a:lnTo>
                          <a:pt x="130" y="6"/>
                        </a:lnTo>
                        <a:lnTo>
                          <a:pt x="136" y="0"/>
                        </a:lnTo>
                        <a:lnTo>
                          <a:pt x="0" y="95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Freeform 56"/>
                  <p:cNvSpPr>
                    <a:spLocks noChangeArrowheads="1"/>
                  </p:cNvSpPr>
                  <p:nvPr/>
                </p:nvSpPr>
                <p:spPr bwMode="auto">
                  <a:xfrm>
                    <a:off x="1971" y="2219"/>
                    <a:ext cx="2" cy="15"/>
                  </a:xfrm>
                  <a:custGeom>
                    <a:avLst/>
                    <a:gdLst>
                      <a:gd name="T0" fmla="*/ 0 w 10"/>
                      <a:gd name="T1" fmla="*/ 0 h 65"/>
                      <a:gd name="T2" fmla="*/ 0 w 10"/>
                      <a:gd name="T3" fmla="*/ 0 h 65"/>
                      <a:gd name="T4" fmla="*/ 0 w 10"/>
                      <a:gd name="T5" fmla="*/ 0 h 65"/>
                      <a:gd name="T6" fmla="*/ 0 w 10"/>
                      <a:gd name="T7" fmla="*/ 0 h 65"/>
                      <a:gd name="T8" fmla="*/ 0 w 10"/>
                      <a:gd name="T9" fmla="*/ 0 h 65"/>
                      <a:gd name="T10" fmla="*/ 0 w 10"/>
                      <a:gd name="T11" fmla="*/ 0 h 65"/>
                      <a:gd name="T12" fmla="*/ 0 w 10"/>
                      <a:gd name="T13" fmla="*/ 0 h 65"/>
                      <a:gd name="T14" fmla="*/ 0 w 10"/>
                      <a:gd name="T15" fmla="*/ 0 h 65"/>
                      <a:gd name="T16" fmla="*/ 0 w 10"/>
                      <a:gd name="T17" fmla="*/ 0 h 65"/>
                      <a:gd name="T18" fmla="*/ 0 w 10"/>
                      <a:gd name="T19" fmla="*/ 0 h 65"/>
                      <a:gd name="T20" fmla="*/ 0 w 10"/>
                      <a:gd name="T21" fmla="*/ 0 h 65"/>
                      <a:gd name="T22" fmla="*/ 0 w 10"/>
                      <a:gd name="T23" fmla="*/ 0 h 65"/>
                      <a:gd name="T24" fmla="*/ 0 w 10"/>
                      <a:gd name="T25" fmla="*/ 0 h 65"/>
                      <a:gd name="T26" fmla="*/ 0 w 10"/>
                      <a:gd name="T27" fmla="*/ 0 h 65"/>
                      <a:gd name="T28" fmla="*/ 0 w 10"/>
                      <a:gd name="T29" fmla="*/ 0 h 65"/>
                      <a:gd name="T30" fmla="*/ 0 w 10"/>
                      <a:gd name="T31" fmla="*/ 0 h 65"/>
                      <a:gd name="T32" fmla="*/ 0 w 10"/>
                      <a:gd name="T33" fmla="*/ 0 h 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10"/>
                      <a:gd name="T52" fmla="*/ 0 h 65"/>
                      <a:gd name="T53" fmla="*/ 10 w 10"/>
                      <a:gd name="T54" fmla="*/ 65 h 65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10" h="65">
                        <a:moveTo>
                          <a:pt x="9" y="64"/>
                        </a:moveTo>
                        <a:lnTo>
                          <a:pt x="9" y="60"/>
                        </a:lnTo>
                        <a:lnTo>
                          <a:pt x="9" y="56"/>
                        </a:lnTo>
                        <a:lnTo>
                          <a:pt x="9" y="52"/>
                        </a:lnTo>
                        <a:lnTo>
                          <a:pt x="9" y="47"/>
                        </a:lnTo>
                        <a:lnTo>
                          <a:pt x="8" y="42"/>
                        </a:lnTo>
                        <a:lnTo>
                          <a:pt x="8" y="38"/>
                        </a:lnTo>
                        <a:lnTo>
                          <a:pt x="7" y="34"/>
                        </a:lnTo>
                        <a:lnTo>
                          <a:pt x="6" y="30"/>
                        </a:lnTo>
                        <a:lnTo>
                          <a:pt x="6" y="25"/>
                        </a:lnTo>
                        <a:lnTo>
                          <a:pt x="5" y="20"/>
                        </a:lnTo>
                        <a:lnTo>
                          <a:pt x="4" y="16"/>
                        </a:lnTo>
                        <a:lnTo>
                          <a:pt x="4" y="13"/>
                        </a:lnTo>
                        <a:lnTo>
                          <a:pt x="2" y="9"/>
                        </a:lnTo>
                        <a:lnTo>
                          <a:pt x="1" y="5"/>
                        </a:lnTo>
                        <a:lnTo>
                          <a:pt x="0" y="0"/>
                        </a:lnTo>
                        <a:lnTo>
                          <a:pt x="9" y="64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" name="Freeform 57"/>
                  <p:cNvSpPr>
                    <a:spLocks noChangeArrowheads="1"/>
                  </p:cNvSpPr>
                  <p:nvPr/>
                </p:nvSpPr>
                <p:spPr bwMode="auto">
                  <a:xfrm>
                    <a:off x="1817" y="2190"/>
                    <a:ext cx="17" cy="14"/>
                  </a:xfrm>
                  <a:custGeom>
                    <a:avLst/>
                    <a:gdLst>
                      <a:gd name="T0" fmla="*/ 0 w 75"/>
                      <a:gd name="T1" fmla="*/ 0 h 62"/>
                      <a:gd name="T2" fmla="*/ 0 w 75"/>
                      <a:gd name="T3" fmla="*/ 0 h 62"/>
                      <a:gd name="T4" fmla="*/ 0 w 75"/>
                      <a:gd name="T5" fmla="*/ 0 h 62"/>
                      <a:gd name="T6" fmla="*/ 0 w 75"/>
                      <a:gd name="T7" fmla="*/ 0 h 62"/>
                      <a:gd name="T8" fmla="*/ 0 w 75"/>
                      <a:gd name="T9" fmla="*/ 0 h 62"/>
                      <a:gd name="T10" fmla="*/ 0 w 75"/>
                      <a:gd name="T11" fmla="*/ 0 h 62"/>
                      <a:gd name="T12" fmla="*/ 0 w 75"/>
                      <a:gd name="T13" fmla="*/ 0 h 62"/>
                      <a:gd name="T14" fmla="*/ 0 w 75"/>
                      <a:gd name="T15" fmla="*/ 0 h 62"/>
                      <a:gd name="T16" fmla="*/ 0 w 75"/>
                      <a:gd name="T17" fmla="*/ 0 h 62"/>
                      <a:gd name="T18" fmla="*/ 0 w 75"/>
                      <a:gd name="T19" fmla="*/ 0 h 62"/>
                      <a:gd name="T20" fmla="*/ 0 w 75"/>
                      <a:gd name="T21" fmla="*/ 0 h 62"/>
                      <a:gd name="T22" fmla="*/ 0 w 75"/>
                      <a:gd name="T23" fmla="*/ 0 h 62"/>
                      <a:gd name="T24" fmla="*/ 0 w 75"/>
                      <a:gd name="T25" fmla="*/ 0 h 62"/>
                      <a:gd name="T26" fmla="*/ 0 w 75"/>
                      <a:gd name="T27" fmla="*/ 0 h 62"/>
                      <a:gd name="T28" fmla="*/ 0 w 75"/>
                      <a:gd name="T29" fmla="*/ 0 h 62"/>
                      <a:gd name="T30" fmla="*/ 0 w 75"/>
                      <a:gd name="T31" fmla="*/ 0 h 62"/>
                      <a:gd name="T32" fmla="*/ 0 w 75"/>
                      <a:gd name="T33" fmla="*/ 0 h 62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75"/>
                      <a:gd name="T52" fmla="*/ 0 h 62"/>
                      <a:gd name="T53" fmla="*/ 75 w 75"/>
                      <a:gd name="T54" fmla="*/ 62 h 62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75" h="62">
                        <a:moveTo>
                          <a:pt x="74" y="0"/>
                        </a:moveTo>
                        <a:lnTo>
                          <a:pt x="68" y="4"/>
                        </a:lnTo>
                        <a:lnTo>
                          <a:pt x="63" y="8"/>
                        </a:lnTo>
                        <a:lnTo>
                          <a:pt x="58" y="11"/>
                        </a:lnTo>
                        <a:lnTo>
                          <a:pt x="52" y="15"/>
                        </a:lnTo>
                        <a:lnTo>
                          <a:pt x="46" y="19"/>
                        </a:lnTo>
                        <a:lnTo>
                          <a:pt x="41" y="23"/>
                        </a:lnTo>
                        <a:lnTo>
                          <a:pt x="35" y="26"/>
                        </a:lnTo>
                        <a:lnTo>
                          <a:pt x="31" y="30"/>
                        </a:lnTo>
                        <a:lnTo>
                          <a:pt x="26" y="36"/>
                        </a:lnTo>
                        <a:lnTo>
                          <a:pt x="21" y="40"/>
                        </a:lnTo>
                        <a:lnTo>
                          <a:pt x="16" y="44"/>
                        </a:lnTo>
                        <a:lnTo>
                          <a:pt x="12" y="48"/>
                        </a:lnTo>
                        <a:lnTo>
                          <a:pt x="8" y="53"/>
                        </a:lnTo>
                        <a:lnTo>
                          <a:pt x="4" y="57"/>
                        </a:lnTo>
                        <a:lnTo>
                          <a:pt x="0" y="61"/>
                        </a:lnTo>
                        <a:lnTo>
                          <a:pt x="74" y="0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7" name="Freeform 58"/>
                  <p:cNvSpPr>
                    <a:spLocks noChangeArrowheads="1"/>
                  </p:cNvSpPr>
                  <p:nvPr/>
                </p:nvSpPr>
                <p:spPr bwMode="auto">
                  <a:xfrm>
                    <a:off x="1693" y="2198"/>
                    <a:ext cx="10" cy="14"/>
                  </a:xfrm>
                  <a:custGeom>
                    <a:avLst/>
                    <a:gdLst>
                      <a:gd name="T0" fmla="*/ 0 w 44"/>
                      <a:gd name="T1" fmla="*/ 0 h 62"/>
                      <a:gd name="T2" fmla="*/ 0 w 44"/>
                      <a:gd name="T3" fmla="*/ 0 h 62"/>
                      <a:gd name="T4" fmla="*/ 0 w 44"/>
                      <a:gd name="T5" fmla="*/ 0 h 62"/>
                      <a:gd name="T6" fmla="*/ 0 w 44"/>
                      <a:gd name="T7" fmla="*/ 0 h 62"/>
                      <a:gd name="T8" fmla="*/ 0 w 44"/>
                      <a:gd name="T9" fmla="*/ 0 h 62"/>
                      <a:gd name="T10" fmla="*/ 0 w 44"/>
                      <a:gd name="T11" fmla="*/ 0 h 62"/>
                      <a:gd name="T12" fmla="*/ 0 w 44"/>
                      <a:gd name="T13" fmla="*/ 0 h 62"/>
                      <a:gd name="T14" fmla="*/ 0 w 44"/>
                      <a:gd name="T15" fmla="*/ 0 h 62"/>
                      <a:gd name="T16" fmla="*/ 0 w 44"/>
                      <a:gd name="T17" fmla="*/ 0 h 62"/>
                      <a:gd name="T18" fmla="*/ 0 w 44"/>
                      <a:gd name="T19" fmla="*/ 0 h 62"/>
                      <a:gd name="T20" fmla="*/ 0 w 44"/>
                      <a:gd name="T21" fmla="*/ 0 h 62"/>
                      <a:gd name="T22" fmla="*/ 0 w 44"/>
                      <a:gd name="T23" fmla="*/ 0 h 62"/>
                      <a:gd name="T24" fmla="*/ 0 w 44"/>
                      <a:gd name="T25" fmla="*/ 0 h 62"/>
                      <a:gd name="T26" fmla="*/ 0 w 44"/>
                      <a:gd name="T27" fmla="*/ 0 h 62"/>
                      <a:gd name="T28" fmla="*/ 0 w 44"/>
                      <a:gd name="T29" fmla="*/ 0 h 62"/>
                      <a:gd name="T30" fmla="*/ 0 w 44"/>
                      <a:gd name="T31" fmla="*/ 0 h 62"/>
                      <a:gd name="T32" fmla="*/ 0 w 44"/>
                      <a:gd name="T33" fmla="*/ 0 h 62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44"/>
                      <a:gd name="T52" fmla="*/ 0 h 62"/>
                      <a:gd name="T53" fmla="*/ 44 w 44"/>
                      <a:gd name="T54" fmla="*/ 62 h 62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44" h="62">
                        <a:moveTo>
                          <a:pt x="43" y="0"/>
                        </a:moveTo>
                        <a:lnTo>
                          <a:pt x="39" y="4"/>
                        </a:lnTo>
                        <a:lnTo>
                          <a:pt x="35" y="7"/>
                        </a:lnTo>
                        <a:lnTo>
                          <a:pt x="31" y="11"/>
                        </a:lnTo>
                        <a:lnTo>
                          <a:pt x="28" y="15"/>
                        </a:lnTo>
                        <a:lnTo>
                          <a:pt x="25" y="19"/>
                        </a:lnTo>
                        <a:lnTo>
                          <a:pt x="22" y="23"/>
                        </a:lnTo>
                        <a:lnTo>
                          <a:pt x="19" y="27"/>
                        </a:lnTo>
                        <a:lnTo>
                          <a:pt x="16" y="31"/>
                        </a:lnTo>
                        <a:lnTo>
                          <a:pt x="13" y="36"/>
                        </a:lnTo>
                        <a:lnTo>
                          <a:pt x="10" y="40"/>
                        </a:lnTo>
                        <a:lnTo>
                          <a:pt x="8" y="44"/>
                        </a:lnTo>
                        <a:lnTo>
                          <a:pt x="5" y="48"/>
                        </a:lnTo>
                        <a:lnTo>
                          <a:pt x="4" y="52"/>
                        </a:lnTo>
                        <a:lnTo>
                          <a:pt x="2" y="57"/>
                        </a:lnTo>
                        <a:lnTo>
                          <a:pt x="0" y="61"/>
                        </a:lnTo>
                        <a:lnTo>
                          <a:pt x="43" y="0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8" name="Freeform 59"/>
                  <p:cNvSpPr>
                    <a:spLocks noChangeArrowheads="1"/>
                  </p:cNvSpPr>
                  <p:nvPr/>
                </p:nvSpPr>
                <p:spPr bwMode="auto">
                  <a:xfrm>
                    <a:off x="1540" y="2216"/>
                    <a:ext cx="22" cy="9"/>
                  </a:xfrm>
                  <a:custGeom>
                    <a:avLst/>
                    <a:gdLst>
                      <a:gd name="T0" fmla="*/ 0 w 97"/>
                      <a:gd name="T1" fmla="*/ 0 h 39"/>
                      <a:gd name="T2" fmla="*/ 0 w 97"/>
                      <a:gd name="T3" fmla="*/ 0 h 39"/>
                      <a:gd name="T4" fmla="*/ 0 w 97"/>
                      <a:gd name="T5" fmla="*/ 0 h 39"/>
                      <a:gd name="T6" fmla="*/ 0 w 97"/>
                      <a:gd name="T7" fmla="*/ 0 h 39"/>
                      <a:gd name="T8" fmla="*/ 0 w 97"/>
                      <a:gd name="T9" fmla="*/ 0 h 39"/>
                      <a:gd name="T10" fmla="*/ 0 w 97"/>
                      <a:gd name="T11" fmla="*/ 0 h 39"/>
                      <a:gd name="T12" fmla="*/ 0 w 97"/>
                      <a:gd name="T13" fmla="*/ 0 h 39"/>
                      <a:gd name="T14" fmla="*/ 0 w 97"/>
                      <a:gd name="T15" fmla="*/ 0 h 39"/>
                      <a:gd name="T16" fmla="*/ 0 w 97"/>
                      <a:gd name="T17" fmla="*/ 0 h 39"/>
                      <a:gd name="T18" fmla="*/ 0 w 97"/>
                      <a:gd name="T19" fmla="*/ 0 h 39"/>
                      <a:gd name="T20" fmla="*/ 0 w 97"/>
                      <a:gd name="T21" fmla="*/ 0 h 39"/>
                      <a:gd name="T22" fmla="*/ 0 w 97"/>
                      <a:gd name="T23" fmla="*/ 0 h 39"/>
                      <a:gd name="T24" fmla="*/ 0 w 97"/>
                      <a:gd name="T25" fmla="*/ 0 h 39"/>
                      <a:gd name="T26" fmla="*/ 0 w 97"/>
                      <a:gd name="T27" fmla="*/ 0 h 39"/>
                      <a:gd name="T28" fmla="*/ 0 w 97"/>
                      <a:gd name="T29" fmla="*/ 0 h 39"/>
                      <a:gd name="T30" fmla="*/ 0 w 97"/>
                      <a:gd name="T31" fmla="*/ 0 h 39"/>
                      <a:gd name="T32" fmla="*/ 0 w 97"/>
                      <a:gd name="T33" fmla="*/ 0 h 39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97"/>
                      <a:gd name="T52" fmla="*/ 0 h 39"/>
                      <a:gd name="T53" fmla="*/ 97 w 97"/>
                      <a:gd name="T54" fmla="*/ 39 h 39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97" h="39">
                        <a:moveTo>
                          <a:pt x="96" y="38"/>
                        </a:moveTo>
                        <a:lnTo>
                          <a:pt x="89" y="35"/>
                        </a:lnTo>
                        <a:lnTo>
                          <a:pt x="84" y="32"/>
                        </a:lnTo>
                        <a:lnTo>
                          <a:pt x="78" y="29"/>
                        </a:lnTo>
                        <a:lnTo>
                          <a:pt x="71" y="27"/>
                        </a:lnTo>
                        <a:lnTo>
                          <a:pt x="65" y="24"/>
                        </a:lnTo>
                        <a:lnTo>
                          <a:pt x="59" y="21"/>
                        </a:lnTo>
                        <a:lnTo>
                          <a:pt x="53" y="19"/>
                        </a:lnTo>
                        <a:lnTo>
                          <a:pt x="46" y="16"/>
                        </a:lnTo>
                        <a:lnTo>
                          <a:pt x="39" y="14"/>
                        </a:lnTo>
                        <a:lnTo>
                          <a:pt x="34" y="11"/>
                        </a:lnTo>
                        <a:lnTo>
                          <a:pt x="27" y="9"/>
                        </a:lnTo>
                        <a:lnTo>
                          <a:pt x="20" y="6"/>
                        </a:lnTo>
                        <a:lnTo>
                          <a:pt x="13" y="4"/>
                        </a:lnTo>
                        <a:lnTo>
                          <a:pt x="7" y="2"/>
                        </a:lnTo>
                        <a:lnTo>
                          <a:pt x="0" y="0"/>
                        </a:lnTo>
                        <a:lnTo>
                          <a:pt x="96" y="38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" name="Freeform 60"/>
                  <p:cNvSpPr>
                    <a:spLocks noChangeArrowheads="1"/>
                  </p:cNvSpPr>
                  <p:nvPr/>
                </p:nvSpPr>
                <p:spPr bwMode="auto">
                  <a:xfrm>
                    <a:off x="1380" y="2302"/>
                    <a:ext cx="7" cy="16"/>
                  </a:xfrm>
                  <a:custGeom>
                    <a:avLst/>
                    <a:gdLst>
                      <a:gd name="T0" fmla="*/ 0 w 30"/>
                      <a:gd name="T1" fmla="*/ 0 h 70"/>
                      <a:gd name="T2" fmla="*/ 0 w 30"/>
                      <a:gd name="T3" fmla="*/ 0 h 70"/>
                      <a:gd name="T4" fmla="*/ 0 w 30"/>
                      <a:gd name="T5" fmla="*/ 0 h 70"/>
                      <a:gd name="T6" fmla="*/ 0 w 30"/>
                      <a:gd name="T7" fmla="*/ 0 h 70"/>
                      <a:gd name="T8" fmla="*/ 0 w 30"/>
                      <a:gd name="T9" fmla="*/ 0 h 70"/>
                      <a:gd name="T10" fmla="*/ 0 w 30"/>
                      <a:gd name="T11" fmla="*/ 0 h 70"/>
                      <a:gd name="T12" fmla="*/ 0 w 30"/>
                      <a:gd name="T13" fmla="*/ 0 h 70"/>
                      <a:gd name="T14" fmla="*/ 0 w 30"/>
                      <a:gd name="T15" fmla="*/ 0 h 70"/>
                      <a:gd name="T16" fmla="*/ 0 w 30"/>
                      <a:gd name="T17" fmla="*/ 0 h 70"/>
                      <a:gd name="T18" fmla="*/ 0 w 30"/>
                      <a:gd name="T19" fmla="*/ 0 h 70"/>
                      <a:gd name="T20" fmla="*/ 0 w 30"/>
                      <a:gd name="T21" fmla="*/ 0 h 70"/>
                      <a:gd name="T22" fmla="*/ 0 w 30"/>
                      <a:gd name="T23" fmla="*/ 0 h 70"/>
                      <a:gd name="T24" fmla="*/ 0 w 30"/>
                      <a:gd name="T25" fmla="*/ 0 h 70"/>
                      <a:gd name="T26" fmla="*/ 0 w 30"/>
                      <a:gd name="T27" fmla="*/ 0 h 70"/>
                      <a:gd name="T28" fmla="*/ 0 w 30"/>
                      <a:gd name="T29" fmla="*/ 0 h 70"/>
                      <a:gd name="T30" fmla="*/ 0 w 30"/>
                      <a:gd name="T31" fmla="*/ 0 h 70"/>
                      <a:gd name="T32" fmla="*/ 0 w 30"/>
                      <a:gd name="T33" fmla="*/ 0 h 70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w 30"/>
                      <a:gd name="T52" fmla="*/ 0 h 70"/>
                      <a:gd name="T53" fmla="*/ 30 w 30"/>
                      <a:gd name="T54" fmla="*/ 70 h 70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T51" t="T52" r="T53" b="T54"/>
                    <a:pathLst>
                      <a:path w="30" h="70">
                        <a:moveTo>
                          <a:pt x="0" y="0"/>
                        </a:moveTo>
                        <a:lnTo>
                          <a:pt x="1" y="5"/>
                        </a:lnTo>
                        <a:lnTo>
                          <a:pt x="2" y="10"/>
                        </a:lnTo>
                        <a:lnTo>
                          <a:pt x="3" y="14"/>
                        </a:lnTo>
                        <a:lnTo>
                          <a:pt x="5" y="19"/>
                        </a:lnTo>
                        <a:lnTo>
                          <a:pt x="7" y="24"/>
                        </a:lnTo>
                        <a:lnTo>
                          <a:pt x="9" y="28"/>
                        </a:lnTo>
                        <a:lnTo>
                          <a:pt x="11" y="33"/>
                        </a:lnTo>
                        <a:lnTo>
                          <a:pt x="13" y="38"/>
                        </a:lnTo>
                        <a:lnTo>
                          <a:pt x="15" y="43"/>
                        </a:lnTo>
                        <a:lnTo>
                          <a:pt x="18" y="48"/>
                        </a:lnTo>
                        <a:lnTo>
                          <a:pt x="21" y="52"/>
                        </a:lnTo>
                        <a:lnTo>
                          <a:pt x="23" y="56"/>
                        </a:lnTo>
                        <a:lnTo>
                          <a:pt x="26" y="60"/>
                        </a:lnTo>
                        <a:lnTo>
                          <a:pt x="27" y="64"/>
                        </a:lnTo>
                        <a:lnTo>
                          <a:pt x="29" y="69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CFFFF"/>
                  </a:solidFill>
                  <a:ln w="936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5" name="Group 61"/>
                <p:cNvGrpSpPr>
                  <a:grpSpLocks/>
                </p:cNvGrpSpPr>
                <p:nvPr/>
              </p:nvGrpSpPr>
              <p:grpSpPr bwMode="auto">
                <a:xfrm>
                  <a:off x="1356" y="2239"/>
                  <a:ext cx="588" cy="231"/>
                  <a:chOff x="1356" y="2239"/>
                  <a:chExt cx="588" cy="231"/>
                </a:xfrm>
              </p:grpSpPr>
              <p:sp>
                <p:nvSpPr>
                  <p:cNvPr id="36" name="AutoShape 62"/>
                  <p:cNvSpPr>
                    <a:spLocks noChangeArrowheads="1"/>
                  </p:cNvSpPr>
                  <p:nvPr/>
                </p:nvSpPr>
                <p:spPr bwMode="auto">
                  <a:xfrm>
                    <a:off x="1356" y="2239"/>
                    <a:ext cx="588" cy="231"/>
                  </a:xfrm>
                  <a:prstGeom prst="roundRect">
                    <a:avLst>
                      <a:gd name="adj" fmla="val 431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AutoShape 63"/>
                  <p:cNvSpPr>
                    <a:spLocks noChangeArrowheads="1"/>
                  </p:cNvSpPr>
                  <p:nvPr/>
                </p:nvSpPr>
                <p:spPr bwMode="auto">
                  <a:xfrm>
                    <a:off x="1357" y="2239"/>
                    <a:ext cx="586" cy="219"/>
                  </a:xfrm>
                  <a:prstGeom prst="roundRect">
                    <a:avLst>
                      <a:gd name="adj" fmla="val 431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000" tIns="46800" rIns="90000" bIns="46800">
                    <a:spAutoFit/>
                  </a:bodyPr>
                  <a:lstStyle/>
                  <a:p>
                    <a:pPr algn="ctr">
                      <a:lnSpc>
                        <a:spcPct val="93000"/>
                      </a:lnSpc>
                      <a:spcBef>
                        <a:spcPct val="0"/>
                      </a:spcBef>
                      <a:buClr>
                        <a:srgbClr val="40458C"/>
                      </a:buClr>
                      <a:buFont typeface="Arial" charset="0"/>
                      <a:buNone/>
                      <a:tabLst>
                        <a:tab pos="0" algn="l"/>
                        <a:tab pos="457200" algn="l"/>
                        <a:tab pos="914400" algn="l"/>
                        <a:tab pos="1371600" algn="l"/>
                        <a:tab pos="1828800" algn="l"/>
                        <a:tab pos="2286000" algn="l"/>
                        <a:tab pos="2743200" algn="l"/>
                        <a:tab pos="3200400" algn="l"/>
                        <a:tab pos="3657600" algn="l"/>
                        <a:tab pos="4114800" algn="l"/>
                        <a:tab pos="4572000" algn="l"/>
                        <a:tab pos="5029200" algn="l"/>
                        <a:tab pos="5486400" algn="l"/>
                        <a:tab pos="5943600" algn="l"/>
                        <a:tab pos="6400800" algn="l"/>
                        <a:tab pos="6858000" algn="l"/>
                        <a:tab pos="7315200" algn="l"/>
                        <a:tab pos="7772400" algn="l"/>
                        <a:tab pos="8229600" algn="l"/>
                        <a:tab pos="8686800" algn="l"/>
                        <a:tab pos="9144000" algn="l"/>
                      </a:tabLst>
                    </a:pPr>
                    <a:r>
                      <a:rPr lang="en-GB" dirty="0">
                        <a:latin typeface="Arial" charset="0"/>
                      </a:rPr>
                      <a:t>decode</a:t>
                    </a:r>
                  </a:p>
                </p:txBody>
              </p:sp>
            </p:grpSp>
          </p:grpSp>
          <p:sp>
            <p:nvSpPr>
              <p:cNvPr id="21" name="Line 79"/>
              <p:cNvSpPr>
                <a:spLocks noChangeShapeType="1"/>
              </p:cNvSpPr>
              <p:nvPr/>
            </p:nvSpPr>
            <p:spPr bwMode="auto">
              <a:xfrm>
                <a:off x="3211513" y="3581400"/>
                <a:ext cx="279400" cy="1588"/>
              </a:xfrm>
              <a:prstGeom prst="line">
                <a:avLst/>
              </a:prstGeom>
              <a:noFill/>
              <a:ln w="19080">
                <a:solidFill>
                  <a:srgbClr val="40458C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2" name="Group 81"/>
              <p:cNvGrpSpPr>
                <a:grpSpLocks/>
              </p:cNvGrpSpPr>
              <p:nvPr/>
            </p:nvGrpSpPr>
            <p:grpSpPr bwMode="auto">
              <a:xfrm>
                <a:off x="355601" y="2679700"/>
                <a:ext cx="455613" cy="384175"/>
                <a:chOff x="224" y="1776"/>
                <a:chExt cx="287" cy="242"/>
              </a:xfrm>
            </p:grpSpPr>
            <p:sp>
              <p:nvSpPr>
                <p:cNvPr id="32" name="AutoShape 82"/>
                <p:cNvSpPr>
                  <a:spLocks noChangeArrowheads="1"/>
                </p:cNvSpPr>
                <p:nvPr/>
              </p:nvSpPr>
              <p:spPr bwMode="auto">
                <a:xfrm>
                  <a:off x="224" y="1776"/>
                  <a:ext cx="287" cy="242"/>
                </a:xfrm>
                <a:prstGeom prst="roundRect">
                  <a:avLst>
                    <a:gd name="adj" fmla="val 412"/>
                  </a:avLst>
                </a:prstGeom>
                <a:solidFill>
                  <a:srgbClr val="FFFFFF"/>
                </a:solidFill>
                <a:ln w="1908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224" y="1776"/>
                  <a:ext cx="287" cy="219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lIns="90000" tIns="46800" rIns="90000" bIns="46800">
                  <a:spAutoFit/>
                </a:bodyPr>
                <a:lstStyle/>
                <a:p>
                  <a:pPr>
                    <a:lnSpc>
                      <a:spcPct val="93000"/>
                    </a:lnSpc>
                    <a:spcBef>
                      <a:spcPct val="0"/>
                    </a:spcBef>
                    <a:buClr>
                      <a:srgbClr val="40458C"/>
                    </a:buClr>
                    <a:buFont typeface="Arial" charset="0"/>
                    <a:buNone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>
                      <a:latin typeface="Arial" charset="0"/>
                    </a:rPr>
                    <a:t>pc</a:t>
                  </a:r>
                </a:p>
              </p:txBody>
            </p:sp>
          </p:grpSp>
          <p:grpSp>
            <p:nvGrpSpPr>
              <p:cNvPr id="23" name="Group 99"/>
              <p:cNvGrpSpPr>
                <a:grpSpLocks/>
              </p:cNvGrpSpPr>
              <p:nvPr/>
            </p:nvGrpSpPr>
            <p:grpSpPr bwMode="auto">
              <a:xfrm>
                <a:off x="1319213" y="3441706"/>
                <a:ext cx="369888" cy="303213"/>
                <a:chOff x="831" y="2256"/>
                <a:chExt cx="233" cy="191"/>
              </a:xfrm>
            </p:grpSpPr>
            <p:sp>
              <p:nvSpPr>
                <p:cNvPr id="26" name="AutoShape 100"/>
                <p:cNvSpPr>
                  <a:spLocks noChangeArrowheads="1"/>
                </p:cNvSpPr>
                <p:nvPr/>
              </p:nvSpPr>
              <p:spPr bwMode="auto">
                <a:xfrm>
                  <a:off x="920" y="2256"/>
                  <a:ext cx="144" cy="191"/>
                </a:xfrm>
                <a:prstGeom prst="roundRect">
                  <a:avLst>
                    <a:gd name="adj" fmla="val 694"/>
                  </a:avLst>
                </a:pr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27" name="Group 101"/>
                <p:cNvGrpSpPr>
                  <a:grpSpLocks/>
                </p:cNvGrpSpPr>
                <p:nvPr/>
              </p:nvGrpSpPr>
              <p:grpSpPr bwMode="auto">
                <a:xfrm>
                  <a:off x="831" y="2256"/>
                  <a:ext cx="230" cy="190"/>
                  <a:chOff x="831" y="2256"/>
                  <a:chExt cx="230" cy="190"/>
                </a:xfrm>
              </p:grpSpPr>
              <p:sp>
                <p:nvSpPr>
                  <p:cNvPr id="28" name="Freeform 102"/>
                  <p:cNvSpPr>
                    <a:spLocks noChangeArrowheads="1"/>
                  </p:cNvSpPr>
                  <p:nvPr/>
                </p:nvSpPr>
                <p:spPr bwMode="auto">
                  <a:xfrm>
                    <a:off x="831" y="2256"/>
                    <a:ext cx="230" cy="190"/>
                  </a:xfrm>
                  <a:custGeom>
                    <a:avLst/>
                    <a:gdLst>
                      <a:gd name="T0" fmla="*/ 0 w 1016"/>
                      <a:gd name="T1" fmla="*/ 0 h 840"/>
                      <a:gd name="T2" fmla="*/ 0 w 1016"/>
                      <a:gd name="T3" fmla="*/ 0 h 840"/>
                      <a:gd name="T4" fmla="*/ 0 w 1016"/>
                      <a:gd name="T5" fmla="*/ 0 h 840"/>
                      <a:gd name="T6" fmla="*/ 0 w 1016"/>
                      <a:gd name="T7" fmla="*/ 0 h 84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016"/>
                      <a:gd name="T13" fmla="*/ 0 h 840"/>
                      <a:gd name="T14" fmla="*/ 1016 w 1016"/>
                      <a:gd name="T15" fmla="*/ 840 h 84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016" h="840">
                        <a:moveTo>
                          <a:pt x="0" y="0"/>
                        </a:moveTo>
                        <a:lnTo>
                          <a:pt x="1015" y="0"/>
                        </a:lnTo>
                        <a:lnTo>
                          <a:pt x="1015" y="839"/>
                        </a:lnTo>
                        <a:lnTo>
                          <a:pt x="0" y="839"/>
                        </a:lnTo>
                      </a:path>
                    </a:pathLst>
                  </a:custGeom>
                  <a:noFill/>
                  <a:ln w="1908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" name="Line 103"/>
                  <p:cNvSpPr>
                    <a:spLocks noChangeShapeType="1"/>
                  </p:cNvSpPr>
                  <p:nvPr/>
                </p:nvSpPr>
                <p:spPr bwMode="auto">
                  <a:xfrm>
                    <a:off x="1014" y="2256"/>
                    <a:ext cx="1" cy="190"/>
                  </a:xfrm>
                  <a:prstGeom prst="line">
                    <a:avLst/>
                  </a:prstGeom>
                  <a:noFill/>
                  <a:ln w="1908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" name="Line 104"/>
                  <p:cNvSpPr>
                    <a:spLocks noChangeShapeType="1"/>
                  </p:cNvSpPr>
                  <p:nvPr/>
                </p:nvSpPr>
                <p:spPr bwMode="auto">
                  <a:xfrm>
                    <a:off x="966" y="2256"/>
                    <a:ext cx="1" cy="190"/>
                  </a:xfrm>
                  <a:prstGeom prst="line">
                    <a:avLst/>
                  </a:prstGeom>
                  <a:noFill/>
                  <a:ln w="1908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918" y="2256"/>
                    <a:ext cx="1" cy="190"/>
                  </a:xfrm>
                  <a:prstGeom prst="line">
                    <a:avLst/>
                  </a:prstGeom>
                  <a:noFill/>
                  <a:ln w="1908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4" name="Line 137"/>
              <p:cNvSpPr>
                <a:spLocks noChangeShapeType="1"/>
              </p:cNvSpPr>
              <p:nvPr/>
            </p:nvSpPr>
            <p:spPr bwMode="auto">
              <a:xfrm flipV="1">
                <a:off x="673101" y="3810000"/>
                <a:ext cx="1588" cy="293688"/>
              </a:xfrm>
              <a:prstGeom prst="line">
                <a:avLst/>
              </a:prstGeom>
              <a:noFill/>
              <a:ln w="19080">
                <a:solidFill>
                  <a:srgbClr val="40458C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140"/>
              <p:cNvSpPr>
                <a:spLocks noChangeShapeType="1"/>
              </p:cNvSpPr>
              <p:nvPr/>
            </p:nvSpPr>
            <p:spPr bwMode="auto">
              <a:xfrm>
                <a:off x="641351" y="3060700"/>
                <a:ext cx="1588" cy="228600"/>
              </a:xfrm>
              <a:prstGeom prst="line">
                <a:avLst/>
              </a:prstGeom>
              <a:noFill/>
              <a:ln w="9360">
                <a:solidFill>
                  <a:srgbClr val="40458C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8" name="Straight Arrow Connector 7"/>
            <p:cNvCxnSpPr/>
            <p:nvPr/>
          </p:nvCxnSpPr>
          <p:spPr bwMode="auto">
            <a:xfrm flipV="1">
              <a:off x="5295900" y="4533900"/>
              <a:ext cx="1028700" cy="323850"/>
            </a:xfrm>
            <a:prstGeom prst="straightConnector1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The desired behavior</a:t>
            </a:r>
          </a:p>
        </p:txBody>
      </p:sp>
      <p:sp>
        <p:nvSpPr>
          <p:cNvPr id="17411" name="Text Box 35"/>
          <p:cNvSpPr txBox="1">
            <a:spLocks noChangeArrowheads="1"/>
          </p:cNvSpPr>
          <p:nvPr/>
        </p:nvSpPr>
        <p:spPr bwMode="auto">
          <a:xfrm>
            <a:off x="615950" y="3249613"/>
            <a:ext cx="8421688" cy="349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latin typeface="Courier New" pitchFamily="49" charset="0"/>
              </a:rPr>
              <a:t>rule</a:t>
            </a:r>
            <a:r>
              <a:rPr lang="en-US" sz="2400" b="1">
                <a:solidFill>
                  <a:srgbClr val="7030A0"/>
                </a:solidFill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fetch_and_decode(True); 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	instr &lt;- actionvalue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               imem.req(pc) </a:t>
            </a:r>
            <a:r>
              <a:rPr lang="en-US" sz="2400" b="1">
                <a:solidFill>
                  <a:srgbClr val="FF0000"/>
                </a:solidFill>
                <a:latin typeface="Courier New" pitchFamily="49" charset="0"/>
              </a:rPr>
              <a:t>&lt;$&gt;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               i &lt;- imem.resp();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               return i;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            endactionvalue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   execute.enqIt(newIt(instr,rf)) 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		</a:t>
            </a:r>
            <a:r>
              <a:rPr lang="en-US" sz="2400" b="1">
                <a:solidFill>
                  <a:srgbClr val="FF0000"/>
                </a:solidFill>
                <a:latin typeface="Courier New" pitchFamily="49" charset="0"/>
              </a:rPr>
              <a:t>when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(!execute.stall(instr));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	pc &lt;= predIa; </a:t>
            </a:r>
            <a:r>
              <a:rPr lang="en-US" sz="2400" b="1">
                <a:latin typeface="Courier New" pitchFamily="49" charset="0"/>
              </a:rPr>
              <a:t>endrule</a:t>
            </a:r>
            <a:r>
              <a:rPr lang="en-US" sz="2400">
                <a:solidFill>
                  <a:srgbClr val="7030A0"/>
                </a:solidFill>
                <a:latin typeface="Courier New" pitchFamily="49" charset="0"/>
              </a:rPr>
              <a:t> </a:t>
            </a:r>
            <a:endParaRPr lang="en-US" sz="2400" b="1">
              <a:solidFill>
                <a:srgbClr val="7030A0"/>
              </a:solidFill>
              <a:latin typeface="Courier New" pitchFamily="49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665913" y="4368800"/>
            <a:ext cx="2439987" cy="1054100"/>
          </a:xfrm>
          <a:prstGeom prst="wedgeRectCallout">
            <a:avLst>
              <a:gd name="adj1" fmla="val -186620"/>
              <a:gd name="adj2" fmla="val 107162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-96" charset="2"/>
              <a:buNone/>
            </a:pPr>
            <a:r>
              <a:rPr lang="en-US"/>
              <a:t>a guard is needed to avoid repeatedly requesting the stalled instr</a:t>
            </a: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6667500" y="3354388"/>
            <a:ext cx="2298700" cy="595312"/>
          </a:xfrm>
          <a:prstGeom prst="wedgeRectCallout">
            <a:avLst>
              <a:gd name="adj1" fmla="val -62394"/>
              <a:gd name="adj2" fmla="val 69306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-96" charset="2"/>
              <a:buNone/>
            </a:pPr>
            <a:r>
              <a:rPr lang="en-US"/>
              <a:t>imem req and res change state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3575" y="1576388"/>
            <a:ext cx="7775575" cy="16065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tx2"/>
                </a:solidFill>
                <a:latin typeface="Courier New" pitchFamily="49" charset="0"/>
              </a:rPr>
              <a:t>iMem.read</a:t>
            </a:r>
            <a:r>
              <a:rPr lang="en-US" sz="2400" b="1" dirty="0">
                <a:solidFill>
                  <a:schemeClr val="tx2"/>
                </a:solidFill>
                <a:latin typeface="Courier New" pitchFamily="49" charset="0"/>
              </a:rPr>
              <a:t>(pc) </a:t>
            </a:r>
            <a:r>
              <a:rPr lang="en-US" sz="2400" dirty="0">
                <a:solidFill>
                  <a:schemeClr val="accent4"/>
                </a:solidFill>
                <a:latin typeface="+mn-lt"/>
              </a:rPr>
              <a:t>needs to be split into a pair of request-response actions: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	method Action </a:t>
            </a:r>
            <a:r>
              <a:rPr lang="en-US" sz="24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iMem.req(</a:t>
            </a:r>
            <a:r>
              <a:rPr lang="en-US" sz="2400" b="1" dirty="0" err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24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pc)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	method </a:t>
            </a:r>
            <a:r>
              <a:rPr lang="en-US" sz="24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Actionvalue</a:t>
            </a:r>
            <a:r>
              <a:rPr lang="en-US" sz="24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#(</a:t>
            </a:r>
            <a:r>
              <a:rPr lang="en-US" sz="24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Inst</a:t>
            </a:r>
            <a:r>
              <a:rPr lang="en-US" sz="24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400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iMem.res()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66700" y="4406900"/>
            <a:ext cx="27051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olidFill>
                  <a:srgbClr val="FF0000"/>
                </a:solidFill>
              </a:rPr>
              <a:t>Unfortunately, BSV does not have multicycle rules &lt;$&gt;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6" grpId="0" animBg="1"/>
      <p:bldP spid="7" grpId="0" animBg="1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/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Successive refinement &amp; Modular Structure</a:t>
            </a:r>
          </a:p>
        </p:txBody>
      </p:sp>
      <p:sp>
        <p:nvSpPr>
          <p:cNvPr id="4099" name="Content Placeholder 199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grpSp>
        <p:nvGrpSpPr>
          <p:cNvPr id="4100" name="Group 3"/>
          <p:cNvGrpSpPr>
            <a:grpSpLocks/>
          </p:cNvGrpSpPr>
          <p:nvPr/>
        </p:nvGrpSpPr>
        <p:grpSpPr bwMode="auto">
          <a:xfrm>
            <a:off x="166688" y="1508125"/>
            <a:ext cx="8772525" cy="3254375"/>
            <a:chOff x="105" y="1038"/>
            <a:chExt cx="5526" cy="2050"/>
          </a:xfrm>
        </p:grpSpPr>
        <p:sp>
          <p:nvSpPr>
            <p:cNvPr id="4160" name="AutoShape 4"/>
            <p:cNvSpPr>
              <a:spLocks noChangeArrowheads="1"/>
            </p:cNvSpPr>
            <p:nvPr/>
          </p:nvSpPr>
          <p:spPr bwMode="auto">
            <a:xfrm>
              <a:off x="912" y="2264"/>
              <a:ext cx="136" cy="176"/>
            </a:xfrm>
            <a:prstGeom prst="roundRect">
              <a:avLst>
                <a:gd name="adj" fmla="val 731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1" name="AutoShape 5"/>
            <p:cNvSpPr>
              <a:spLocks noChangeArrowheads="1"/>
            </p:cNvSpPr>
            <p:nvPr/>
          </p:nvSpPr>
          <p:spPr bwMode="auto">
            <a:xfrm>
              <a:off x="105" y="1038"/>
              <a:ext cx="5526" cy="1976"/>
            </a:xfrm>
            <a:prstGeom prst="roundRect">
              <a:avLst>
                <a:gd name="adj" fmla="val 16648"/>
              </a:avLst>
            </a:prstGeom>
            <a:solidFill>
              <a:srgbClr val="ECD882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162" name="Group 6"/>
            <p:cNvGrpSpPr>
              <a:grpSpLocks/>
            </p:cNvGrpSpPr>
            <p:nvPr/>
          </p:nvGrpSpPr>
          <p:grpSpPr bwMode="auto">
            <a:xfrm>
              <a:off x="168" y="2160"/>
              <a:ext cx="526" cy="334"/>
              <a:chOff x="168" y="2160"/>
              <a:chExt cx="526" cy="334"/>
            </a:xfrm>
          </p:grpSpPr>
          <p:sp>
            <p:nvSpPr>
              <p:cNvPr id="4285" name="Freeform 7"/>
              <p:cNvSpPr>
                <a:spLocks noChangeArrowheads="1"/>
              </p:cNvSpPr>
              <p:nvPr/>
            </p:nvSpPr>
            <p:spPr bwMode="auto">
              <a:xfrm>
                <a:off x="168" y="2160"/>
                <a:ext cx="527" cy="335"/>
              </a:xfrm>
              <a:custGeom>
                <a:avLst/>
                <a:gdLst>
                  <a:gd name="T0" fmla="*/ 0 w 2325"/>
                  <a:gd name="T1" fmla="*/ 0 h 1478"/>
                  <a:gd name="T2" fmla="*/ 0 w 2325"/>
                  <a:gd name="T3" fmla="*/ 0 h 1478"/>
                  <a:gd name="T4" fmla="*/ 0 w 2325"/>
                  <a:gd name="T5" fmla="*/ 0 h 1478"/>
                  <a:gd name="T6" fmla="*/ 0 w 2325"/>
                  <a:gd name="T7" fmla="*/ 0 h 1478"/>
                  <a:gd name="T8" fmla="*/ 0 w 2325"/>
                  <a:gd name="T9" fmla="*/ 0 h 1478"/>
                  <a:gd name="T10" fmla="*/ 0 w 2325"/>
                  <a:gd name="T11" fmla="*/ 0 h 1478"/>
                  <a:gd name="T12" fmla="*/ 0 w 2325"/>
                  <a:gd name="T13" fmla="*/ 0 h 1478"/>
                  <a:gd name="T14" fmla="*/ 0 w 2325"/>
                  <a:gd name="T15" fmla="*/ 0 h 1478"/>
                  <a:gd name="T16" fmla="*/ 0 w 2325"/>
                  <a:gd name="T17" fmla="*/ 0 h 1478"/>
                  <a:gd name="T18" fmla="*/ 0 w 2325"/>
                  <a:gd name="T19" fmla="*/ 0 h 1478"/>
                  <a:gd name="T20" fmla="*/ 0 w 2325"/>
                  <a:gd name="T21" fmla="*/ 0 h 1478"/>
                  <a:gd name="T22" fmla="*/ 0 w 2325"/>
                  <a:gd name="T23" fmla="*/ 0 h 1478"/>
                  <a:gd name="T24" fmla="*/ 0 w 2325"/>
                  <a:gd name="T25" fmla="*/ 0 h 1478"/>
                  <a:gd name="T26" fmla="*/ 0 w 2325"/>
                  <a:gd name="T27" fmla="*/ 0 h 1478"/>
                  <a:gd name="T28" fmla="*/ 0 w 2325"/>
                  <a:gd name="T29" fmla="*/ 0 h 1478"/>
                  <a:gd name="T30" fmla="*/ 0 w 2325"/>
                  <a:gd name="T31" fmla="*/ 0 h 1478"/>
                  <a:gd name="T32" fmla="*/ 0 w 2325"/>
                  <a:gd name="T33" fmla="*/ 0 h 1478"/>
                  <a:gd name="T34" fmla="*/ 0 w 2325"/>
                  <a:gd name="T35" fmla="*/ 0 h 1478"/>
                  <a:gd name="T36" fmla="*/ 0 w 2325"/>
                  <a:gd name="T37" fmla="*/ 0 h 1478"/>
                  <a:gd name="T38" fmla="*/ 0 w 2325"/>
                  <a:gd name="T39" fmla="*/ 0 h 1478"/>
                  <a:gd name="T40" fmla="*/ 0 w 2325"/>
                  <a:gd name="T41" fmla="*/ 0 h 1478"/>
                  <a:gd name="T42" fmla="*/ 0 w 2325"/>
                  <a:gd name="T43" fmla="*/ 0 h 1478"/>
                  <a:gd name="T44" fmla="*/ 0 w 2325"/>
                  <a:gd name="T45" fmla="*/ 0 h 1478"/>
                  <a:gd name="T46" fmla="*/ 0 w 2325"/>
                  <a:gd name="T47" fmla="*/ 0 h 1478"/>
                  <a:gd name="T48" fmla="*/ 0 w 2325"/>
                  <a:gd name="T49" fmla="*/ 0 h 1478"/>
                  <a:gd name="T50" fmla="*/ 0 w 2325"/>
                  <a:gd name="T51" fmla="*/ 0 h 1478"/>
                  <a:gd name="T52" fmla="*/ 0 w 2325"/>
                  <a:gd name="T53" fmla="*/ 0 h 1478"/>
                  <a:gd name="T54" fmla="*/ 0 w 2325"/>
                  <a:gd name="T55" fmla="*/ 0 h 1478"/>
                  <a:gd name="T56" fmla="*/ 0 w 2325"/>
                  <a:gd name="T57" fmla="*/ 0 h 1478"/>
                  <a:gd name="T58" fmla="*/ 0 w 2325"/>
                  <a:gd name="T59" fmla="*/ 0 h 1478"/>
                  <a:gd name="T60" fmla="*/ 0 w 2325"/>
                  <a:gd name="T61" fmla="*/ 0 h 1478"/>
                  <a:gd name="T62" fmla="*/ 0 w 2325"/>
                  <a:gd name="T63" fmla="*/ 0 h 1478"/>
                  <a:gd name="T64" fmla="*/ 0 w 2325"/>
                  <a:gd name="T65" fmla="*/ 0 h 1478"/>
                  <a:gd name="T66" fmla="*/ 0 w 2325"/>
                  <a:gd name="T67" fmla="*/ 0 h 1478"/>
                  <a:gd name="T68" fmla="*/ 0 w 2325"/>
                  <a:gd name="T69" fmla="*/ 0 h 1478"/>
                  <a:gd name="T70" fmla="*/ 0 w 2325"/>
                  <a:gd name="T71" fmla="*/ 0 h 1478"/>
                  <a:gd name="T72" fmla="*/ 0 w 2325"/>
                  <a:gd name="T73" fmla="*/ 0 h 1478"/>
                  <a:gd name="T74" fmla="*/ 0 w 2325"/>
                  <a:gd name="T75" fmla="*/ 0 h 1478"/>
                  <a:gd name="T76" fmla="*/ 0 w 2325"/>
                  <a:gd name="T77" fmla="*/ 0 h 1478"/>
                  <a:gd name="T78" fmla="*/ 0 w 2325"/>
                  <a:gd name="T79" fmla="*/ 0 h 1478"/>
                  <a:gd name="T80" fmla="*/ 0 w 2325"/>
                  <a:gd name="T81" fmla="*/ 0 h 1478"/>
                  <a:gd name="T82" fmla="*/ 0 w 2325"/>
                  <a:gd name="T83" fmla="*/ 0 h 1478"/>
                  <a:gd name="T84" fmla="*/ 0 w 2325"/>
                  <a:gd name="T85" fmla="*/ 0 h 1478"/>
                  <a:gd name="T86" fmla="*/ 0 w 2325"/>
                  <a:gd name="T87" fmla="*/ 0 h 1478"/>
                  <a:gd name="T88" fmla="*/ 0 w 2325"/>
                  <a:gd name="T89" fmla="*/ 0 h 1478"/>
                  <a:gd name="T90" fmla="*/ 0 w 2325"/>
                  <a:gd name="T91" fmla="*/ 0 h 1478"/>
                  <a:gd name="T92" fmla="*/ 0 w 2325"/>
                  <a:gd name="T93" fmla="*/ 0 h 1478"/>
                  <a:gd name="T94" fmla="*/ 0 w 2325"/>
                  <a:gd name="T95" fmla="*/ 0 h 1478"/>
                  <a:gd name="T96" fmla="*/ 0 w 2325"/>
                  <a:gd name="T97" fmla="*/ 0 h 1478"/>
                  <a:gd name="T98" fmla="*/ 0 w 2325"/>
                  <a:gd name="T99" fmla="*/ 0 h 1478"/>
                  <a:gd name="T100" fmla="*/ 0 w 2325"/>
                  <a:gd name="T101" fmla="*/ 0 h 1478"/>
                  <a:gd name="T102" fmla="*/ 0 w 2325"/>
                  <a:gd name="T103" fmla="*/ 0 h 1478"/>
                  <a:gd name="T104" fmla="*/ 0 w 2325"/>
                  <a:gd name="T105" fmla="*/ 0 h 1478"/>
                  <a:gd name="T106" fmla="*/ 0 w 2325"/>
                  <a:gd name="T107" fmla="*/ 0 h 1478"/>
                  <a:gd name="T108" fmla="*/ 0 w 2325"/>
                  <a:gd name="T109" fmla="*/ 0 h 1478"/>
                  <a:gd name="T110" fmla="*/ 0 w 2325"/>
                  <a:gd name="T111" fmla="*/ 0 h 147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325"/>
                  <a:gd name="T169" fmla="*/ 0 h 1478"/>
                  <a:gd name="T170" fmla="*/ 2325 w 2325"/>
                  <a:gd name="T171" fmla="*/ 1478 h 1478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325" h="1478">
                    <a:moveTo>
                      <a:pt x="216" y="490"/>
                    </a:moveTo>
                    <a:lnTo>
                      <a:pt x="205" y="491"/>
                    </a:lnTo>
                    <a:lnTo>
                      <a:pt x="193" y="492"/>
                    </a:lnTo>
                    <a:lnTo>
                      <a:pt x="182" y="494"/>
                    </a:lnTo>
                    <a:lnTo>
                      <a:pt x="170" y="497"/>
                    </a:lnTo>
                    <a:lnTo>
                      <a:pt x="159" y="500"/>
                    </a:lnTo>
                    <a:lnTo>
                      <a:pt x="148" y="503"/>
                    </a:lnTo>
                    <a:lnTo>
                      <a:pt x="137" y="507"/>
                    </a:lnTo>
                    <a:lnTo>
                      <a:pt x="127" y="512"/>
                    </a:lnTo>
                    <a:lnTo>
                      <a:pt x="116" y="517"/>
                    </a:lnTo>
                    <a:lnTo>
                      <a:pt x="106" y="522"/>
                    </a:lnTo>
                    <a:lnTo>
                      <a:pt x="97" y="528"/>
                    </a:lnTo>
                    <a:lnTo>
                      <a:pt x="87" y="534"/>
                    </a:lnTo>
                    <a:lnTo>
                      <a:pt x="78" y="541"/>
                    </a:lnTo>
                    <a:lnTo>
                      <a:pt x="70" y="548"/>
                    </a:lnTo>
                    <a:lnTo>
                      <a:pt x="61" y="555"/>
                    </a:lnTo>
                    <a:lnTo>
                      <a:pt x="54" y="563"/>
                    </a:lnTo>
                    <a:lnTo>
                      <a:pt x="46" y="571"/>
                    </a:lnTo>
                    <a:lnTo>
                      <a:pt x="40" y="579"/>
                    </a:lnTo>
                    <a:lnTo>
                      <a:pt x="33" y="588"/>
                    </a:lnTo>
                    <a:lnTo>
                      <a:pt x="28" y="597"/>
                    </a:lnTo>
                    <a:lnTo>
                      <a:pt x="22" y="606"/>
                    </a:lnTo>
                    <a:lnTo>
                      <a:pt x="18" y="615"/>
                    </a:lnTo>
                    <a:lnTo>
                      <a:pt x="13" y="625"/>
                    </a:lnTo>
                    <a:lnTo>
                      <a:pt x="10" y="635"/>
                    </a:lnTo>
                    <a:lnTo>
                      <a:pt x="7" y="645"/>
                    </a:lnTo>
                    <a:lnTo>
                      <a:pt x="4" y="655"/>
                    </a:lnTo>
                    <a:lnTo>
                      <a:pt x="2" y="665"/>
                    </a:lnTo>
                    <a:lnTo>
                      <a:pt x="1" y="675"/>
                    </a:lnTo>
                    <a:lnTo>
                      <a:pt x="0" y="685"/>
                    </a:lnTo>
                    <a:lnTo>
                      <a:pt x="0" y="695"/>
                    </a:lnTo>
                    <a:lnTo>
                      <a:pt x="0" y="706"/>
                    </a:lnTo>
                    <a:lnTo>
                      <a:pt x="1" y="716"/>
                    </a:lnTo>
                    <a:lnTo>
                      <a:pt x="3" y="726"/>
                    </a:lnTo>
                    <a:lnTo>
                      <a:pt x="5" y="736"/>
                    </a:lnTo>
                    <a:lnTo>
                      <a:pt x="8" y="745"/>
                    </a:lnTo>
                    <a:lnTo>
                      <a:pt x="11" y="755"/>
                    </a:lnTo>
                    <a:lnTo>
                      <a:pt x="15" y="765"/>
                    </a:lnTo>
                    <a:lnTo>
                      <a:pt x="20" y="774"/>
                    </a:lnTo>
                    <a:lnTo>
                      <a:pt x="25" y="783"/>
                    </a:lnTo>
                    <a:lnTo>
                      <a:pt x="30" y="792"/>
                    </a:lnTo>
                    <a:lnTo>
                      <a:pt x="36" y="801"/>
                    </a:lnTo>
                    <a:lnTo>
                      <a:pt x="43" y="810"/>
                    </a:lnTo>
                    <a:lnTo>
                      <a:pt x="50" y="818"/>
                    </a:lnTo>
                    <a:lnTo>
                      <a:pt x="57" y="826"/>
                    </a:lnTo>
                    <a:lnTo>
                      <a:pt x="65" y="833"/>
                    </a:lnTo>
                    <a:lnTo>
                      <a:pt x="74" y="841"/>
                    </a:lnTo>
                    <a:lnTo>
                      <a:pt x="82" y="847"/>
                    </a:lnTo>
                    <a:lnTo>
                      <a:pt x="92" y="854"/>
                    </a:lnTo>
                    <a:lnTo>
                      <a:pt x="101" y="860"/>
                    </a:lnTo>
                    <a:lnTo>
                      <a:pt x="111" y="865"/>
                    </a:lnTo>
                    <a:lnTo>
                      <a:pt x="121" y="871"/>
                    </a:lnTo>
                    <a:lnTo>
                      <a:pt x="131" y="875"/>
                    </a:lnTo>
                    <a:lnTo>
                      <a:pt x="142" y="880"/>
                    </a:lnTo>
                    <a:lnTo>
                      <a:pt x="140" y="846"/>
                    </a:lnTo>
                    <a:lnTo>
                      <a:pt x="131" y="852"/>
                    </a:lnTo>
                    <a:lnTo>
                      <a:pt x="123" y="859"/>
                    </a:lnTo>
                    <a:lnTo>
                      <a:pt x="114" y="866"/>
                    </a:lnTo>
                    <a:lnTo>
                      <a:pt x="107" y="874"/>
                    </a:lnTo>
                    <a:lnTo>
                      <a:pt x="99" y="882"/>
                    </a:lnTo>
                    <a:lnTo>
                      <a:pt x="92" y="890"/>
                    </a:lnTo>
                    <a:lnTo>
                      <a:pt x="86" y="899"/>
                    </a:lnTo>
                    <a:lnTo>
                      <a:pt x="80" y="907"/>
                    </a:lnTo>
                    <a:lnTo>
                      <a:pt x="74" y="917"/>
                    </a:lnTo>
                    <a:lnTo>
                      <a:pt x="70" y="926"/>
                    </a:lnTo>
                    <a:lnTo>
                      <a:pt x="65" y="935"/>
                    </a:lnTo>
                    <a:lnTo>
                      <a:pt x="62" y="945"/>
                    </a:lnTo>
                    <a:lnTo>
                      <a:pt x="58" y="955"/>
                    </a:lnTo>
                    <a:lnTo>
                      <a:pt x="56" y="965"/>
                    </a:lnTo>
                    <a:lnTo>
                      <a:pt x="54" y="975"/>
                    </a:lnTo>
                    <a:lnTo>
                      <a:pt x="52" y="985"/>
                    </a:lnTo>
                    <a:lnTo>
                      <a:pt x="51" y="995"/>
                    </a:lnTo>
                    <a:lnTo>
                      <a:pt x="51" y="1005"/>
                    </a:lnTo>
                    <a:lnTo>
                      <a:pt x="51" y="1015"/>
                    </a:lnTo>
                    <a:lnTo>
                      <a:pt x="52" y="1025"/>
                    </a:lnTo>
                    <a:lnTo>
                      <a:pt x="54" y="1035"/>
                    </a:lnTo>
                    <a:lnTo>
                      <a:pt x="56" y="1045"/>
                    </a:lnTo>
                    <a:lnTo>
                      <a:pt x="58" y="1054"/>
                    </a:lnTo>
                    <a:lnTo>
                      <a:pt x="62" y="1064"/>
                    </a:lnTo>
                    <a:lnTo>
                      <a:pt x="65" y="1074"/>
                    </a:lnTo>
                    <a:lnTo>
                      <a:pt x="70" y="1083"/>
                    </a:lnTo>
                    <a:lnTo>
                      <a:pt x="75" y="1093"/>
                    </a:lnTo>
                    <a:lnTo>
                      <a:pt x="80" y="1102"/>
                    </a:lnTo>
                    <a:lnTo>
                      <a:pt x="86" y="1110"/>
                    </a:lnTo>
                    <a:lnTo>
                      <a:pt x="92" y="1119"/>
                    </a:lnTo>
                    <a:lnTo>
                      <a:pt x="99" y="1127"/>
                    </a:lnTo>
                    <a:lnTo>
                      <a:pt x="107" y="1135"/>
                    </a:lnTo>
                    <a:lnTo>
                      <a:pt x="114" y="1143"/>
                    </a:lnTo>
                    <a:lnTo>
                      <a:pt x="123" y="1150"/>
                    </a:lnTo>
                    <a:lnTo>
                      <a:pt x="131" y="1157"/>
                    </a:lnTo>
                    <a:lnTo>
                      <a:pt x="140" y="1163"/>
                    </a:lnTo>
                    <a:lnTo>
                      <a:pt x="150" y="1169"/>
                    </a:lnTo>
                    <a:lnTo>
                      <a:pt x="160" y="1175"/>
                    </a:lnTo>
                    <a:lnTo>
                      <a:pt x="170" y="1180"/>
                    </a:lnTo>
                    <a:lnTo>
                      <a:pt x="180" y="1185"/>
                    </a:lnTo>
                    <a:lnTo>
                      <a:pt x="191" y="1190"/>
                    </a:lnTo>
                    <a:lnTo>
                      <a:pt x="202" y="1193"/>
                    </a:lnTo>
                    <a:lnTo>
                      <a:pt x="213" y="1197"/>
                    </a:lnTo>
                    <a:lnTo>
                      <a:pt x="224" y="1200"/>
                    </a:lnTo>
                    <a:lnTo>
                      <a:pt x="236" y="1202"/>
                    </a:lnTo>
                    <a:lnTo>
                      <a:pt x="247" y="1204"/>
                    </a:lnTo>
                    <a:lnTo>
                      <a:pt x="259" y="1206"/>
                    </a:lnTo>
                    <a:lnTo>
                      <a:pt x="270" y="1207"/>
                    </a:lnTo>
                    <a:lnTo>
                      <a:pt x="282" y="1207"/>
                    </a:lnTo>
                    <a:lnTo>
                      <a:pt x="293" y="1207"/>
                    </a:lnTo>
                    <a:lnTo>
                      <a:pt x="305" y="1206"/>
                    </a:lnTo>
                    <a:lnTo>
                      <a:pt x="345" y="1251"/>
                    </a:lnTo>
                    <a:lnTo>
                      <a:pt x="359" y="1265"/>
                    </a:lnTo>
                    <a:lnTo>
                      <a:pt x="374" y="1279"/>
                    </a:lnTo>
                    <a:lnTo>
                      <a:pt x="389" y="1293"/>
                    </a:lnTo>
                    <a:lnTo>
                      <a:pt x="406" y="1305"/>
                    </a:lnTo>
                    <a:lnTo>
                      <a:pt x="423" y="1317"/>
                    </a:lnTo>
                    <a:lnTo>
                      <a:pt x="441" y="1328"/>
                    </a:lnTo>
                    <a:lnTo>
                      <a:pt x="460" y="1337"/>
                    </a:lnTo>
                    <a:lnTo>
                      <a:pt x="479" y="1347"/>
                    </a:lnTo>
                    <a:lnTo>
                      <a:pt x="498" y="1355"/>
                    </a:lnTo>
                    <a:lnTo>
                      <a:pt x="519" y="1363"/>
                    </a:lnTo>
                    <a:lnTo>
                      <a:pt x="539" y="1369"/>
                    </a:lnTo>
                    <a:lnTo>
                      <a:pt x="560" y="1375"/>
                    </a:lnTo>
                    <a:lnTo>
                      <a:pt x="582" y="1379"/>
                    </a:lnTo>
                    <a:lnTo>
                      <a:pt x="603" y="1383"/>
                    </a:lnTo>
                    <a:lnTo>
                      <a:pt x="625" y="1386"/>
                    </a:lnTo>
                    <a:lnTo>
                      <a:pt x="647" y="1387"/>
                    </a:lnTo>
                    <a:lnTo>
                      <a:pt x="669" y="1388"/>
                    </a:lnTo>
                    <a:lnTo>
                      <a:pt x="691" y="1388"/>
                    </a:lnTo>
                    <a:lnTo>
                      <a:pt x="712" y="1386"/>
                    </a:lnTo>
                    <a:lnTo>
                      <a:pt x="734" y="1384"/>
                    </a:lnTo>
                    <a:lnTo>
                      <a:pt x="756" y="1381"/>
                    </a:lnTo>
                    <a:lnTo>
                      <a:pt x="777" y="1376"/>
                    </a:lnTo>
                    <a:lnTo>
                      <a:pt x="798" y="1371"/>
                    </a:lnTo>
                    <a:lnTo>
                      <a:pt x="819" y="1365"/>
                    </a:lnTo>
                    <a:lnTo>
                      <a:pt x="839" y="1357"/>
                    </a:lnTo>
                    <a:lnTo>
                      <a:pt x="918" y="1374"/>
                    </a:lnTo>
                    <a:lnTo>
                      <a:pt x="931" y="1385"/>
                    </a:lnTo>
                    <a:lnTo>
                      <a:pt x="944" y="1397"/>
                    </a:lnTo>
                    <a:lnTo>
                      <a:pt x="959" y="1407"/>
                    </a:lnTo>
                    <a:lnTo>
                      <a:pt x="974" y="1417"/>
                    </a:lnTo>
                    <a:lnTo>
                      <a:pt x="989" y="1426"/>
                    </a:lnTo>
                    <a:lnTo>
                      <a:pt x="1005" y="1435"/>
                    </a:lnTo>
                    <a:lnTo>
                      <a:pt x="1022" y="1443"/>
                    </a:lnTo>
                    <a:lnTo>
                      <a:pt x="1039" y="1450"/>
                    </a:lnTo>
                    <a:lnTo>
                      <a:pt x="1056" y="1456"/>
                    </a:lnTo>
                    <a:lnTo>
                      <a:pt x="1074" y="1461"/>
                    </a:lnTo>
                    <a:lnTo>
                      <a:pt x="1092" y="1466"/>
                    </a:lnTo>
                    <a:lnTo>
                      <a:pt x="1110" y="1470"/>
                    </a:lnTo>
                    <a:lnTo>
                      <a:pt x="1128" y="1473"/>
                    </a:lnTo>
                    <a:lnTo>
                      <a:pt x="1147" y="1475"/>
                    </a:lnTo>
                    <a:lnTo>
                      <a:pt x="1166" y="1476"/>
                    </a:lnTo>
                    <a:lnTo>
                      <a:pt x="1184" y="1477"/>
                    </a:lnTo>
                    <a:lnTo>
                      <a:pt x="1203" y="1477"/>
                    </a:lnTo>
                    <a:lnTo>
                      <a:pt x="1222" y="1476"/>
                    </a:lnTo>
                    <a:lnTo>
                      <a:pt x="1241" y="1474"/>
                    </a:lnTo>
                    <a:lnTo>
                      <a:pt x="1259" y="1471"/>
                    </a:lnTo>
                    <a:lnTo>
                      <a:pt x="1277" y="1467"/>
                    </a:lnTo>
                    <a:lnTo>
                      <a:pt x="1295" y="1463"/>
                    </a:lnTo>
                    <a:lnTo>
                      <a:pt x="1313" y="1457"/>
                    </a:lnTo>
                    <a:lnTo>
                      <a:pt x="1331" y="1451"/>
                    </a:lnTo>
                    <a:lnTo>
                      <a:pt x="1348" y="1445"/>
                    </a:lnTo>
                    <a:lnTo>
                      <a:pt x="1364" y="1437"/>
                    </a:lnTo>
                    <a:lnTo>
                      <a:pt x="1380" y="1429"/>
                    </a:lnTo>
                    <a:lnTo>
                      <a:pt x="1396" y="1420"/>
                    </a:lnTo>
                    <a:lnTo>
                      <a:pt x="1411" y="1410"/>
                    </a:lnTo>
                    <a:lnTo>
                      <a:pt x="1426" y="1400"/>
                    </a:lnTo>
                    <a:lnTo>
                      <a:pt x="1440" y="1389"/>
                    </a:lnTo>
                    <a:lnTo>
                      <a:pt x="1453" y="1377"/>
                    </a:lnTo>
                    <a:lnTo>
                      <a:pt x="1464" y="1365"/>
                    </a:lnTo>
                    <a:lnTo>
                      <a:pt x="1476" y="1352"/>
                    </a:lnTo>
                    <a:lnTo>
                      <a:pt x="1487" y="1339"/>
                    </a:lnTo>
                    <a:lnTo>
                      <a:pt x="1497" y="1326"/>
                    </a:lnTo>
                    <a:lnTo>
                      <a:pt x="1506" y="1312"/>
                    </a:lnTo>
                    <a:lnTo>
                      <a:pt x="1515" y="1297"/>
                    </a:lnTo>
                    <a:lnTo>
                      <a:pt x="1522" y="1283"/>
                    </a:lnTo>
                    <a:lnTo>
                      <a:pt x="1571" y="1271"/>
                    </a:lnTo>
                    <a:lnTo>
                      <a:pt x="1585" y="1277"/>
                    </a:lnTo>
                    <a:lnTo>
                      <a:pt x="1600" y="1282"/>
                    </a:lnTo>
                    <a:lnTo>
                      <a:pt x="1615" y="1286"/>
                    </a:lnTo>
                    <a:lnTo>
                      <a:pt x="1631" y="1289"/>
                    </a:lnTo>
                    <a:lnTo>
                      <a:pt x="1646" y="1292"/>
                    </a:lnTo>
                    <a:lnTo>
                      <a:pt x="1662" y="1294"/>
                    </a:lnTo>
                    <a:lnTo>
                      <a:pt x="1678" y="1295"/>
                    </a:lnTo>
                    <a:lnTo>
                      <a:pt x="1693" y="1296"/>
                    </a:lnTo>
                    <a:lnTo>
                      <a:pt x="1709" y="1296"/>
                    </a:lnTo>
                    <a:lnTo>
                      <a:pt x="1725" y="1295"/>
                    </a:lnTo>
                    <a:lnTo>
                      <a:pt x="1741" y="1294"/>
                    </a:lnTo>
                    <a:lnTo>
                      <a:pt x="1757" y="1291"/>
                    </a:lnTo>
                    <a:lnTo>
                      <a:pt x="1772" y="1289"/>
                    </a:lnTo>
                    <a:lnTo>
                      <a:pt x="1787" y="1285"/>
                    </a:lnTo>
                    <a:lnTo>
                      <a:pt x="1803" y="1281"/>
                    </a:lnTo>
                    <a:lnTo>
                      <a:pt x="1817" y="1276"/>
                    </a:lnTo>
                    <a:lnTo>
                      <a:pt x="1832" y="1270"/>
                    </a:lnTo>
                    <a:lnTo>
                      <a:pt x="1846" y="1264"/>
                    </a:lnTo>
                    <a:lnTo>
                      <a:pt x="1860" y="1258"/>
                    </a:lnTo>
                    <a:lnTo>
                      <a:pt x="1873" y="1250"/>
                    </a:lnTo>
                    <a:lnTo>
                      <a:pt x="1886" y="1242"/>
                    </a:lnTo>
                    <a:lnTo>
                      <a:pt x="1899" y="1234"/>
                    </a:lnTo>
                    <a:lnTo>
                      <a:pt x="1911" y="1225"/>
                    </a:lnTo>
                    <a:lnTo>
                      <a:pt x="1922" y="1215"/>
                    </a:lnTo>
                    <a:lnTo>
                      <a:pt x="1933" y="1205"/>
                    </a:lnTo>
                    <a:lnTo>
                      <a:pt x="1943" y="1194"/>
                    </a:lnTo>
                    <a:lnTo>
                      <a:pt x="1953" y="1183"/>
                    </a:lnTo>
                    <a:lnTo>
                      <a:pt x="1962" y="1172"/>
                    </a:lnTo>
                    <a:lnTo>
                      <a:pt x="1970" y="1160"/>
                    </a:lnTo>
                    <a:lnTo>
                      <a:pt x="1977" y="1148"/>
                    </a:lnTo>
                    <a:lnTo>
                      <a:pt x="1984" y="1136"/>
                    </a:lnTo>
                    <a:lnTo>
                      <a:pt x="1990" y="1123"/>
                    </a:lnTo>
                    <a:lnTo>
                      <a:pt x="1996" y="1110"/>
                    </a:lnTo>
                    <a:lnTo>
                      <a:pt x="2000" y="1097"/>
                    </a:lnTo>
                    <a:lnTo>
                      <a:pt x="2004" y="1083"/>
                    </a:lnTo>
                    <a:lnTo>
                      <a:pt x="2007" y="1070"/>
                    </a:lnTo>
                    <a:lnTo>
                      <a:pt x="2009" y="1056"/>
                    </a:lnTo>
                    <a:lnTo>
                      <a:pt x="2010" y="1042"/>
                    </a:lnTo>
                    <a:lnTo>
                      <a:pt x="2011" y="1030"/>
                    </a:lnTo>
                    <a:lnTo>
                      <a:pt x="1998" y="1029"/>
                    </a:lnTo>
                    <a:lnTo>
                      <a:pt x="2017" y="1027"/>
                    </a:lnTo>
                    <a:lnTo>
                      <a:pt x="2034" y="1024"/>
                    </a:lnTo>
                    <a:lnTo>
                      <a:pt x="2052" y="1021"/>
                    </a:lnTo>
                    <a:lnTo>
                      <a:pt x="2069" y="1016"/>
                    </a:lnTo>
                    <a:lnTo>
                      <a:pt x="2087" y="1011"/>
                    </a:lnTo>
                    <a:lnTo>
                      <a:pt x="2104" y="1005"/>
                    </a:lnTo>
                    <a:lnTo>
                      <a:pt x="2121" y="998"/>
                    </a:lnTo>
                    <a:lnTo>
                      <a:pt x="2137" y="991"/>
                    </a:lnTo>
                    <a:lnTo>
                      <a:pt x="2153" y="983"/>
                    </a:lnTo>
                    <a:lnTo>
                      <a:pt x="2168" y="974"/>
                    </a:lnTo>
                    <a:lnTo>
                      <a:pt x="2183" y="965"/>
                    </a:lnTo>
                    <a:lnTo>
                      <a:pt x="2197" y="954"/>
                    </a:lnTo>
                    <a:lnTo>
                      <a:pt x="2211" y="944"/>
                    </a:lnTo>
                    <a:lnTo>
                      <a:pt x="2224" y="932"/>
                    </a:lnTo>
                    <a:lnTo>
                      <a:pt x="2236" y="921"/>
                    </a:lnTo>
                    <a:lnTo>
                      <a:pt x="2248" y="908"/>
                    </a:lnTo>
                    <a:lnTo>
                      <a:pt x="2259" y="895"/>
                    </a:lnTo>
                    <a:lnTo>
                      <a:pt x="2269" y="882"/>
                    </a:lnTo>
                    <a:lnTo>
                      <a:pt x="2278" y="868"/>
                    </a:lnTo>
                    <a:lnTo>
                      <a:pt x="2287" y="854"/>
                    </a:lnTo>
                    <a:lnTo>
                      <a:pt x="2294" y="840"/>
                    </a:lnTo>
                    <a:lnTo>
                      <a:pt x="2301" y="825"/>
                    </a:lnTo>
                    <a:lnTo>
                      <a:pt x="2307" y="810"/>
                    </a:lnTo>
                    <a:lnTo>
                      <a:pt x="2312" y="794"/>
                    </a:lnTo>
                    <a:lnTo>
                      <a:pt x="2316" y="779"/>
                    </a:lnTo>
                    <a:lnTo>
                      <a:pt x="2320" y="763"/>
                    </a:lnTo>
                    <a:lnTo>
                      <a:pt x="2322" y="747"/>
                    </a:lnTo>
                    <a:lnTo>
                      <a:pt x="2324" y="732"/>
                    </a:lnTo>
                    <a:lnTo>
                      <a:pt x="2324" y="716"/>
                    </a:lnTo>
                    <a:lnTo>
                      <a:pt x="2324" y="700"/>
                    </a:lnTo>
                    <a:lnTo>
                      <a:pt x="2322" y="685"/>
                    </a:lnTo>
                    <a:lnTo>
                      <a:pt x="2320" y="669"/>
                    </a:lnTo>
                    <a:lnTo>
                      <a:pt x="2317" y="653"/>
                    </a:lnTo>
                    <a:lnTo>
                      <a:pt x="2313" y="637"/>
                    </a:lnTo>
                    <a:lnTo>
                      <a:pt x="2308" y="622"/>
                    </a:lnTo>
                    <a:lnTo>
                      <a:pt x="2302" y="607"/>
                    </a:lnTo>
                    <a:lnTo>
                      <a:pt x="2295" y="592"/>
                    </a:lnTo>
                    <a:lnTo>
                      <a:pt x="2287" y="578"/>
                    </a:lnTo>
                    <a:lnTo>
                      <a:pt x="2279" y="564"/>
                    </a:lnTo>
                    <a:lnTo>
                      <a:pt x="2269" y="550"/>
                    </a:lnTo>
                    <a:lnTo>
                      <a:pt x="2259" y="536"/>
                    </a:lnTo>
                    <a:lnTo>
                      <a:pt x="2248" y="523"/>
                    </a:lnTo>
                    <a:lnTo>
                      <a:pt x="2237" y="511"/>
                    </a:lnTo>
                    <a:lnTo>
                      <a:pt x="2225" y="499"/>
                    </a:lnTo>
                    <a:lnTo>
                      <a:pt x="2212" y="488"/>
                    </a:lnTo>
                    <a:lnTo>
                      <a:pt x="2231" y="551"/>
                    </a:lnTo>
                    <a:lnTo>
                      <a:pt x="2238" y="540"/>
                    </a:lnTo>
                    <a:lnTo>
                      <a:pt x="2244" y="529"/>
                    </a:lnTo>
                    <a:lnTo>
                      <a:pt x="2250" y="517"/>
                    </a:lnTo>
                    <a:lnTo>
                      <a:pt x="2255" y="505"/>
                    </a:lnTo>
                    <a:lnTo>
                      <a:pt x="2259" y="492"/>
                    </a:lnTo>
                    <a:lnTo>
                      <a:pt x="2263" y="480"/>
                    </a:lnTo>
                    <a:lnTo>
                      <a:pt x="2266" y="467"/>
                    </a:lnTo>
                    <a:lnTo>
                      <a:pt x="2268" y="455"/>
                    </a:lnTo>
                    <a:lnTo>
                      <a:pt x="2269" y="443"/>
                    </a:lnTo>
                    <a:lnTo>
                      <a:pt x="2270" y="430"/>
                    </a:lnTo>
                    <a:lnTo>
                      <a:pt x="2270" y="417"/>
                    </a:lnTo>
                    <a:lnTo>
                      <a:pt x="2269" y="404"/>
                    </a:lnTo>
                    <a:lnTo>
                      <a:pt x="2267" y="392"/>
                    </a:lnTo>
                    <a:lnTo>
                      <a:pt x="2265" y="379"/>
                    </a:lnTo>
                    <a:lnTo>
                      <a:pt x="2262" y="366"/>
                    </a:lnTo>
                    <a:lnTo>
                      <a:pt x="2258" y="354"/>
                    </a:lnTo>
                    <a:lnTo>
                      <a:pt x="2253" y="342"/>
                    </a:lnTo>
                    <a:lnTo>
                      <a:pt x="2248" y="330"/>
                    </a:lnTo>
                    <a:lnTo>
                      <a:pt x="2242" y="318"/>
                    </a:lnTo>
                    <a:lnTo>
                      <a:pt x="2235" y="307"/>
                    </a:lnTo>
                    <a:lnTo>
                      <a:pt x="2228" y="295"/>
                    </a:lnTo>
                    <a:lnTo>
                      <a:pt x="2220" y="285"/>
                    </a:lnTo>
                    <a:lnTo>
                      <a:pt x="2211" y="274"/>
                    </a:lnTo>
                    <a:lnTo>
                      <a:pt x="2202" y="264"/>
                    </a:lnTo>
                    <a:lnTo>
                      <a:pt x="2192" y="255"/>
                    </a:lnTo>
                    <a:lnTo>
                      <a:pt x="2182" y="245"/>
                    </a:lnTo>
                    <a:lnTo>
                      <a:pt x="2171" y="237"/>
                    </a:lnTo>
                    <a:lnTo>
                      <a:pt x="2159" y="229"/>
                    </a:lnTo>
                    <a:lnTo>
                      <a:pt x="2147" y="221"/>
                    </a:lnTo>
                    <a:lnTo>
                      <a:pt x="2135" y="214"/>
                    </a:lnTo>
                    <a:lnTo>
                      <a:pt x="2122" y="207"/>
                    </a:lnTo>
                    <a:lnTo>
                      <a:pt x="2109" y="201"/>
                    </a:lnTo>
                    <a:lnTo>
                      <a:pt x="2096" y="196"/>
                    </a:lnTo>
                    <a:lnTo>
                      <a:pt x="2082" y="191"/>
                    </a:lnTo>
                    <a:lnTo>
                      <a:pt x="2068" y="187"/>
                    </a:lnTo>
                    <a:lnTo>
                      <a:pt x="2054" y="184"/>
                    </a:lnTo>
                    <a:lnTo>
                      <a:pt x="2039" y="181"/>
                    </a:lnTo>
                    <a:lnTo>
                      <a:pt x="2056" y="171"/>
                    </a:lnTo>
                    <a:lnTo>
                      <a:pt x="2052" y="160"/>
                    </a:lnTo>
                    <a:lnTo>
                      <a:pt x="2048" y="149"/>
                    </a:lnTo>
                    <a:lnTo>
                      <a:pt x="2043" y="139"/>
                    </a:lnTo>
                    <a:lnTo>
                      <a:pt x="2038" y="129"/>
                    </a:lnTo>
                    <a:lnTo>
                      <a:pt x="2033" y="119"/>
                    </a:lnTo>
                    <a:lnTo>
                      <a:pt x="2026" y="109"/>
                    </a:lnTo>
                    <a:lnTo>
                      <a:pt x="2019" y="99"/>
                    </a:lnTo>
                    <a:lnTo>
                      <a:pt x="2011" y="89"/>
                    </a:lnTo>
                    <a:lnTo>
                      <a:pt x="2003" y="80"/>
                    </a:lnTo>
                    <a:lnTo>
                      <a:pt x="1994" y="72"/>
                    </a:lnTo>
                    <a:lnTo>
                      <a:pt x="1984" y="64"/>
                    </a:lnTo>
                    <a:lnTo>
                      <a:pt x="1975" y="56"/>
                    </a:lnTo>
                    <a:lnTo>
                      <a:pt x="1964" y="48"/>
                    </a:lnTo>
                    <a:lnTo>
                      <a:pt x="1954" y="41"/>
                    </a:lnTo>
                    <a:lnTo>
                      <a:pt x="1943" y="35"/>
                    </a:lnTo>
                    <a:lnTo>
                      <a:pt x="1931" y="29"/>
                    </a:lnTo>
                    <a:lnTo>
                      <a:pt x="1919" y="24"/>
                    </a:lnTo>
                    <a:lnTo>
                      <a:pt x="1907" y="19"/>
                    </a:lnTo>
                    <a:lnTo>
                      <a:pt x="1895" y="14"/>
                    </a:lnTo>
                    <a:lnTo>
                      <a:pt x="1882" y="11"/>
                    </a:lnTo>
                    <a:lnTo>
                      <a:pt x="1869" y="7"/>
                    </a:lnTo>
                    <a:lnTo>
                      <a:pt x="1856" y="5"/>
                    </a:lnTo>
                    <a:lnTo>
                      <a:pt x="1843" y="3"/>
                    </a:lnTo>
                    <a:lnTo>
                      <a:pt x="1830" y="1"/>
                    </a:lnTo>
                    <a:lnTo>
                      <a:pt x="1817" y="0"/>
                    </a:lnTo>
                    <a:lnTo>
                      <a:pt x="1803" y="0"/>
                    </a:lnTo>
                    <a:lnTo>
                      <a:pt x="1790" y="0"/>
                    </a:lnTo>
                    <a:lnTo>
                      <a:pt x="1777" y="1"/>
                    </a:lnTo>
                    <a:lnTo>
                      <a:pt x="1763" y="3"/>
                    </a:lnTo>
                    <a:lnTo>
                      <a:pt x="1750" y="5"/>
                    </a:lnTo>
                    <a:lnTo>
                      <a:pt x="1737" y="7"/>
                    </a:lnTo>
                    <a:lnTo>
                      <a:pt x="1724" y="10"/>
                    </a:lnTo>
                    <a:lnTo>
                      <a:pt x="1712" y="14"/>
                    </a:lnTo>
                    <a:lnTo>
                      <a:pt x="1699" y="19"/>
                    </a:lnTo>
                    <a:lnTo>
                      <a:pt x="1687" y="23"/>
                    </a:lnTo>
                    <a:lnTo>
                      <a:pt x="1676" y="29"/>
                    </a:lnTo>
                    <a:lnTo>
                      <a:pt x="1664" y="35"/>
                    </a:lnTo>
                    <a:lnTo>
                      <a:pt x="1653" y="41"/>
                    </a:lnTo>
                    <a:lnTo>
                      <a:pt x="1642" y="48"/>
                    </a:lnTo>
                    <a:lnTo>
                      <a:pt x="1632" y="55"/>
                    </a:lnTo>
                    <a:lnTo>
                      <a:pt x="1580" y="57"/>
                    </a:lnTo>
                    <a:lnTo>
                      <a:pt x="1571" y="50"/>
                    </a:lnTo>
                    <a:lnTo>
                      <a:pt x="1562" y="43"/>
                    </a:lnTo>
                    <a:lnTo>
                      <a:pt x="1552" y="37"/>
                    </a:lnTo>
                    <a:lnTo>
                      <a:pt x="1542" y="31"/>
                    </a:lnTo>
                    <a:lnTo>
                      <a:pt x="1532" y="26"/>
                    </a:lnTo>
                    <a:lnTo>
                      <a:pt x="1521" y="21"/>
                    </a:lnTo>
                    <a:lnTo>
                      <a:pt x="1510" y="17"/>
                    </a:lnTo>
                    <a:lnTo>
                      <a:pt x="1499" y="13"/>
                    </a:lnTo>
                    <a:lnTo>
                      <a:pt x="1488" y="9"/>
                    </a:lnTo>
                    <a:lnTo>
                      <a:pt x="1476" y="7"/>
                    </a:lnTo>
                    <a:lnTo>
                      <a:pt x="1464" y="4"/>
                    </a:lnTo>
                    <a:lnTo>
                      <a:pt x="1453" y="2"/>
                    </a:lnTo>
                    <a:lnTo>
                      <a:pt x="1442" y="1"/>
                    </a:lnTo>
                    <a:lnTo>
                      <a:pt x="1430" y="0"/>
                    </a:lnTo>
                    <a:lnTo>
                      <a:pt x="1418" y="0"/>
                    </a:lnTo>
                    <a:lnTo>
                      <a:pt x="1406" y="0"/>
                    </a:lnTo>
                    <a:lnTo>
                      <a:pt x="1394" y="1"/>
                    </a:lnTo>
                    <a:lnTo>
                      <a:pt x="1382" y="2"/>
                    </a:lnTo>
                    <a:lnTo>
                      <a:pt x="1370" y="4"/>
                    </a:lnTo>
                    <a:lnTo>
                      <a:pt x="1358" y="7"/>
                    </a:lnTo>
                    <a:lnTo>
                      <a:pt x="1347" y="10"/>
                    </a:lnTo>
                    <a:lnTo>
                      <a:pt x="1335" y="13"/>
                    </a:lnTo>
                    <a:lnTo>
                      <a:pt x="1324" y="17"/>
                    </a:lnTo>
                    <a:lnTo>
                      <a:pt x="1313" y="21"/>
                    </a:lnTo>
                    <a:lnTo>
                      <a:pt x="1303" y="26"/>
                    </a:lnTo>
                    <a:lnTo>
                      <a:pt x="1293" y="32"/>
                    </a:lnTo>
                    <a:lnTo>
                      <a:pt x="1283" y="37"/>
                    </a:lnTo>
                    <a:lnTo>
                      <a:pt x="1273" y="44"/>
                    </a:lnTo>
                    <a:lnTo>
                      <a:pt x="1264" y="50"/>
                    </a:lnTo>
                    <a:lnTo>
                      <a:pt x="1255" y="57"/>
                    </a:lnTo>
                    <a:lnTo>
                      <a:pt x="1246" y="65"/>
                    </a:lnTo>
                    <a:lnTo>
                      <a:pt x="1238" y="72"/>
                    </a:lnTo>
                    <a:lnTo>
                      <a:pt x="1231" y="81"/>
                    </a:lnTo>
                    <a:lnTo>
                      <a:pt x="1224" y="89"/>
                    </a:lnTo>
                    <a:lnTo>
                      <a:pt x="1175" y="92"/>
                    </a:lnTo>
                    <a:lnTo>
                      <a:pt x="1163" y="85"/>
                    </a:lnTo>
                    <a:lnTo>
                      <a:pt x="1151" y="78"/>
                    </a:lnTo>
                    <a:lnTo>
                      <a:pt x="1138" y="72"/>
                    </a:lnTo>
                    <a:lnTo>
                      <a:pt x="1125" y="66"/>
                    </a:lnTo>
                    <a:lnTo>
                      <a:pt x="1111" y="61"/>
                    </a:lnTo>
                    <a:lnTo>
                      <a:pt x="1098" y="57"/>
                    </a:lnTo>
                    <a:lnTo>
                      <a:pt x="1084" y="53"/>
                    </a:lnTo>
                    <a:lnTo>
                      <a:pt x="1070" y="50"/>
                    </a:lnTo>
                    <a:lnTo>
                      <a:pt x="1055" y="48"/>
                    </a:lnTo>
                    <a:lnTo>
                      <a:pt x="1041" y="46"/>
                    </a:lnTo>
                    <a:lnTo>
                      <a:pt x="1026" y="45"/>
                    </a:lnTo>
                    <a:lnTo>
                      <a:pt x="1012" y="44"/>
                    </a:lnTo>
                    <a:lnTo>
                      <a:pt x="997" y="44"/>
                    </a:lnTo>
                    <a:lnTo>
                      <a:pt x="982" y="45"/>
                    </a:lnTo>
                    <a:lnTo>
                      <a:pt x="968" y="46"/>
                    </a:lnTo>
                    <a:lnTo>
                      <a:pt x="954" y="48"/>
                    </a:lnTo>
                    <a:lnTo>
                      <a:pt x="939" y="51"/>
                    </a:lnTo>
                    <a:lnTo>
                      <a:pt x="925" y="54"/>
                    </a:lnTo>
                    <a:lnTo>
                      <a:pt x="911" y="58"/>
                    </a:lnTo>
                    <a:lnTo>
                      <a:pt x="898" y="62"/>
                    </a:lnTo>
                    <a:lnTo>
                      <a:pt x="884" y="68"/>
                    </a:lnTo>
                    <a:lnTo>
                      <a:pt x="872" y="73"/>
                    </a:lnTo>
                    <a:lnTo>
                      <a:pt x="859" y="79"/>
                    </a:lnTo>
                    <a:lnTo>
                      <a:pt x="847" y="86"/>
                    </a:lnTo>
                    <a:lnTo>
                      <a:pt x="835" y="94"/>
                    </a:lnTo>
                    <a:lnTo>
                      <a:pt x="824" y="101"/>
                    </a:lnTo>
                    <a:lnTo>
                      <a:pt x="813" y="110"/>
                    </a:lnTo>
                    <a:lnTo>
                      <a:pt x="802" y="118"/>
                    </a:lnTo>
                    <a:lnTo>
                      <a:pt x="792" y="128"/>
                    </a:lnTo>
                    <a:lnTo>
                      <a:pt x="783" y="137"/>
                    </a:lnTo>
                    <a:lnTo>
                      <a:pt x="774" y="148"/>
                    </a:lnTo>
                    <a:lnTo>
                      <a:pt x="713" y="160"/>
                    </a:lnTo>
                    <a:lnTo>
                      <a:pt x="696" y="154"/>
                    </a:lnTo>
                    <a:lnTo>
                      <a:pt x="679" y="149"/>
                    </a:lnTo>
                    <a:lnTo>
                      <a:pt x="661" y="145"/>
                    </a:lnTo>
                    <a:lnTo>
                      <a:pt x="643" y="142"/>
                    </a:lnTo>
                    <a:lnTo>
                      <a:pt x="625" y="139"/>
                    </a:lnTo>
                    <a:lnTo>
                      <a:pt x="607" y="137"/>
                    </a:lnTo>
                    <a:lnTo>
                      <a:pt x="589" y="135"/>
                    </a:lnTo>
                    <a:lnTo>
                      <a:pt x="571" y="135"/>
                    </a:lnTo>
                    <a:lnTo>
                      <a:pt x="552" y="135"/>
                    </a:lnTo>
                    <a:lnTo>
                      <a:pt x="534" y="136"/>
                    </a:lnTo>
                    <a:lnTo>
                      <a:pt x="516" y="138"/>
                    </a:lnTo>
                    <a:lnTo>
                      <a:pt x="498" y="141"/>
                    </a:lnTo>
                    <a:lnTo>
                      <a:pt x="480" y="145"/>
                    </a:lnTo>
                    <a:lnTo>
                      <a:pt x="462" y="148"/>
                    </a:lnTo>
                    <a:lnTo>
                      <a:pt x="445" y="153"/>
                    </a:lnTo>
                    <a:lnTo>
                      <a:pt x="428" y="159"/>
                    </a:lnTo>
                    <a:lnTo>
                      <a:pt x="411" y="165"/>
                    </a:lnTo>
                    <a:lnTo>
                      <a:pt x="395" y="172"/>
                    </a:lnTo>
                    <a:lnTo>
                      <a:pt x="379" y="180"/>
                    </a:lnTo>
                    <a:lnTo>
                      <a:pt x="364" y="189"/>
                    </a:lnTo>
                    <a:lnTo>
                      <a:pt x="349" y="198"/>
                    </a:lnTo>
                    <a:lnTo>
                      <a:pt x="335" y="208"/>
                    </a:lnTo>
                    <a:lnTo>
                      <a:pt x="321" y="219"/>
                    </a:lnTo>
                    <a:lnTo>
                      <a:pt x="308" y="230"/>
                    </a:lnTo>
                    <a:lnTo>
                      <a:pt x="295" y="241"/>
                    </a:lnTo>
                    <a:lnTo>
                      <a:pt x="285" y="253"/>
                    </a:lnTo>
                    <a:lnTo>
                      <a:pt x="274" y="266"/>
                    </a:lnTo>
                    <a:lnTo>
                      <a:pt x="263" y="279"/>
                    </a:lnTo>
                    <a:lnTo>
                      <a:pt x="254" y="293"/>
                    </a:lnTo>
                    <a:lnTo>
                      <a:pt x="245" y="307"/>
                    </a:lnTo>
                    <a:lnTo>
                      <a:pt x="237" y="321"/>
                    </a:lnTo>
                    <a:lnTo>
                      <a:pt x="230" y="336"/>
                    </a:lnTo>
                    <a:lnTo>
                      <a:pt x="224" y="351"/>
                    </a:lnTo>
                    <a:lnTo>
                      <a:pt x="219" y="366"/>
                    </a:lnTo>
                    <a:lnTo>
                      <a:pt x="215" y="381"/>
                    </a:lnTo>
                    <a:lnTo>
                      <a:pt x="211" y="397"/>
                    </a:lnTo>
                    <a:lnTo>
                      <a:pt x="208" y="412"/>
                    </a:lnTo>
                    <a:lnTo>
                      <a:pt x="207" y="428"/>
                    </a:lnTo>
                    <a:lnTo>
                      <a:pt x="206" y="443"/>
                    </a:lnTo>
                    <a:lnTo>
                      <a:pt x="206" y="459"/>
                    </a:lnTo>
                    <a:lnTo>
                      <a:pt x="207" y="475"/>
                    </a:lnTo>
                    <a:lnTo>
                      <a:pt x="209" y="490"/>
                    </a:lnTo>
                    <a:lnTo>
                      <a:pt x="212" y="506"/>
                    </a:lnTo>
                    <a:lnTo>
                      <a:pt x="216" y="49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6" name="Freeform 8"/>
              <p:cNvSpPr>
                <a:spLocks noChangeArrowheads="1"/>
              </p:cNvSpPr>
              <p:nvPr/>
            </p:nvSpPr>
            <p:spPr bwMode="auto">
              <a:xfrm>
                <a:off x="200" y="2359"/>
                <a:ext cx="24" cy="4"/>
              </a:xfrm>
              <a:custGeom>
                <a:avLst/>
                <a:gdLst>
                  <a:gd name="T0" fmla="*/ 0 w 106"/>
                  <a:gd name="T1" fmla="*/ 0 h 18"/>
                  <a:gd name="T2" fmla="*/ 0 w 106"/>
                  <a:gd name="T3" fmla="*/ 0 h 18"/>
                  <a:gd name="T4" fmla="*/ 0 w 106"/>
                  <a:gd name="T5" fmla="*/ 0 h 18"/>
                  <a:gd name="T6" fmla="*/ 0 w 106"/>
                  <a:gd name="T7" fmla="*/ 0 h 18"/>
                  <a:gd name="T8" fmla="*/ 0 w 106"/>
                  <a:gd name="T9" fmla="*/ 0 h 18"/>
                  <a:gd name="T10" fmla="*/ 0 w 106"/>
                  <a:gd name="T11" fmla="*/ 0 h 18"/>
                  <a:gd name="T12" fmla="*/ 0 w 106"/>
                  <a:gd name="T13" fmla="*/ 0 h 18"/>
                  <a:gd name="T14" fmla="*/ 0 w 106"/>
                  <a:gd name="T15" fmla="*/ 0 h 18"/>
                  <a:gd name="T16" fmla="*/ 0 w 106"/>
                  <a:gd name="T17" fmla="*/ 0 h 18"/>
                  <a:gd name="T18" fmla="*/ 0 w 106"/>
                  <a:gd name="T19" fmla="*/ 0 h 18"/>
                  <a:gd name="T20" fmla="*/ 0 w 106"/>
                  <a:gd name="T21" fmla="*/ 0 h 18"/>
                  <a:gd name="T22" fmla="*/ 0 w 106"/>
                  <a:gd name="T23" fmla="*/ 0 h 18"/>
                  <a:gd name="T24" fmla="*/ 0 w 106"/>
                  <a:gd name="T25" fmla="*/ 0 h 18"/>
                  <a:gd name="T26" fmla="*/ 0 w 106"/>
                  <a:gd name="T27" fmla="*/ 0 h 18"/>
                  <a:gd name="T28" fmla="*/ 0 w 106"/>
                  <a:gd name="T29" fmla="*/ 0 h 18"/>
                  <a:gd name="T30" fmla="*/ 0 w 106"/>
                  <a:gd name="T31" fmla="*/ 0 h 18"/>
                  <a:gd name="T32" fmla="*/ 0 w 106"/>
                  <a:gd name="T33" fmla="*/ 0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06"/>
                  <a:gd name="T52" fmla="*/ 0 h 18"/>
                  <a:gd name="T53" fmla="*/ 106 w 106"/>
                  <a:gd name="T54" fmla="*/ 18 h 1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06" h="18">
                    <a:moveTo>
                      <a:pt x="0" y="0"/>
                    </a:moveTo>
                    <a:lnTo>
                      <a:pt x="7" y="2"/>
                    </a:lnTo>
                    <a:lnTo>
                      <a:pt x="13" y="4"/>
                    </a:lnTo>
                    <a:lnTo>
                      <a:pt x="20" y="6"/>
                    </a:lnTo>
                    <a:lnTo>
                      <a:pt x="27" y="8"/>
                    </a:lnTo>
                    <a:lnTo>
                      <a:pt x="34" y="11"/>
                    </a:lnTo>
                    <a:lnTo>
                      <a:pt x="41" y="12"/>
                    </a:lnTo>
                    <a:lnTo>
                      <a:pt x="48" y="13"/>
                    </a:lnTo>
                    <a:lnTo>
                      <a:pt x="55" y="14"/>
                    </a:lnTo>
                    <a:lnTo>
                      <a:pt x="62" y="15"/>
                    </a:lnTo>
                    <a:lnTo>
                      <a:pt x="69" y="16"/>
                    </a:lnTo>
                    <a:lnTo>
                      <a:pt x="76" y="17"/>
                    </a:lnTo>
                    <a:lnTo>
                      <a:pt x="84" y="17"/>
                    </a:lnTo>
                    <a:lnTo>
                      <a:pt x="91" y="17"/>
                    </a:lnTo>
                    <a:lnTo>
                      <a:pt x="98" y="17"/>
                    </a:lnTo>
                    <a:lnTo>
                      <a:pt x="105" y="1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7" name="Freeform 9"/>
              <p:cNvSpPr>
                <a:spLocks noChangeArrowheads="1"/>
              </p:cNvSpPr>
              <p:nvPr/>
            </p:nvSpPr>
            <p:spPr bwMode="auto">
              <a:xfrm>
                <a:off x="237" y="2432"/>
                <a:ext cx="11" cy="2"/>
              </a:xfrm>
              <a:custGeom>
                <a:avLst/>
                <a:gdLst>
                  <a:gd name="T0" fmla="*/ 0 w 49"/>
                  <a:gd name="T1" fmla="*/ 0 h 9"/>
                  <a:gd name="T2" fmla="*/ 0 w 49"/>
                  <a:gd name="T3" fmla="*/ 0 h 9"/>
                  <a:gd name="T4" fmla="*/ 0 w 49"/>
                  <a:gd name="T5" fmla="*/ 0 h 9"/>
                  <a:gd name="T6" fmla="*/ 0 w 49"/>
                  <a:gd name="T7" fmla="*/ 0 h 9"/>
                  <a:gd name="T8" fmla="*/ 0 w 49"/>
                  <a:gd name="T9" fmla="*/ 0 h 9"/>
                  <a:gd name="T10" fmla="*/ 0 w 49"/>
                  <a:gd name="T11" fmla="*/ 0 h 9"/>
                  <a:gd name="T12" fmla="*/ 0 w 49"/>
                  <a:gd name="T13" fmla="*/ 0 h 9"/>
                  <a:gd name="T14" fmla="*/ 0 w 49"/>
                  <a:gd name="T15" fmla="*/ 0 h 9"/>
                  <a:gd name="T16" fmla="*/ 0 w 49"/>
                  <a:gd name="T17" fmla="*/ 0 h 9"/>
                  <a:gd name="T18" fmla="*/ 0 w 49"/>
                  <a:gd name="T19" fmla="*/ 0 h 9"/>
                  <a:gd name="T20" fmla="*/ 0 w 49"/>
                  <a:gd name="T21" fmla="*/ 0 h 9"/>
                  <a:gd name="T22" fmla="*/ 0 w 49"/>
                  <a:gd name="T23" fmla="*/ 0 h 9"/>
                  <a:gd name="T24" fmla="*/ 0 w 49"/>
                  <a:gd name="T25" fmla="*/ 0 h 9"/>
                  <a:gd name="T26" fmla="*/ 0 w 49"/>
                  <a:gd name="T27" fmla="*/ 0 h 9"/>
                  <a:gd name="T28" fmla="*/ 0 w 49"/>
                  <a:gd name="T29" fmla="*/ 0 h 9"/>
                  <a:gd name="T30" fmla="*/ 0 w 49"/>
                  <a:gd name="T31" fmla="*/ 0 h 9"/>
                  <a:gd name="T32" fmla="*/ 0 w 49"/>
                  <a:gd name="T33" fmla="*/ 0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"/>
                  <a:gd name="T52" fmla="*/ 0 h 9"/>
                  <a:gd name="T53" fmla="*/ 49 w 49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" h="9">
                    <a:moveTo>
                      <a:pt x="0" y="8"/>
                    </a:moveTo>
                    <a:lnTo>
                      <a:pt x="3" y="8"/>
                    </a:lnTo>
                    <a:lnTo>
                      <a:pt x="6" y="8"/>
                    </a:lnTo>
                    <a:lnTo>
                      <a:pt x="9" y="7"/>
                    </a:lnTo>
                    <a:lnTo>
                      <a:pt x="12" y="7"/>
                    </a:lnTo>
                    <a:lnTo>
                      <a:pt x="15" y="7"/>
                    </a:lnTo>
                    <a:lnTo>
                      <a:pt x="20" y="6"/>
                    </a:lnTo>
                    <a:lnTo>
                      <a:pt x="23" y="6"/>
                    </a:lnTo>
                    <a:lnTo>
                      <a:pt x="26" y="5"/>
                    </a:lnTo>
                    <a:lnTo>
                      <a:pt x="29" y="5"/>
                    </a:lnTo>
                    <a:lnTo>
                      <a:pt x="32" y="3"/>
                    </a:lnTo>
                    <a:lnTo>
                      <a:pt x="36" y="3"/>
                    </a:lnTo>
                    <a:lnTo>
                      <a:pt x="39" y="2"/>
                    </a:lnTo>
                    <a:lnTo>
                      <a:pt x="42" y="1"/>
                    </a:lnTo>
                    <a:lnTo>
                      <a:pt x="45" y="1"/>
                    </a:lnTo>
                    <a:lnTo>
                      <a:pt x="48" y="0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8" name="Freeform 10"/>
              <p:cNvSpPr>
                <a:spLocks noChangeArrowheads="1"/>
              </p:cNvSpPr>
              <p:nvPr/>
            </p:nvSpPr>
            <p:spPr bwMode="auto">
              <a:xfrm>
                <a:off x="365" y="2457"/>
                <a:ext cx="12" cy="15"/>
              </a:xfrm>
              <a:custGeom>
                <a:avLst/>
                <a:gdLst>
                  <a:gd name="T0" fmla="*/ 0 w 51"/>
                  <a:gd name="T1" fmla="*/ 0 h 65"/>
                  <a:gd name="T2" fmla="*/ 0 w 51"/>
                  <a:gd name="T3" fmla="*/ 0 h 65"/>
                  <a:gd name="T4" fmla="*/ 0 w 51"/>
                  <a:gd name="T5" fmla="*/ 0 h 65"/>
                  <a:gd name="T6" fmla="*/ 0 w 51"/>
                  <a:gd name="T7" fmla="*/ 0 h 65"/>
                  <a:gd name="T8" fmla="*/ 0 w 51"/>
                  <a:gd name="T9" fmla="*/ 0 h 65"/>
                  <a:gd name="T10" fmla="*/ 0 w 51"/>
                  <a:gd name="T11" fmla="*/ 0 h 65"/>
                  <a:gd name="T12" fmla="*/ 0 w 51"/>
                  <a:gd name="T13" fmla="*/ 0 h 65"/>
                  <a:gd name="T14" fmla="*/ 0 w 51"/>
                  <a:gd name="T15" fmla="*/ 0 h 65"/>
                  <a:gd name="T16" fmla="*/ 0 w 51"/>
                  <a:gd name="T17" fmla="*/ 0 h 65"/>
                  <a:gd name="T18" fmla="*/ 0 w 51"/>
                  <a:gd name="T19" fmla="*/ 0 h 65"/>
                  <a:gd name="T20" fmla="*/ 0 w 51"/>
                  <a:gd name="T21" fmla="*/ 0 h 65"/>
                  <a:gd name="T22" fmla="*/ 0 w 51"/>
                  <a:gd name="T23" fmla="*/ 0 h 65"/>
                  <a:gd name="T24" fmla="*/ 0 w 51"/>
                  <a:gd name="T25" fmla="*/ 0 h 65"/>
                  <a:gd name="T26" fmla="*/ 0 w 51"/>
                  <a:gd name="T27" fmla="*/ 0 h 65"/>
                  <a:gd name="T28" fmla="*/ 0 w 51"/>
                  <a:gd name="T29" fmla="*/ 0 h 65"/>
                  <a:gd name="T30" fmla="*/ 0 w 51"/>
                  <a:gd name="T31" fmla="*/ 0 h 65"/>
                  <a:gd name="T32" fmla="*/ 0 w 51"/>
                  <a:gd name="T33" fmla="*/ 0 h 6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1"/>
                  <a:gd name="T52" fmla="*/ 0 h 65"/>
                  <a:gd name="T53" fmla="*/ 51 w 51"/>
                  <a:gd name="T54" fmla="*/ 65 h 6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1" h="65">
                    <a:moveTo>
                      <a:pt x="0" y="0"/>
                    </a:moveTo>
                    <a:lnTo>
                      <a:pt x="3" y="5"/>
                    </a:lnTo>
                    <a:lnTo>
                      <a:pt x="5" y="9"/>
                    </a:lnTo>
                    <a:lnTo>
                      <a:pt x="8" y="14"/>
                    </a:lnTo>
                    <a:lnTo>
                      <a:pt x="11" y="18"/>
                    </a:lnTo>
                    <a:lnTo>
                      <a:pt x="14" y="22"/>
                    </a:lnTo>
                    <a:lnTo>
                      <a:pt x="17" y="26"/>
                    </a:lnTo>
                    <a:lnTo>
                      <a:pt x="20" y="31"/>
                    </a:lnTo>
                    <a:lnTo>
                      <a:pt x="24" y="35"/>
                    </a:lnTo>
                    <a:lnTo>
                      <a:pt x="27" y="39"/>
                    </a:lnTo>
                    <a:lnTo>
                      <a:pt x="31" y="44"/>
                    </a:lnTo>
                    <a:lnTo>
                      <a:pt x="34" y="48"/>
                    </a:lnTo>
                    <a:lnTo>
                      <a:pt x="38" y="52"/>
                    </a:lnTo>
                    <a:lnTo>
                      <a:pt x="42" y="56"/>
                    </a:lnTo>
                    <a:lnTo>
                      <a:pt x="46" y="60"/>
                    </a:lnTo>
                    <a:lnTo>
                      <a:pt x="50" y="6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9" name="Freeform 11"/>
              <p:cNvSpPr>
                <a:spLocks noChangeArrowheads="1"/>
              </p:cNvSpPr>
              <p:nvPr/>
            </p:nvSpPr>
            <p:spPr bwMode="auto">
              <a:xfrm>
                <a:off x="513" y="2431"/>
                <a:ext cx="6" cy="20"/>
              </a:xfrm>
              <a:custGeom>
                <a:avLst/>
                <a:gdLst>
                  <a:gd name="T0" fmla="*/ 0 w 27"/>
                  <a:gd name="T1" fmla="*/ 0 h 89"/>
                  <a:gd name="T2" fmla="*/ 0 w 27"/>
                  <a:gd name="T3" fmla="*/ 0 h 89"/>
                  <a:gd name="T4" fmla="*/ 0 w 27"/>
                  <a:gd name="T5" fmla="*/ 0 h 89"/>
                  <a:gd name="T6" fmla="*/ 0 w 27"/>
                  <a:gd name="T7" fmla="*/ 0 h 89"/>
                  <a:gd name="T8" fmla="*/ 0 w 27"/>
                  <a:gd name="T9" fmla="*/ 0 h 89"/>
                  <a:gd name="T10" fmla="*/ 0 w 27"/>
                  <a:gd name="T11" fmla="*/ 0 h 89"/>
                  <a:gd name="T12" fmla="*/ 0 w 27"/>
                  <a:gd name="T13" fmla="*/ 0 h 89"/>
                  <a:gd name="T14" fmla="*/ 0 w 27"/>
                  <a:gd name="T15" fmla="*/ 0 h 89"/>
                  <a:gd name="T16" fmla="*/ 0 w 27"/>
                  <a:gd name="T17" fmla="*/ 0 h 89"/>
                  <a:gd name="T18" fmla="*/ 0 w 27"/>
                  <a:gd name="T19" fmla="*/ 0 h 89"/>
                  <a:gd name="T20" fmla="*/ 0 w 27"/>
                  <a:gd name="T21" fmla="*/ 0 h 89"/>
                  <a:gd name="T22" fmla="*/ 0 w 27"/>
                  <a:gd name="T23" fmla="*/ 0 h 89"/>
                  <a:gd name="T24" fmla="*/ 0 w 27"/>
                  <a:gd name="T25" fmla="*/ 0 h 89"/>
                  <a:gd name="T26" fmla="*/ 0 w 27"/>
                  <a:gd name="T27" fmla="*/ 0 h 89"/>
                  <a:gd name="T28" fmla="*/ 0 w 27"/>
                  <a:gd name="T29" fmla="*/ 0 h 89"/>
                  <a:gd name="T30" fmla="*/ 0 w 27"/>
                  <a:gd name="T31" fmla="*/ 0 h 89"/>
                  <a:gd name="T32" fmla="*/ 0 w 27"/>
                  <a:gd name="T33" fmla="*/ 0 h 8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7"/>
                  <a:gd name="T52" fmla="*/ 0 h 89"/>
                  <a:gd name="T53" fmla="*/ 27 w 27"/>
                  <a:gd name="T54" fmla="*/ 89 h 8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7" h="89">
                    <a:moveTo>
                      <a:pt x="0" y="88"/>
                    </a:moveTo>
                    <a:lnTo>
                      <a:pt x="3" y="82"/>
                    </a:lnTo>
                    <a:lnTo>
                      <a:pt x="5" y="77"/>
                    </a:lnTo>
                    <a:lnTo>
                      <a:pt x="8" y="71"/>
                    </a:lnTo>
                    <a:lnTo>
                      <a:pt x="10" y="65"/>
                    </a:lnTo>
                    <a:lnTo>
                      <a:pt x="12" y="60"/>
                    </a:lnTo>
                    <a:lnTo>
                      <a:pt x="14" y="53"/>
                    </a:lnTo>
                    <a:lnTo>
                      <a:pt x="16" y="47"/>
                    </a:lnTo>
                    <a:lnTo>
                      <a:pt x="17" y="42"/>
                    </a:lnTo>
                    <a:lnTo>
                      <a:pt x="19" y="36"/>
                    </a:lnTo>
                    <a:lnTo>
                      <a:pt x="20" y="30"/>
                    </a:lnTo>
                    <a:lnTo>
                      <a:pt x="22" y="24"/>
                    </a:lnTo>
                    <a:lnTo>
                      <a:pt x="23" y="18"/>
                    </a:lnTo>
                    <a:lnTo>
                      <a:pt x="24" y="12"/>
                    </a:lnTo>
                    <a:lnTo>
                      <a:pt x="25" y="6"/>
                    </a:lnTo>
                    <a:lnTo>
                      <a:pt x="26" y="0"/>
                    </a:lnTo>
                    <a:lnTo>
                      <a:pt x="0" y="88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0" name="Freeform 12"/>
              <p:cNvSpPr>
                <a:spLocks noChangeArrowheads="1"/>
              </p:cNvSpPr>
              <p:nvPr/>
            </p:nvSpPr>
            <p:spPr bwMode="auto">
              <a:xfrm>
                <a:off x="577" y="2335"/>
                <a:ext cx="47" cy="59"/>
              </a:xfrm>
              <a:custGeom>
                <a:avLst/>
                <a:gdLst>
                  <a:gd name="T0" fmla="*/ 0 w 207"/>
                  <a:gd name="T1" fmla="*/ 0 h 260"/>
                  <a:gd name="T2" fmla="*/ 0 w 207"/>
                  <a:gd name="T3" fmla="*/ 0 h 260"/>
                  <a:gd name="T4" fmla="*/ 0 w 207"/>
                  <a:gd name="T5" fmla="*/ 0 h 260"/>
                  <a:gd name="T6" fmla="*/ 0 w 207"/>
                  <a:gd name="T7" fmla="*/ 0 h 260"/>
                  <a:gd name="T8" fmla="*/ 0 w 207"/>
                  <a:gd name="T9" fmla="*/ 0 h 260"/>
                  <a:gd name="T10" fmla="*/ 0 w 207"/>
                  <a:gd name="T11" fmla="*/ 0 h 260"/>
                  <a:gd name="T12" fmla="*/ 0 w 207"/>
                  <a:gd name="T13" fmla="*/ 0 h 260"/>
                  <a:gd name="T14" fmla="*/ 0 w 207"/>
                  <a:gd name="T15" fmla="*/ 0 h 260"/>
                  <a:gd name="T16" fmla="*/ 0 w 207"/>
                  <a:gd name="T17" fmla="*/ 0 h 260"/>
                  <a:gd name="T18" fmla="*/ 0 w 207"/>
                  <a:gd name="T19" fmla="*/ 0 h 260"/>
                  <a:gd name="T20" fmla="*/ 0 w 207"/>
                  <a:gd name="T21" fmla="*/ 0 h 260"/>
                  <a:gd name="T22" fmla="*/ 0 w 207"/>
                  <a:gd name="T23" fmla="*/ 0 h 260"/>
                  <a:gd name="T24" fmla="*/ 0 w 207"/>
                  <a:gd name="T25" fmla="*/ 0 h 260"/>
                  <a:gd name="T26" fmla="*/ 0 w 207"/>
                  <a:gd name="T27" fmla="*/ 0 h 260"/>
                  <a:gd name="T28" fmla="*/ 0 w 207"/>
                  <a:gd name="T29" fmla="*/ 0 h 260"/>
                  <a:gd name="T30" fmla="*/ 0 w 207"/>
                  <a:gd name="T31" fmla="*/ 0 h 260"/>
                  <a:gd name="T32" fmla="*/ 0 w 207"/>
                  <a:gd name="T33" fmla="*/ 0 h 260"/>
                  <a:gd name="T34" fmla="*/ 0 w 207"/>
                  <a:gd name="T35" fmla="*/ 0 h 260"/>
                  <a:gd name="T36" fmla="*/ 0 w 207"/>
                  <a:gd name="T37" fmla="*/ 0 h 260"/>
                  <a:gd name="T38" fmla="*/ 0 w 207"/>
                  <a:gd name="T39" fmla="*/ 0 h 260"/>
                  <a:gd name="T40" fmla="*/ 0 w 207"/>
                  <a:gd name="T41" fmla="*/ 0 h 260"/>
                  <a:gd name="T42" fmla="*/ 0 w 207"/>
                  <a:gd name="T43" fmla="*/ 0 h 260"/>
                  <a:gd name="T44" fmla="*/ 0 w 207"/>
                  <a:gd name="T45" fmla="*/ 0 h 260"/>
                  <a:gd name="T46" fmla="*/ 0 w 207"/>
                  <a:gd name="T47" fmla="*/ 0 h 260"/>
                  <a:gd name="T48" fmla="*/ 0 w 207"/>
                  <a:gd name="T49" fmla="*/ 0 h 260"/>
                  <a:gd name="T50" fmla="*/ 0 w 207"/>
                  <a:gd name="T51" fmla="*/ 0 h 26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7"/>
                  <a:gd name="T79" fmla="*/ 0 h 260"/>
                  <a:gd name="T80" fmla="*/ 207 w 207"/>
                  <a:gd name="T81" fmla="*/ 260 h 26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7" h="260">
                    <a:moveTo>
                      <a:pt x="206" y="259"/>
                    </a:moveTo>
                    <a:lnTo>
                      <a:pt x="206" y="245"/>
                    </a:lnTo>
                    <a:lnTo>
                      <a:pt x="205" y="231"/>
                    </a:lnTo>
                    <a:lnTo>
                      <a:pt x="203" y="217"/>
                    </a:lnTo>
                    <a:lnTo>
                      <a:pt x="200" y="203"/>
                    </a:lnTo>
                    <a:lnTo>
                      <a:pt x="197" y="190"/>
                    </a:lnTo>
                    <a:lnTo>
                      <a:pt x="192" y="176"/>
                    </a:lnTo>
                    <a:lnTo>
                      <a:pt x="187" y="162"/>
                    </a:lnTo>
                    <a:lnTo>
                      <a:pt x="181" y="149"/>
                    </a:lnTo>
                    <a:lnTo>
                      <a:pt x="175" y="137"/>
                    </a:lnTo>
                    <a:lnTo>
                      <a:pt x="167" y="124"/>
                    </a:lnTo>
                    <a:lnTo>
                      <a:pt x="159" y="112"/>
                    </a:lnTo>
                    <a:lnTo>
                      <a:pt x="150" y="101"/>
                    </a:lnTo>
                    <a:lnTo>
                      <a:pt x="141" y="90"/>
                    </a:lnTo>
                    <a:lnTo>
                      <a:pt x="131" y="78"/>
                    </a:lnTo>
                    <a:lnTo>
                      <a:pt x="120" y="67"/>
                    </a:lnTo>
                    <a:lnTo>
                      <a:pt x="108" y="58"/>
                    </a:lnTo>
                    <a:lnTo>
                      <a:pt x="97" y="48"/>
                    </a:lnTo>
                    <a:lnTo>
                      <a:pt x="84" y="40"/>
                    </a:lnTo>
                    <a:lnTo>
                      <a:pt x="71" y="31"/>
                    </a:lnTo>
                    <a:lnTo>
                      <a:pt x="58" y="24"/>
                    </a:lnTo>
                    <a:lnTo>
                      <a:pt x="44" y="17"/>
                    </a:lnTo>
                    <a:lnTo>
                      <a:pt x="30" y="11"/>
                    </a:lnTo>
                    <a:lnTo>
                      <a:pt x="15" y="5"/>
                    </a:lnTo>
                    <a:lnTo>
                      <a:pt x="0" y="0"/>
                    </a:lnTo>
                    <a:lnTo>
                      <a:pt x="206" y="259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1" name="Freeform 13"/>
              <p:cNvSpPr>
                <a:spLocks noChangeArrowheads="1"/>
              </p:cNvSpPr>
              <p:nvPr/>
            </p:nvSpPr>
            <p:spPr bwMode="auto">
              <a:xfrm>
                <a:off x="652" y="2284"/>
                <a:ext cx="22" cy="20"/>
              </a:xfrm>
              <a:custGeom>
                <a:avLst/>
                <a:gdLst>
                  <a:gd name="T0" fmla="*/ 0 w 97"/>
                  <a:gd name="T1" fmla="*/ 0 h 88"/>
                  <a:gd name="T2" fmla="*/ 0 w 97"/>
                  <a:gd name="T3" fmla="*/ 0 h 88"/>
                  <a:gd name="T4" fmla="*/ 0 w 97"/>
                  <a:gd name="T5" fmla="*/ 0 h 88"/>
                  <a:gd name="T6" fmla="*/ 0 w 97"/>
                  <a:gd name="T7" fmla="*/ 0 h 88"/>
                  <a:gd name="T8" fmla="*/ 0 w 97"/>
                  <a:gd name="T9" fmla="*/ 0 h 88"/>
                  <a:gd name="T10" fmla="*/ 0 w 97"/>
                  <a:gd name="T11" fmla="*/ 0 h 88"/>
                  <a:gd name="T12" fmla="*/ 0 w 97"/>
                  <a:gd name="T13" fmla="*/ 0 h 88"/>
                  <a:gd name="T14" fmla="*/ 0 w 97"/>
                  <a:gd name="T15" fmla="*/ 0 h 88"/>
                  <a:gd name="T16" fmla="*/ 0 w 97"/>
                  <a:gd name="T17" fmla="*/ 0 h 88"/>
                  <a:gd name="T18" fmla="*/ 0 w 97"/>
                  <a:gd name="T19" fmla="*/ 0 h 88"/>
                  <a:gd name="T20" fmla="*/ 0 w 97"/>
                  <a:gd name="T21" fmla="*/ 0 h 88"/>
                  <a:gd name="T22" fmla="*/ 0 w 97"/>
                  <a:gd name="T23" fmla="*/ 0 h 88"/>
                  <a:gd name="T24" fmla="*/ 0 w 97"/>
                  <a:gd name="T25" fmla="*/ 0 h 88"/>
                  <a:gd name="T26" fmla="*/ 0 w 97"/>
                  <a:gd name="T27" fmla="*/ 0 h 88"/>
                  <a:gd name="T28" fmla="*/ 0 w 97"/>
                  <a:gd name="T29" fmla="*/ 0 h 88"/>
                  <a:gd name="T30" fmla="*/ 0 w 97"/>
                  <a:gd name="T31" fmla="*/ 0 h 88"/>
                  <a:gd name="T32" fmla="*/ 0 w 97"/>
                  <a:gd name="T33" fmla="*/ 0 h 8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7"/>
                  <a:gd name="T52" fmla="*/ 0 h 88"/>
                  <a:gd name="T53" fmla="*/ 97 w 97"/>
                  <a:gd name="T54" fmla="*/ 88 h 8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7" h="88">
                    <a:moveTo>
                      <a:pt x="0" y="87"/>
                    </a:moveTo>
                    <a:lnTo>
                      <a:pt x="8" y="82"/>
                    </a:lnTo>
                    <a:lnTo>
                      <a:pt x="16" y="78"/>
                    </a:lnTo>
                    <a:lnTo>
                      <a:pt x="23" y="73"/>
                    </a:lnTo>
                    <a:lnTo>
                      <a:pt x="30" y="68"/>
                    </a:lnTo>
                    <a:lnTo>
                      <a:pt x="37" y="63"/>
                    </a:lnTo>
                    <a:lnTo>
                      <a:pt x="44" y="58"/>
                    </a:lnTo>
                    <a:lnTo>
                      <a:pt x="51" y="52"/>
                    </a:lnTo>
                    <a:lnTo>
                      <a:pt x="57" y="46"/>
                    </a:lnTo>
                    <a:lnTo>
                      <a:pt x="63" y="39"/>
                    </a:lnTo>
                    <a:lnTo>
                      <a:pt x="69" y="33"/>
                    </a:lnTo>
                    <a:lnTo>
                      <a:pt x="75" y="27"/>
                    </a:lnTo>
                    <a:lnTo>
                      <a:pt x="80" y="21"/>
                    </a:lnTo>
                    <a:lnTo>
                      <a:pt x="86" y="14"/>
                    </a:lnTo>
                    <a:lnTo>
                      <a:pt x="91" y="7"/>
                    </a:lnTo>
                    <a:lnTo>
                      <a:pt x="96" y="0"/>
                    </a:lnTo>
                    <a:lnTo>
                      <a:pt x="0" y="87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2" name="Freeform 14"/>
              <p:cNvSpPr>
                <a:spLocks noChangeArrowheads="1"/>
              </p:cNvSpPr>
              <p:nvPr/>
            </p:nvSpPr>
            <p:spPr bwMode="auto">
              <a:xfrm>
                <a:off x="634" y="2199"/>
                <a:ext cx="2" cy="13"/>
              </a:xfrm>
              <a:custGeom>
                <a:avLst/>
                <a:gdLst>
                  <a:gd name="T0" fmla="*/ 0 w 9"/>
                  <a:gd name="T1" fmla="*/ 0 h 58"/>
                  <a:gd name="T2" fmla="*/ 0 w 9"/>
                  <a:gd name="T3" fmla="*/ 0 h 58"/>
                  <a:gd name="T4" fmla="*/ 0 w 9"/>
                  <a:gd name="T5" fmla="*/ 0 h 58"/>
                  <a:gd name="T6" fmla="*/ 0 w 9"/>
                  <a:gd name="T7" fmla="*/ 0 h 58"/>
                  <a:gd name="T8" fmla="*/ 0 w 9"/>
                  <a:gd name="T9" fmla="*/ 0 h 58"/>
                  <a:gd name="T10" fmla="*/ 0 w 9"/>
                  <a:gd name="T11" fmla="*/ 0 h 58"/>
                  <a:gd name="T12" fmla="*/ 0 w 9"/>
                  <a:gd name="T13" fmla="*/ 0 h 58"/>
                  <a:gd name="T14" fmla="*/ 0 w 9"/>
                  <a:gd name="T15" fmla="*/ 0 h 58"/>
                  <a:gd name="T16" fmla="*/ 0 w 9"/>
                  <a:gd name="T17" fmla="*/ 0 h 58"/>
                  <a:gd name="T18" fmla="*/ 0 w 9"/>
                  <a:gd name="T19" fmla="*/ 0 h 58"/>
                  <a:gd name="T20" fmla="*/ 0 w 9"/>
                  <a:gd name="T21" fmla="*/ 0 h 58"/>
                  <a:gd name="T22" fmla="*/ 0 w 9"/>
                  <a:gd name="T23" fmla="*/ 0 h 58"/>
                  <a:gd name="T24" fmla="*/ 0 w 9"/>
                  <a:gd name="T25" fmla="*/ 0 h 58"/>
                  <a:gd name="T26" fmla="*/ 0 w 9"/>
                  <a:gd name="T27" fmla="*/ 0 h 58"/>
                  <a:gd name="T28" fmla="*/ 0 w 9"/>
                  <a:gd name="T29" fmla="*/ 0 h 58"/>
                  <a:gd name="T30" fmla="*/ 0 w 9"/>
                  <a:gd name="T31" fmla="*/ 0 h 58"/>
                  <a:gd name="T32" fmla="*/ 0 w 9"/>
                  <a:gd name="T33" fmla="*/ 0 h 5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9"/>
                  <a:gd name="T52" fmla="*/ 0 h 58"/>
                  <a:gd name="T53" fmla="*/ 9 w 9"/>
                  <a:gd name="T54" fmla="*/ 58 h 5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9" h="58">
                    <a:moveTo>
                      <a:pt x="8" y="57"/>
                    </a:moveTo>
                    <a:lnTo>
                      <a:pt x="8" y="53"/>
                    </a:lnTo>
                    <a:lnTo>
                      <a:pt x="8" y="49"/>
                    </a:lnTo>
                    <a:lnTo>
                      <a:pt x="8" y="45"/>
                    </a:lnTo>
                    <a:lnTo>
                      <a:pt x="8" y="41"/>
                    </a:lnTo>
                    <a:lnTo>
                      <a:pt x="7" y="38"/>
                    </a:lnTo>
                    <a:lnTo>
                      <a:pt x="7" y="34"/>
                    </a:lnTo>
                    <a:lnTo>
                      <a:pt x="7" y="30"/>
                    </a:lnTo>
                    <a:lnTo>
                      <a:pt x="6" y="26"/>
                    </a:lnTo>
                    <a:lnTo>
                      <a:pt x="6" y="22"/>
                    </a:lnTo>
                    <a:lnTo>
                      <a:pt x="5" y="18"/>
                    </a:lnTo>
                    <a:lnTo>
                      <a:pt x="3" y="15"/>
                    </a:lnTo>
                    <a:lnTo>
                      <a:pt x="2" y="11"/>
                    </a:lnTo>
                    <a:lnTo>
                      <a:pt x="2" y="7"/>
                    </a:lnTo>
                    <a:lnTo>
                      <a:pt x="1" y="3"/>
                    </a:lnTo>
                    <a:lnTo>
                      <a:pt x="0" y="0"/>
                    </a:lnTo>
                    <a:lnTo>
                      <a:pt x="8" y="57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3" name="Freeform 15"/>
              <p:cNvSpPr>
                <a:spLocks noChangeArrowheads="1"/>
              </p:cNvSpPr>
              <p:nvPr/>
            </p:nvSpPr>
            <p:spPr bwMode="auto">
              <a:xfrm>
                <a:off x="526" y="2172"/>
                <a:ext cx="12" cy="13"/>
              </a:xfrm>
              <a:custGeom>
                <a:avLst/>
                <a:gdLst>
                  <a:gd name="T0" fmla="*/ 0 w 54"/>
                  <a:gd name="T1" fmla="*/ 0 h 57"/>
                  <a:gd name="T2" fmla="*/ 0 w 54"/>
                  <a:gd name="T3" fmla="*/ 0 h 57"/>
                  <a:gd name="T4" fmla="*/ 0 w 54"/>
                  <a:gd name="T5" fmla="*/ 0 h 57"/>
                  <a:gd name="T6" fmla="*/ 0 w 54"/>
                  <a:gd name="T7" fmla="*/ 0 h 57"/>
                  <a:gd name="T8" fmla="*/ 0 w 54"/>
                  <a:gd name="T9" fmla="*/ 0 h 57"/>
                  <a:gd name="T10" fmla="*/ 0 w 54"/>
                  <a:gd name="T11" fmla="*/ 0 h 57"/>
                  <a:gd name="T12" fmla="*/ 0 w 54"/>
                  <a:gd name="T13" fmla="*/ 0 h 57"/>
                  <a:gd name="T14" fmla="*/ 0 w 54"/>
                  <a:gd name="T15" fmla="*/ 0 h 57"/>
                  <a:gd name="T16" fmla="*/ 0 w 54"/>
                  <a:gd name="T17" fmla="*/ 0 h 57"/>
                  <a:gd name="T18" fmla="*/ 0 w 54"/>
                  <a:gd name="T19" fmla="*/ 0 h 57"/>
                  <a:gd name="T20" fmla="*/ 0 w 54"/>
                  <a:gd name="T21" fmla="*/ 0 h 57"/>
                  <a:gd name="T22" fmla="*/ 0 w 54"/>
                  <a:gd name="T23" fmla="*/ 0 h 57"/>
                  <a:gd name="T24" fmla="*/ 0 w 54"/>
                  <a:gd name="T25" fmla="*/ 0 h 57"/>
                  <a:gd name="T26" fmla="*/ 0 w 54"/>
                  <a:gd name="T27" fmla="*/ 0 h 57"/>
                  <a:gd name="T28" fmla="*/ 0 w 54"/>
                  <a:gd name="T29" fmla="*/ 0 h 57"/>
                  <a:gd name="T30" fmla="*/ 0 w 54"/>
                  <a:gd name="T31" fmla="*/ 0 h 57"/>
                  <a:gd name="T32" fmla="*/ 0 w 54"/>
                  <a:gd name="T33" fmla="*/ 0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4"/>
                  <a:gd name="T52" fmla="*/ 0 h 57"/>
                  <a:gd name="T53" fmla="*/ 54 w 54"/>
                  <a:gd name="T54" fmla="*/ 57 h 5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4" h="57">
                    <a:moveTo>
                      <a:pt x="53" y="0"/>
                    </a:moveTo>
                    <a:lnTo>
                      <a:pt x="49" y="3"/>
                    </a:lnTo>
                    <a:lnTo>
                      <a:pt x="45" y="7"/>
                    </a:lnTo>
                    <a:lnTo>
                      <a:pt x="41" y="10"/>
                    </a:lnTo>
                    <a:lnTo>
                      <a:pt x="37" y="13"/>
                    </a:lnTo>
                    <a:lnTo>
                      <a:pt x="33" y="17"/>
                    </a:lnTo>
                    <a:lnTo>
                      <a:pt x="29" y="20"/>
                    </a:lnTo>
                    <a:lnTo>
                      <a:pt x="26" y="24"/>
                    </a:lnTo>
                    <a:lnTo>
                      <a:pt x="22" y="29"/>
                    </a:lnTo>
                    <a:lnTo>
                      <a:pt x="19" y="32"/>
                    </a:lnTo>
                    <a:lnTo>
                      <a:pt x="16" y="36"/>
                    </a:lnTo>
                    <a:lnTo>
                      <a:pt x="12" y="40"/>
                    </a:lnTo>
                    <a:lnTo>
                      <a:pt x="9" y="44"/>
                    </a:lnTo>
                    <a:lnTo>
                      <a:pt x="6" y="48"/>
                    </a:lnTo>
                    <a:lnTo>
                      <a:pt x="3" y="52"/>
                    </a:lnTo>
                    <a:lnTo>
                      <a:pt x="0" y="56"/>
                    </a:lnTo>
                    <a:lnTo>
                      <a:pt x="53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4" name="Freeform 16"/>
              <p:cNvSpPr>
                <a:spLocks noChangeArrowheads="1"/>
              </p:cNvSpPr>
              <p:nvPr/>
            </p:nvSpPr>
            <p:spPr bwMode="auto">
              <a:xfrm>
                <a:off x="439" y="2180"/>
                <a:ext cx="7" cy="13"/>
              </a:xfrm>
              <a:custGeom>
                <a:avLst/>
                <a:gdLst>
                  <a:gd name="T0" fmla="*/ 0 w 32"/>
                  <a:gd name="T1" fmla="*/ 0 h 58"/>
                  <a:gd name="T2" fmla="*/ 0 w 32"/>
                  <a:gd name="T3" fmla="*/ 0 h 58"/>
                  <a:gd name="T4" fmla="*/ 0 w 32"/>
                  <a:gd name="T5" fmla="*/ 0 h 58"/>
                  <a:gd name="T6" fmla="*/ 0 w 32"/>
                  <a:gd name="T7" fmla="*/ 0 h 58"/>
                  <a:gd name="T8" fmla="*/ 0 w 32"/>
                  <a:gd name="T9" fmla="*/ 0 h 58"/>
                  <a:gd name="T10" fmla="*/ 0 w 32"/>
                  <a:gd name="T11" fmla="*/ 0 h 58"/>
                  <a:gd name="T12" fmla="*/ 0 w 32"/>
                  <a:gd name="T13" fmla="*/ 0 h 58"/>
                  <a:gd name="T14" fmla="*/ 0 w 32"/>
                  <a:gd name="T15" fmla="*/ 0 h 58"/>
                  <a:gd name="T16" fmla="*/ 0 w 32"/>
                  <a:gd name="T17" fmla="*/ 0 h 58"/>
                  <a:gd name="T18" fmla="*/ 0 w 32"/>
                  <a:gd name="T19" fmla="*/ 0 h 58"/>
                  <a:gd name="T20" fmla="*/ 0 w 32"/>
                  <a:gd name="T21" fmla="*/ 0 h 58"/>
                  <a:gd name="T22" fmla="*/ 0 w 32"/>
                  <a:gd name="T23" fmla="*/ 0 h 58"/>
                  <a:gd name="T24" fmla="*/ 0 w 32"/>
                  <a:gd name="T25" fmla="*/ 0 h 58"/>
                  <a:gd name="T26" fmla="*/ 0 w 32"/>
                  <a:gd name="T27" fmla="*/ 0 h 58"/>
                  <a:gd name="T28" fmla="*/ 0 w 32"/>
                  <a:gd name="T29" fmla="*/ 0 h 58"/>
                  <a:gd name="T30" fmla="*/ 0 w 32"/>
                  <a:gd name="T31" fmla="*/ 0 h 58"/>
                  <a:gd name="T32" fmla="*/ 0 w 32"/>
                  <a:gd name="T33" fmla="*/ 0 h 5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58"/>
                  <a:gd name="T53" fmla="*/ 32 w 32"/>
                  <a:gd name="T54" fmla="*/ 58 h 5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58">
                    <a:moveTo>
                      <a:pt x="31" y="0"/>
                    </a:moveTo>
                    <a:lnTo>
                      <a:pt x="28" y="3"/>
                    </a:lnTo>
                    <a:lnTo>
                      <a:pt x="26" y="7"/>
                    </a:lnTo>
                    <a:lnTo>
                      <a:pt x="23" y="11"/>
                    </a:lnTo>
                    <a:lnTo>
                      <a:pt x="21" y="14"/>
                    </a:lnTo>
                    <a:lnTo>
                      <a:pt x="18" y="18"/>
                    </a:lnTo>
                    <a:lnTo>
                      <a:pt x="16" y="22"/>
                    </a:lnTo>
                    <a:lnTo>
                      <a:pt x="14" y="25"/>
                    </a:lnTo>
                    <a:lnTo>
                      <a:pt x="12" y="30"/>
                    </a:lnTo>
                    <a:lnTo>
                      <a:pt x="10" y="34"/>
                    </a:lnTo>
                    <a:lnTo>
                      <a:pt x="8" y="38"/>
                    </a:lnTo>
                    <a:lnTo>
                      <a:pt x="6" y="42"/>
                    </a:lnTo>
                    <a:lnTo>
                      <a:pt x="4" y="45"/>
                    </a:lnTo>
                    <a:lnTo>
                      <a:pt x="3" y="49"/>
                    </a:lnTo>
                    <a:lnTo>
                      <a:pt x="1" y="53"/>
                    </a:lnTo>
                    <a:lnTo>
                      <a:pt x="0" y="57"/>
                    </a:lnTo>
                    <a:lnTo>
                      <a:pt x="31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5" name="Freeform 17"/>
              <p:cNvSpPr>
                <a:spLocks noChangeArrowheads="1"/>
              </p:cNvSpPr>
              <p:nvPr/>
            </p:nvSpPr>
            <p:spPr bwMode="auto">
              <a:xfrm>
                <a:off x="330" y="2197"/>
                <a:ext cx="16" cy="8"/>
              </a:xfrm>
              <a:custGeom>
                <a:avLst/>
                <a:gdLst>
                  <a:gd name="T0" fmla="*/ 0 w 71"/>
                  <a:gd name="T1" fmla="*/ 0 h 35"/>
                  <a:gd name="T2" fmla="*/ 0 w 71"/>
                  <a:gd name="T3" fmla="*/ 0 h 35"/>
                  <a:gd name="T4" fmla="*/ 0 w 71"/>
                  <a:gd name="T5" fmla="*/ 0 h 35"/>
                  <a:gd name="T6" fmla="*/ 0 w 71"/>
                  <a:gd name="T7" fmla="*/ 0 h 35"/>
                  <a:gd name="T8" fmla="*/ 0 w 71"/>
                  <a:gd name="T9" fmla="*/ 0 h 35"/>
                  <a:gd name="T10" fmla="*/ 0 w 71"/>
                  <a:gd name="T11" fmla="*/ 0 h 35"/>
                  <a:gd name="T12" fmla="*/ 0 w 71"/>
                  <a:gd name="T13" fmla="*/ 0 h 35"/>
                  <a:gd name="T14" fmla="*/ 0 w 71"/>
                  <a:gd name="T15" fmla="*/ 0 h 35"/>
                  <a:gd name="T16" fmla="*/ 0 w 71"/>
                  <a:gd name="T17" fmla="*/ 0 h 35"/>
                  <a:gd name="T18" fmla="*/ 0 w 71"/>
                  <a:gd name="T19" fmla="*/ 0 h 35"/>
                  <a:gd name="T20" fmla="*/ 0 w 71"/>
                  <a:gd name="T21" fmla="*/ 0 h 35"/>
                  <a:gd name="T22" fmla="*/ 0 w 71"/>
                  <a:gd name="T23" fmla="*/ 0 h 35"/>
                  <a:gd name="T24" fmla="*/ 0 w 71"/>
                  <a:gd name="T25" fmla="*/ 0 h 35"/>
                  <a:gd name="T26" fmla="*/ 0 w 71"/>
                  <a:gd name="T27" fmla="*/ 0 h 35"/>
                  <a:gd name="T28" fmla="*/ 0 w 71"/>
                  <a:gd name="T29" fmla="*/ 0 h 35"/>
                  <a:gd name="T30" fmla="*/ 0 w 71"/>
                  <a:gd name="T31" fmla="*/ 0 h 35"/>
                  <a:gd name="T32" fmla="*/ 0 w 71"/>
                  <a:gd name="T33" fmla="*/ 0 h 3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1"/>
                  <a:gd name="T52" fmla="*/ 0 h 35"/>
                  <a:gd name="T53" fmla="*/ 71 w 71"/>
                  <a:gd name="T54" fmla="*/ 35 h 3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1" h="35">
                    <a:moveTo>
                      <a:pt x="70" y="34"/>
                    </a:moveTo>
                    <a:lnTo>
                      <a:pt x="66" y="31"/>
                    </a:lnTo>
                    <a:lnTo>
                      <a:pt x="61" y="29"/>
                    </a:lnTo>
                    <a:lnTo>
                      <a:pt x="57" y="26"/>
                    </a:lnTo>
                    <a:lnTo>
                      <a:pt x="53" y="24"/>
                    </a:lnTo>
                    <a:lnTo>
                      <a:pt x="47" y="21"/>
                    </a:lnTo>
                    <a:lnTo>
                      <a:pt x="43" y="19"/>
                    </a:lnTo>
                    <a:lnTo>
                      <a:pt x="38" y="16"/>
                    </a:lnTo>
                    <a:lnTo>
                      <a:pt x="34" y="14"/>
                    </a:lnTo>
                    <a:lnTo>
                      <a:pt x="29" y="11"/>
                    </a:lnTo>
                    <a:lnTo>
                      <a:pt x="25" y="9"/>
                    </a:lnTo>
                    <a:lnTo>
                      <a:pt x="19" y="7"/>
                    </a:lnTo>
                    <a:lnTo>
                      <a:pt x="14" y="5"/>
                    </a:lnTo>
                    <a:lnTo>
                      <a:pt x="10" y="3"/>
                    </a:lnTo>
                    <a:lnTo>
                      <a:pt x="5" y="2"/>
                    </a:lnTo>
                    <a:lnTo>
                      <a:pt x="0" y="0"/>
                    </a:lnTo>
                    <a:lnTo>
                      <a:pt x="70" y="34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6" name="Freeform 18"/>
              <p:cNvSpPr>
                <a:spLocks noChangeArrowheads="1"/>
              </p:cNvSpPr>
              <p:nvPr/>
            </p:nvSpPr>
            <p:spPr bwMode="auto">
              <a:xfrm>
                <a:off x="216" y="2275"/>
                <a:ext cx="5" cy="14"/>
              </a:xfrm>
              <a:custGeom>
                <a:avLst/>
                <a:gdLst>
                  <a:gd name="T0" fmla="*/ 0 w 22"/>
                  <a:gd name="T1" fmla="*/ 0 h 63"/>
                  <a:gd name="T2" fmla="*/ 0 w 22"/>
                  <a:gd name="T3" fmla="*/ 0 h 63"/>
                  <a:gd name="T4" fmla="*/ 0 w 22"/>
                  <a:gd name="T5" fmla="*/ 0 h 63"/>
                  <a:gd name="T6" fmla="*/ 0 w 22"/>
                  <a:gd name="T7" fmla="*/ 0 h 63"/>
                  <a:gd name="T8" fmla="*/ 0 w 22"/>
                  <a:gd name="T9" fmla="*/ 0 h 63"/>
                  <a:gd name="T10" fmla="*/ 0 w 22"/>
                  <a:gd name="T11" fmla="*/ 0 h 63"/>
                  <a:gd name="T12" fmla="*/ 0 w 22"/>
                  <a:gd name="T13" fmla="*/ 0 h 63"/>
                  <a:gd name="T14" fmla="*/ 0 w 22"/>
                  <a:gd name="T15" fmla="*/ 0 h 63"/>
                  <a:gd name="T16" fmla="*/ 0 w 22"/>
                  <a:gd name="T17" fmla="*/ 0 h 63"/>
                  <a:gd name="T18" fmla="*/ 0 w 22"/>
                  <a:gd name="T19" fmla="*/ 0 h 63"/>
                  <a:gd name="T20" fmla="*/ 0 w 22"/>
                  <a:gd name="T21" fmla="*/ 0 h 63"/>
                  <a:gd name="T22" fmla="*/ 0 w 22"/>
                  <a:gd name="T23" fmla="*/ 0 h 63"/>
                  <a:gd name="T24" fmla="*/ 0 w 22"/>
                  <a:gd name="T25" fmla="*/ 0 h 63"/>
                  <a:gd name="T26" fmla="*/ 0 w 22"/>
                  <a:gd name="T27" fmla="*/ 0 h 63"/>
                  <a:gd name="T28" fmla="*/ 0 w 22"/>
                  <a:gd name="T29" fmla="*/ 0 h 63"/>
                  <a:gd name="T30" fmla="*/ 0 w 22"/>
                  <a:gd name="T31" fmla="*/ 0 h 63"/>
                  <a:gd name="T32" fmla="*/ 0 w 22"/>
                  <a:gd name="T33" fmla="*/ 0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2"/>
                  <a:gd name="T52" fmla="*/ 0 h 63"/>
                  <a:gd name="T53" fmla="*/ 22 w 22"/>
                  <a:gd name="T54" fmla="*/ 63 h 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2" h="63">
                    <a:moveTo>
                      <a:pt x="0" y="0"/>
                    </a:moveTo>
                    <a:lnTo>
                      <a:pt x="1" y="4"/>
                    </a:lnTo>
                    <a:lnTo>
                      <a:pt x="2" y="9"/>
                    </a:lnTo>
                    <a:lnTo>
                      <a:pt x="3" y="13"/>
                    </a:lnTo>
                    <a:lnTo>
                      <a:pt x="4" y="17"/>
                    </a:lnTo>
                    <a:lnTo>
                      <a:pt x="6" y="21"/>
                    </a:lnTo>
                    <a:lnTo>
                      <a:pt x="7" y="25"/>
                    </a:lnTo>
                    <a:lnTo>
                      <a:pt x="8" y="29"/>
                    </a:lnTo>
                    <a:lnTo>
                      <a:pt x="10" y="34"/>
                    </a:lnTo>
                    <a:lnTo>
                      <a:pt x="11" y="38"/>
                    </a:lnTo>
                    <a:lnTo>
                      <a:pt x="13" y="42"/>
                    </a:lnTo>
                    <a:lnTo>
                      <a:pt x="14" y="46"/>
                    </a:lnTo>
                    <a:lnTo>
                      <a:pt x="16" y="50"/>
                    </a:lnTo>
                    <a:lnTo>
                      <a:pt x="18" y="54"/>
                    </a:lnTo>
                    <a:lnTo>
                      <a:pt x="20" y="58"/>
                    </a:lnTo>
                    <a:lnTo>
                      <a:pt x="21" y="6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63" name="Text Box 19"/>
            <p:cNvSpPr txBox="1">
              <a:spLocks noChangeArrowheads="1"/>
            </p:cNvSpPr>
            <p:nvPr/>
          </p:nvSpPr>
          <p:spPr bwMode="auto">
            <a:xfrm>
              <a:off x="216" y="2208"/>
              <a:ext cx="432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latin typeface="Arial" charset="0"/>
                </a:rPr>
                <a:t>fetch</a:t>
              </a:r>
            </a:p>
          </p:txBody>
        </p:sp>
        <p:grpSp>
          <p:nvGrpSpPr>
            <p:cNvPr id="4164" name="Group 20"/>
            <p:cNvGrpSpPr>
              <a:grpSpLocks/>
            </p:cNvGrpSpPr>
            <p:nvPr/>
          </p:nvGrpSpPr>
          <p:grpSpPr bwMode="auto">
            <a:xfrm>
              <a:off x="2528" y="2176"/>
              <a:ext cx="695" cy="334"/>
              <a:chOff x="2528" y="2176"/>
              <a:chExt cx="695" cy="334"/>
            </a:xfrm>
          </p:grpSpPr>
          <p:grpSp>
            <p:nvGrpSpPr>
              <p:cNvPr id="4271" name="Group 21"/>
              <p:cNvGrpSpPr>
                <a:grpSpLocks/>
              </p:cNvGrpSpPr>
              <p:nvPr/>
            </p:nvGrpSpPr>
            <p:grpSpPr bwMode="auto">
              <a:xfrm>
                <a:off x="2528" y="2176"/>
                <a:ext cx="669" cy="334"/>
                <a:chOff x="2528" y="2176"/>
                <a:chExt cx="669" cy="334"/>
              </a:xfrm>
            </p:grpSpPr>
            <p:sp>
              <p:nvSpPr>
                <p:cNvPr id="4273" name="Freeform 22"/>
                <p:cNvSpPr>
                  <a:spLocks noChangeArrowheads="1"/>
                </p:cNvSpPr>
                <p:nvPr/>
              </p:nvSpPr>
              <p:spPr bwMode="auto">
                <a:xfrm>
                  <a:off x="2528" y="2176"/>
                  <a:ext cx="670" cy="335"/>
                </a:xfrm>
                <a:custGeom>
                  <a:avLst/>
                  <a:gdLst>
                    <a:gd name="T0" fmla="*/ 0 w 2956"/>
                    <a:gd name="T1" fmla="*/ 0 h 1478"/>
                    <a:gd name="T2" fmla="*/ 0 w 2956"/>
                    <a:gd name="T3" fmla="*/ 0 h 1478"/>
                    <a:gd name="T4" fmla="*/ 0 w 2956"/>
                    <a:gd name="T5" fmla="*/ 0 h 1478"/>
                    <a:gd name="T6" fmla="*/ 0 w 2956"/>
                    <a:gd name="T7" fmla="*/ 0 h 1478"/>
                    <a:gd name="T8" fmla="*/ 0 w 2956"/>
                    <a:gd name="T9" fmla="*/ 0 h 1478"/>
                    <a:gd name="T10" fmla="*/ 0 w 2956"/>
                    <a:gd name="T11" fmla="*/ 0 h 1478"/>
                    <a:gd name="T12" fmla="*/ 0 w 2956"/>
                    <a:gd name="T13" fmla="*/ 0 h 1478"/>
                    <a:gd name="T14" fmla="*/ 0 w 2956"/>
                    <a:gd name="T15" fmla="*/ 0 h 1478"/>
                    <a:gd name="T16" fmla="*/ 0 w 2956"/>
                    <a:gd name="T17" fmla="*/ 0 h 1478"/>
                    <a:gd name="T18" fmla="*/ 0 w 2956"/>
                    <a:gd name="T19" fmla="*/ 0 h 1478"/>
                    <a:gd name="T20" fmla="*/ 0 w 2956"/>
                    <a:gd name="T21" fmla="*/ 0 h 1478"/>
                    <a:gd name="T22" fmla="*/ 0 w 2956"/>
                    <a:gd name="T23" fmla="*/ 0 h 1478"/>
                    <a:gd name="T24" fmla="*/ 0 w 2956"/>
                    <a:gd name="T25" fmla="*/ 0 h 1478"/>
                    <a:gd name="T26" fmla="*/ 0 w 2956"/>
                    <a:gd name="T27" fmla="*/ 0 h 1478"/>
                    <a:gd name="T28" fmla="*/ 0 w 2956"/>
                    <a:gd name="T29" fmla="*/ 0 h 1478"/>
                    <a:gd name="T30" fmla="*/ 0 w 2956"/>
                    <a:gd name="T31" fmla="*/ 0 h 1478"/>
                    <a:gd name="T32" fmla="*/ 0 w 2956"/>
                    <a:gd name="T33" fmla="*/ 0 h 1478"/>
                    <a:gd name="T34" fmla="*/ 0 w 2956"/>
                    <a:gd name="T35" fmla="*/ 0 h 1478"/>
                    <a:gd name="T36" fmla="*/ 0 w 2956"/>
                    <a:gd name="T37" fmla="*/ 0 h 1478"/>
                    <a:gd name="T38" fmla="*/ 0 w 2956"/>
                    <a:gd name="T39" fmla="*/ 0 h 1478"/>
                    <a:gd name="T40" fmla="*/ 0 w 2956"/>
                    <a:gd name="T41" fmla="*/ 0 h 1478"/>
                    <a:gd name="T42" fmla="*/ 0 w 2956"/>
                    <a:gd name="T43" fmla="*/ 0 h 1478"/>
                    <a:gd name="T44" fmla="*/ 0 w 2956"/>
                    <a:gd name="T45" fmla="*/ 0 h 1478"/>
                    <a:gd name="T46" fmla="*/ 0 w 2956"/>
                    <a:gd name="T47" fmla="*/ 0 h 1478"/>
                    <a:gd name="T48" fmla="*/ 0 w 2956"/>
                    <a:gd name="T49" fmla="*/ 0 h 1478"/>
                    <a:gd name="T50" fmla="*/ 0 w 2956"/>
                    <a:gd name="T51" fmla="*/ 0 h 1478"/>
                    <a:gd name="T52" fmla="*/ 0 w 2956"/>
                    <a:gd name="T53" fmla="*/ 0 h 1478"/>
                    <a:gd name="T54" fmla="*/ 0 w 2956"/>
                    <a:gd name="T55" fmla="*/ 0 h 1478"/>
                    <a:gd name="T56" fmla="*/ 0 w 2956"/>
                    <a:gd name="T57" fmla="*/ 0 h 1478"/>
                    <a:gd name="T58" fmla="*/ 0 w 2956"/>
                    <a:gd name="T59" fmla="*/ 0 h 1478"/>
                    <a:gd name="T60" fmla="*/ 0 w 2956"/>
                    <a:gd name="T61" fmla="*/ 0 h 1478"/>
                    <a:gd name="T62" fmla="*/ 0 w 2956"/>
                    <a:gd name="T63" fmla="*/ 0 h 1478"/>
                    <a:gd name="T64" fmla="*/ 0 w 2956"/>
                    <a:gd name="T65" fmla="*/ 0 h 1478"/>
                    <a:gd name="T66" fmla="*/ 0 w 2956"/>
                    <a:gd name="T67" fmla="*/ 0 h 1478"/>
                    <a:gd name="T68" fmla="*/ 0 w 2956"/>
                    <a:gd name="T69" fmla="*/ 0 h 1478"/>
                    <a:gd name="T70" fmla="*/ 0 w 2956"/>
                    <a:gd name="T71" fmla="*/ 0 h 1478"/>
                    <a:gd name="T72" fmla="*/ 0 w 2956"/>
                    <a:gd name="T73" fmla="*/ 0 h 1478"/>
                    <a:gd name="T74" fmla="*/ 0 w 2956"/>
                    <a:gd name="T75" fmla="*/ 0 h 1478"/>
                    <a:gd name="T76" fmla="*/ 0 w 2956"/>
                    <a:gd name="T77" fmla="*/ 0 h 1478"/>
                    <a:gd name="T78" fmla="*/ 0 w 2956"/>
                    <a:gd name="T79" fmla="*/ 0 h 1478"/>
                    <a:gd name="T80" fmla="*/ 0 w 2956"/>
                    <a:gd name="T81" fmla="*/ 0 h 1478"/>
                    <a:gd name="T82" fmla="*/ 0 w 2956"/>
                    <a:gd name="T83" fmla="*/ 0 h 1478"/>
                    <a:gd name="T84" fmla="*/ 0 w 2956"/>
                    <a:gd name="T85" fmla="*/ 0 h 1478"/>
                    <a:gd name="T86" fmla="*/ 0 w 2956"/>
                    <a:gd name="T87" fmla="*/ 0 h 1478"/>
                    <a:gd name="T88" fmla="*/ 0 w 2956"/>
                    <a:gd name="T89" fmla="*/ 0 h 1478"/>
                    <a:gd name="T90" fmla="*/ 0 w 2956"/>
                    <a:gd name="T91" fmla="*/ 0 h 1478"/>
                    <a:gd name="T92" fmla="*/ 0 w 2956"/>
                    <a:gd name="T93" fmla="*/ 0 h 1478"/>
                    <a:gd name="T94" fmla="*/ 0 w 2956"/>
                    <a:gd name="T95" fmla="*/ 0 h 1478"/>
                    <a:gd name="T96" fmla="*/ 0 w 2956"/>
                    <a:gd name="T97" fmla="*/ 0 h 1478"/>
                    <a:gd name="T98" fmla="*/ 0 w 2956"/>
                    <a:gd name="T99" fmla="*/ 0 h 1478"/>
                    <a:gd name="T100" fmla="*/ 0 w 2956"/>
                    <a:gd name="T101" fmla="*/ 0 h 1478"/>
                    <a:gd name="T102" fmla="*/ 0 w 2956"/>
                    <a:gd name="T103" fmla="*/ 0 h 1478"/>
                    <a:gd name="T104" fmla="*/ 0 w 2956"/>
                    <a:gd name="T105" fmla="*/ 0 h 1478"/>
                    <a:gd name="T106" fmla="*/ 0 w 2956"/>
                    <a:gd name="T107" fmla="*/ 0 h 1478"/>
                    <a:gd name="T108" fmla="*/ 0 w 2956"/>
                    <a:gd name="T109" fmla="*/ 0 h 1478"/>
                    <a:gd name="T110" fmla="*/ 0 w 2956"/>
                    <a:gd name="T111" fmla="*/ 0 h 1478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956"/>
                    <a:gd name="T169" fmla="*/ 0 h 1478"/>
                    <a:gd name="T170" fmla="*/ 2956 w 2956"/>
                    <a:gd name="T171" fmla="*/ 1478 h 1478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956" h="1478">
                      <a:moveTo>
                        <a:pt x="275" y="491"/>
                      </a:moveTo>
                      <a:lnTo>
                        <a:pt x="260" y="492"/>
                      </a:lnTo>
                      <a:lnTo>
                        <a:pt x="246" y="493"/>
                      </a:lnTo>
                      <a:lnTo>
                        <a:pt x="231" y="495"/>
                      </a:lnTo>
                      <a:lnTo>
                        <a:pt x="216" y="498"/>
                      </a:lnTo>
                      <a:lnTo>
                        <a:pt x="202" y="501"/>
                      </a:lnTo>
                      <a:lnTo>
                        <a:pt x="188" y="504"/>
                      </a:lnTo>
                      <a:lnTo>
                        <a:pt x="174" y="508"/>
                      </a:lnTo>
                      <a:lnTo>
                        <a:pt x="161" y="513"/>
                      </a:lnTo>
                      <a:lnTo>
                        <a:pt x="148" y="518"/>
                      </a:lnTo>
                      <a:lnTo>
                        <a:pt x="135" y="523"/>
                      </a:lnTo>
                      <a:lnTo>
                        <a:pt x="123" y="529"/>
                      </a:lnTo>
                      <a:lnTo>
                        <a:pt x="111" y="535"/>
                      </a:lnTo>
                      <a:lnTo>
                        <a:pt x="99" y="542"/>
                      </a:lnTo>
                      <a:lnTo>
                        <a:pt x="89" y="549"/>
                      </a:lnTo>
                      <a:lnTo>
                        <a:pt x="78" y="555"/>
                      </a:lnTo>
                      <a:lnTo>
                        <a:pt x="68" y="563"/>
                      </a:lnTo>
                      <a:lnTo>
                        <a:pt x="59" y="571"/>
                      </a:lnTo>
                      <a:lnTo>
                        <a:pt x="50" y="579"/>
                      </a:lnTo>
                      <a:lnTo>
                        <a:pt x="42" y="588"/>
                      </a:lnTo>
                      <a:lnTo>
                        <a:pt x="35" y="597"/>
                      </a:lnTo>
                      <a:lnTo>
                        <a:pt x="28" y="606"/>
                      </a:lnTo>
                      <a:lnTo>
                        <a:pt x="22" y="616"/>
                      </a:lnTo>
                      <a:lnTo>
                        <a:pt x="17" y="625"/>
                      </a:lnTo>
                      <a:lnTo>
                        <a:pt x="12" y="635"/>
                      </a:lnTo>
                      <a:lnTo>
                        <a:pt x="8" y="645"/>
                      </a:lnTo>
                      <a:lnTo>
                        <a:pt x="5" y="655"/>
                      </a:lnTo>
                      <a:lnTo>
                        <a:pt x="3" y="665"/>
                      </a:lnTo>
                      <a:lnTo>
                        <a:pt x="1" y="675"/>
                      </a:lnTo>
                      <a:lnTo>
                        <a:pt x="0" y="685"/>
                      </a:lnTo>
                      <a:lnTo>
                        <a:pt x="0" y="696"/>
                      </a:lnTo>
                      <a:lnTo>
                        <a:pt x="1" y="706"/>
                      </a:lnTo>
                      <a:lnTo>
                        <a:pt x="2" y="716"/>
                      </a:lnTo>
                      <a:lnTo>
                        <a:pt x="4" y="726"/>
                      </a:lnTo>
                      <a:lnTo>
                        <a:pt x="7" y="736"/>
                      </a:lnTo>
                      <a:lnTo>
                        <a:pt x="10" y="745"/>
                      </a:lnTo>
                      <a:lnTo>
                        <a:pt x="15" y="755"/>
                      </a:lnTo>
                      <a:lnTo>
                        <a:pt x="20" y="765"/>
                      </a:lnTo>
                      <a:lnTo>
                        <a:pt x="25" y="774"/>
                      </a:lnTo>
                      <a:lnTo>
                        <a:pt x="32" y="783"/>
                      </a:lnTo>
                      <a:lnTo>
                        <a:pt x="39" y="792"/>
                      </a:lnTo>
                      <a:lnTo>
                        <a:pt x="46" y="801"/>
                      </a:lnTo>
                      <a:lnTo>
                        <a:pt x="55" y="810"/>
                      </a:lnTo>
                      <a:lnTo>
                        <a:pt x="64" y="818"/>
                      </a:lnTo>
                      <a:lnTo>
                        <a:pt x="73" y="826"/>
                      </a:lnTo>
                      <a:lnTo>
                        <a:pt x="83" y="833"/>
                      </a:lnTo>
                      <a:lnTo>
                        <a:pt x="94" y="841"/>
                      </a:lnTo>
                      <a:lnTo>
                        <a:pt x="105" y="847"/>
                      </a:lnTo>
                      <a:lnTo>
                        <a:pt x="117" y="854"/>
                      </a:lnTo>
                      <a:lnTo>
                        <a:pt x="129" y="860"/>
                      </a:lnTo>
                      <a:lnTo>
                        <a:pt x="141" y="866"/>
                      </a:lnTo>
                      <a:lnTo>
                        <a:pt x="154" y="871"/>
                      </a:lnTo>
                      <a:lnTo>
                        <a:pt x="168" y="875"/>
                      </a:lnTo>
                      <a:lnTo>
                        <a:pt x="181" y="880"/>
                      </a:lnTo>
                      <a:lnTo>
                        <a:pt x="179" y="846"/>
                      </a:lnTo>
                      <a:lnTo>
                        <a:pt x="167" y="852"/>
                      </a:lnTo>
                      <a:lnTo>
                        <a:pt x="156" y="859"/>
                      </a:lnTo>
                      <a:lnTo>
                        <a:pt x="146" y="866"/>
                      </a:lnTo>
                      <a:lnTo>
                        <a:pt x="136" y="874"/>
                      </a:lnTo>
                      <a:lnTo>
                        <a:pt x="126" y="882"/>
                      </a:lnTo>
                      <a:lnTo>
                        <a:pt x="118" y="890"/>
                      </a:lnTo>
                      <a:lnTo>
                        <a:pt x="109" y="899"/>
                      </a:lnTo>
                      <a:lnTo>
                        <a:pt x="102" y="907"/>
                      </a:lnTo>
                      <a:lnTo>
                        <a:pt x="95" y="916"/>
                      </a:lnTo>
                      <a:lnTo>
                        <a:pt x="89" y="925"/>
                      </a:lnTo>
                      <a:lnTo>
                        <a:pt x="83" y="934"/>
                      </a:lnTo>
                      <a:lnTo>
                        <a:pt x="78" y="944"/>
                      </a:lnTo>
                      <a:lnTo>
                        <a:pt x="74" y="954"/>
                      </a:lnTo>
                      <a:lnTo>
                        <a:pt x="71" y="964"/>
                      </a:lnTo>
                      <a:lnTo>
                        <a:pt x="68" y="974"/>
                      </a:lnTo>
                      <a:lnTo>
                        <a:pt x="66" y="984"/>
                      </a:lnTo>
                      <a:lnTo>
                        <a:pt x="65" y="994"/>
                      </a:lnTo>
                      <a:lnTo>
                        <a:pt x="65" y="1004"/>
                      </a:lnTo>
                      <a:lnTo>
                        <a:pt x="65" y="1014"/>
                      </a:lnTo>
                      <a:lnTo>
                        <a:pt x="67" y="1024"/>
                      </a:lnTo>
                      <a:lnTo>
                        <a:pt x="68" y="1035"/>
                      </a:lnTo>
                      <a:lnTo>
                        <a:pt x="71" y="1045"/>
                      </a:lnTo>
                      <a:lnTo>
                        <a:pt x="74" y="1054"/>
                      </a:lnTo>
                      <a:lnTo>
                        <a:pt x="78" y="1064"/>
                      </a:lnTo>
                      <a:lnTo>
                        <a:pt x="83" y="1074"/>
                      </a:lnTo>
                      <a:lnTo>
                        <a:pt x="89" y="1083"/>
                      </a:lnTo>
                      <a:lnTo>
                        <a:pt x="95" y="1093"/>
                      </a:lnTo>
                      <a:lnTo>
                        <a:pt x="102" y="1102"/>
                      </a:lnTo>
                      <a:lnTo>
                        <a:pt x="109" y="1111"/>
                      </a:lnTo>
                      <a:lnTo>
                        <a:pt x="118" y="1119"/>
                      </a:lnTo>
                      <a:lnTo>
                        <a:pt x="126" y="1127"/>
                      </a:lnTo>
                      <a:lnTo>
                        <a:pt x="136" y="1135"/>
                      </a:lnTo>
                      <a:lnTo>
                        <a:pt x="146" y="1143"/>
                      </a:lnTo>
                      <a:lnTo>
                        <a:pt x="156" y="1150"/>
                      </a:lnTo>
                      <a:lnTo>
                        <a:pt x="167" y="1157"/>
                      </a:lnTo>
                      <a:lnTo>
                        <a:pt x="179" y="1163"/>
                      </a:lnTo>
                      <a:lnTo>
                        <a:pt x="191" y="1170"/>
                      </a:lnTo>
                      <a:lnTo>
                        <a:pt x="203" y="1175"/>
                      </a:lnTo>
                      <a:lnTo>
                        <a:pt x="216" y="1181"/>
                      </a:lnTo>
                      <a:lnTo>
                        <a:pt x="230" y="1185"/>
                      </a:lnTo>
                      <a:lnTo>
                        <a:pt x="243" y="1190"/>
                      </a:lnTo>
                      <a:lnTo>
                        <a:pt x="257" y="1194"/>
                      </a:lnTo>
                      <a:lnTo>
                        <a:pt x="271" y="1197"/>
                      </a:lnTo>
                      <a:lnTo>
                        <a:pt x="286" y="1200"/>
                      </a:lnTo>
                      <a:lnTo>
                        <a:pt x="300" y="1202"/>
                      </a:lnTo>
                      <a:lnTo>
                        <a:pt x="315" y="1204"/>
                      </a:lnTo>
                      <a:lnTo>
                        <a:pt x="330" y="1206"/>
                      </a:lnTo>
                      <a:lnTo>
                        <a:pt x="345" y="1207"/>
                      </a:lnTo>
                      <a:lnTo>
                        <a:pt x="360" y="1207"/>
                      </a:lnTo>
                      <a:lnTo>
                        <a:pt x="374" y="1207"/>
                      </a:lnTo>
                      <a:lnTo>
                        <a:pt x="388" y="1206"/>
                      </a:lnTo>
                      <a:lnTo>
                        <a:pt x="438" y="1251"/>
                      </a:lnTo>
                      <a:lnTo>
                        <a:pt x="456" y="1265"/>
                      </a:lnTo>
                      <a:lnTo>
                        <a:pt x="475" y="1279"/>
                      </a:lnTo>
                      <a:lnTo>
                        <a:pt x="495" y="1292"/>
                      </a:lnTo>
                      <a:lnTo>
                        <a:pt x="516" y="1304"/>
                      </a:lnTo>
                      <a:lnTo>
                        <a:pt x="538" y="1316"/>
                      </a:lnTo>
                      <a:lnTo>
                        <a:pt x="561" y="1327"/>
                      </a:lnTo>
                      <a:lnTo>
                        <a:pt x="585" y="1337"/>
                      </a:lnTo>
                      <a:lnTo>
                        <a:pt x="609" y="1347"/>
                      </a:lnTo>
                      <a:lnTo>
                        <a:pt x="634" y="1355"/>
                      </a:lnTo>
                      <a:lnTo>
                        <a:pt x="660" y="1363"/>
                      </a:lnTo>
                      <a:lnTo>
                        <a:pt x="686" y="1369"/>
                      </a:lnTo>
                      <a:lnTo>
                        <a:pt x="713" y="1375"/>
                      </a:lnTo>
                      <a:lnTo>
                        <a:pt x="740" y="1379"/>
                      </a:lnTo>
                      <a:lnTo>
                        <a:pt x="767" y="1383"/>
                      </a:lnTo>
                      <a:lnTo>
                        <a:pt x="795" y="1386"/>
                      </a:lnTo>
                      <a:lnTo>
                        <a:pt x="823" y="1387"/>
                      </a:lnTo>
                      <a:lnTo>
                        <a:pt x="851" y="1388"/>
                      </a:lnTo>
                      <a:lnTo>
                        <a:pt x="879" y="1388"/>
                      </a:lnTo>
                      <a:lnTo>
                        <a:pt x="907" y="1386"/>
                      </a:lnTo>
                      <a:lnTo>
                        <a:pt x="935" y="1384"/>
                      </a:lnTo>
                      <a:lnTo>
                        <a:pt x="962" y="1381"/>
                      </a:lnTo>
                      <a:lnTo>
                        <a:pt x="989" y="1376"/>
                      </a:lnTo>
                      <a:lnTo>
                        <a:pt x="1016" y="1371"/>
                      </a:lnTo>
                      <a:lnTo>
                        <a:pt x="1043" y="1365"/>
                      </a:lnTo>
                      <a:lnTo>
                        <a:pt x="1069" y="1357"/>
                      </a:lnTo>
                      <a:lnTo>
                        <a:pt x="1168" y="1374"/>
                      </a:lnTo>
                      <a:lnTo>
                        <a:pt x="1184" y="1386"/>
                      </a:lnTo>
                      <a:lnTo>
                        <a:pt x="1202" y="1397"/>
                      </a:lnTo>
                      <a:lnTo>
                        <a:pt x="1220" y="1407"/>
                      </a:lnTo>
                      <a:lnTo>
                        <a:pt x="1239" y="1417"/>
                      </a:lnTo>
                      <a:lnTo>
                        <a:pt x="1259" y="1426"/>
                      </a:lnTo>
                      <a:lnTo>
                        <a:pt x="1279" y="1435"/>
                      </a:lnTo>
                      <a:lnTo>
                        <a:pt x="1300" y="1443"/>
                      </a:lnTo>
                      <a:lnTo>
                        <a:pt x="1322" y="1450"/>
                      </a:lnTo>
                      <a:lnTo>
                        <a:pt x="1344" y="1456"/>
                      </a:lnTo>
                      <a:lnTo>
                        <a:pt x="1366" y="1461"/>
                      </a:lnTo>
                      <a:lnTo>
                        <a:pt x="1389" y="1466"/>
                      </a:lnTo>
                      <a:lnTo>
                        <a:pt x="1412" y="1470"/>
                      </a:lnTo>
                      <a:lnTo>
                        <a:pt x="1436" y="1473"/>
                      </a:lnTo>
                      <a:lnTo>
                        <a:pt x="1459" y="1475"/>
                      </a:lnTo>
                      <a:lnTo>
                        <a:pt x="1483" y="1476"/>
                      </a:lnTo>
                      <a:lnTo>
                        <a:pt x="1507" y="1477"/>
                      </a:lnTo>
                      <a:lnTo>
                        <a:pt x="1531" y="1477"/>
                      </a:lnTo>
                      <a:lnTo>
                        <a:pt x="1554" y="1476"/>
                      </a:lnTo>
                      <a:lnTo>
                        <a:pt x="1577" y="1474"/>
                      </a:lnTo>
                      <a:lnTo>
                        <a:pt x="1601" y="1471"/>
                      </a:lnTo>
                      <a:lnTo>
                        <a:pt x="1624" y="1467"/>
                      </a:lnTo>
                      <a:lnTo>
                        <a:pt x="1647" y="1463"/>
                      </a:lnTo>
                      <a:lnTo>
                        <a:pt x="1670" y="1457"/>
                      </a:lnTo>
                      <a:lnTo>
                        <a:pt x="1692" y="1451"/>
                      </a:lnTo>
                      <a:lnTo>
                        <a:pt x="1714" y="1444"/>
                      </a:lnTo>
                      <a:lnTo>
                        <a:pt x="1735" y="1437"/>
                      </a:lnTo>
                      <a:lnTo>
                        <a:pt x="1755" y="1429"/>
                      </a:lnTo>
                      <a:lnTo>
                        <a:pt x="1775" y="1420"/>
                      </a:lnTo>
                      <a:lnTo>
                        <a:pt x="1794" y="1410"/>
                      </a:lnTo>
                      <a:lnTo>
                        <a:pt x="1813" y="1399"/>
                      </a:lnTo>
                      <a:lnTo>
                        <a:pt x="1830" y="1388"/>
                      </a:lnTo>
                      <a:lnTo>
                        <a:pt x="1847" y="1377"/>
                      </a:lnTo>
                      <a:lnTo>
                        <a:pt x="1862" y="1365"/>
                      </a:lnTo>
                      <a:lnTo>
                        <a:pt x="1877" y="1352"/>
                      </a:lnTo>
                      <a:lnTo>
                        <a:pt x="1891" y="1339"/>
                      </a:lnTo>
                      <a:lnTo>
                        <a:pt x="1904" y="1325"/>
                      </a:lnTo>
                      <a:lnTo>
                        <a:pt x="1916" y="1311"/>
                      </a:lnTo>
                      <a:lnTo>
                        <a:pt x="1925" y="1296"/>
                      </a:lnTo>
                      <a:lnTo>
                        <a:pt x="1935" y="1282"/>
                      </a:lnTo>
                      <a:lnTo>
                        <a:pt x="1997" y="1271"/>
                      </a:lnTo>
                      <a:lnTo>
                        <a:pt x="2015" y="1277"/>
                      </a:lnTo>
                      <a:lnTo>
                        <a:pt x="2034" y="1282"/>
                      </a:lnTo>
                      <a:lnTo>
                        <a:pt x="2054" y="1286"/>
                      </a:lnTo>
                      <a:lnTo>
                        <a:pt x="2073" y="1289"/>
                      </a:lnTo>
                      <a:lnTo>
                        <a:pt x="2093" y="1292"/>
                      </a:lnTo>
                      <a:lnTo>
                        <a:pt x="2113" y="1293"/>
                      </a:lnTo>
                      <a:lnTo>
                        <a:pt x="2133" y="1294"/>
                      </a:lnTo>
                      <a:lnTo>
                        <a:pt x="2153" y="1295"/>
                      </a:lnTo>
                      <a:lnTo>
                        <a:pt x="2174" y="1295"/>
                      </a:lnTo>
                      <a:lnTo>
                        <a:pt x="2194" y="1294"/>
                      </a:lnTo>
                      <a:lnTo>
                        <a:pt x="2214" y="1293"/>
                      </a:lnTo>
                      <a:lnTo>
                        <a:pt x="2234" y="1292"/>
                      </a:lnTo>
                      <a:lnTo>
                        <a:pt x="2254" y="1289"/>
                      </a:lnTo>
                      <a:lnTo>
                        <a:pt x="2274" y="1285"/>
                      </a:lnTo>
                      <a:lnTo>
                        <a:pt x="2293" y="1281"/>
                      </a:lnTo>
                      <a:lnTo>
                        <a:pt x="2312" y="1276"/>
                      </a:lnTo>
                      <a:lnTo>
                        <a:pt x="2330" y="1271"/>
                      </a:lnTo>
                      <a:lnTo>
                        <a:pt x="2348" y="1264"/>
                      </a:lnTo>
                      <a:lnTo>
                        <a:pt x="2366" y="1258"/>
                      </a:lnTo>
                      <a:lnTo>
                        <a:pt x="2383" y="1250"/>
                      </a:lnTo>
                      <a:lnTo>
                        <a:pt x="2400" y="1242"/>
                      </a:lnTo>
                      <a:lnTo>
                        <a:pt x="2416" y="1234"/>
                      </a:lnTo>
                      <a:lnTo>
                        <a:pt x="2431" y="1225"/>
                      </a:lnTo>
                      <a:lnTo>
                        <a:pt x="2445" y="1215"/>
                      </a:lnTo>
                      <a:lnTo>
                        <a:pt x="2459" y="1205"/>
                      </a:lnTo>
                      <a:lnTo>
                        <a:pt x="2472" y="1194"/>
                      </a:lnTo>
                      <a:lnTo>
                        <a:pt x="2485" y="1183"/>
                      </a:lnTo>
                      <a:lnTo>
                        <a:pt x="2496" y="1172"/>
                      </a:lnTo>
                      <a:lnTo>
                        <a:pt x="2506" y="1160"/>
                      </a:lnTo>
                      <a:lnTo>
                        <a:pt x="2516" y="1148"/>
                      </a:lnTo>
                      <a:lnTo>
                        <a:pt x="2525" y="1136"/>
                      </a:lnTo>
                      <a:lnTo>
                        <a:pt x="2533" y="1123"/>
                      </a:lnTo>
                      <a:lnTo>
                        <a:pt x="2539" y="1110"/>
                      </a:lnTo>
                      <a:lnTo>
                        <a:pt x="2545" y="1097"/>
                      </a:lnTo>
                      <a:lnTo>
                        <a:pt x="2550" y="1083"/>
                      </a:lnTo>
                      <a:lnTo>
                        <a:pt x="2554" y="1070"/>
                      </a:lnTo>
                      <a:lnTo>
                        <a:pt x="2557" y="1056"/>
                      </a:lnTo>
                      <a:lnTo>
                        <a:pt x="2558" y="1042"/>
                      </a:lnTo>
                      <a:lnTo>
                        <a:pt x="2559" y="1029"/>
                      </a:lnTo>
                      <a:lnTo>
                        <a:pt x="2541" y="1028"/>
                      </a:lnTo>
                      <a:lnTo>
                        <a:pt x="2564" y="1026"/>
                      </a:lnTo>
                      <a:lnTo>
                        <a:pt x="2586" y="1023"/>
                      </a:lnTo>
                      <a:lnTo>
                        <a:pt x="2609" y="1020"/>
                      </a:lnTo>
                      <a:lnTo>
                        <a:pt x="2631" y="1015"/>
                      </a:lnTo>
                      <a:lnTo>
                        <a:pt x="2653" y="1010"/>
                      </a:lnTo>
                      <a:lnTo>
                        <a:pt x="2675" y="1004"/>
                      </a:lnTo>
                      <a:lnTo>
                        <a:pt x="2696" y="997"/>
                      </a:lnTo>
                      <a:lnTo>
                        <a:pt x="2716" y="990"/>
                      </a:lnTo>
                      <a:lnTo>
                        <a:pt x="2737" y="982"/>
                      </a:lnTo>
                      <a:lnTo>
                        <a:pt x="2756" y="973"/>
                      </a:lnTo>
                      <a:lnTo>
                        <a:pt x="2775" y="964"/>
                      </a:lnTo>
                      <a:lnTo>
                        <a:pt x="2793" y="954"/>
                      </a:lnTo>
                      <a:lnTo>
                        <a:pt x="2811" y="943"/>
                      </a:lnTo>
                      <a:lnTo>
                        <a:pt x="2827" y="932"/>
                      </a:lnTo>
                      <a:lnTo>
                        <a:pt x="2843" y="921"/>
                      </a:lnTo>
                      <a:lnTo>
                        <a:pt x="2858" y="908"/>
                      </a:lnTo>
                      <a:lnTo>
                        <a:pt x="2872" y="896"/>
                      </a:lnTo>
                      <a:lnTo>
                        <a:pt x="2885" y="882"/>
                      </a:lnTo>
                      <a:lnTo>
                        <a:pt x="2896" y="868"/>
                      </a:lnTo>
                      <a:lnTo>
                        <a:pt x="2907" y="854"/>
                      </a:lnTo>
                      <a:lnTo>
                        <a:pt x="2917" y="840"/>
                      </a:lnTo>
                      <a:lnTo>
                        <a:pt x="2926" y="825"/>
                      </a:lnTo>
                      <a:lnTo>
                        <a:pt x="2933" y="810"/>
                      </a:lnTo>
                      <a:lnTo>
                        <a:pt x="2940" y="795"/>
                      </a:lnTo>
                      <a:lnTo>
                        <a:pt x="2945" y="779"/>
                      </a:lnTo>
                      <a:lnTo>
                        <a:pt x="2950" y="763"/>
                      </a:lnTo>
                      <a:lnTo>
                        <a:pt x="2953" y="748"/>
                      </a:lnTo>
                      <a:lnTo>
                        <a:pt x="2954" y="733"/>
                      </a:lnTo>
                      <a:lnTo>
                        <a:pt x="2955" y="717"/>
                      </a:lnTo>
                      <a:lnTo>
                        <a:pt x="2954" y="701"/>
                      </a:lnTo>
                      <a:lnTo>
                        <a:pt x="2953" y="685"/>
                      </a:lnTo>
                      <a:lnTo>
                        <a:pt x="2950" y="669"/>
                      </a:lnTo>
                      <a:lnTo>
                        <a:pt x="2946" y="653"/>
                      </a:lnTo>
                      <a:lnTo>
                        <a:pt x="2941" y="638"/>
                      </a:lnTo>
                      <a:lnTo>
                        <a:pt x="2934" y="623"/>
                      </a:lnTo>
                      <a:lnTo>
                        <a:pt x="2927" y="607"/>
                      </a:lnTo>
                      <a:lnTo>
                        <a:pt x="2918" y="593"/>
                      </a:lnTo>
                      <a:lnTo>
                        <a:pt x="2908" y="578"/>
                      </a:lnTo>
                      <a:lnTo>
                        <a:pt x="2898" y="564"/>
                      </a:lnTo>
                      <a:lnTo>
                        <a:pt x="2886" y="551"/>
                      </a:lnTo>
                      <a:lnTo>
                        <a:pt x="2873" y="538"/>
                      </a:lnTo>
                      <a:lnTo>
                        <a:pt x="2859" y="525"/>
                      </a:lnTo>
                      <a:lnTo>
                        <a:pt x="2844" y="512"/>
                      </a:lnTo>
                      <a:lnTo>
                        <a:pt x="2829" y="501"/>
                      </a:lnTo>
                      <a:lnTo>
                        <a:pt x="2812" y="489"/>
                      </a:lnTo>
                      <a:lnTo>
                        <a:pt x="2837" y="552"/>
                      </a:lnTo>
                      <a:lnTo>
                        <a:pt x="2846" y="541"/>
                      </a:lnTo>
                      <a:lnTo>
                        <a:pt x="2854" y="529"/>
                      </a:lnTo>
                      <a:lnTo>
                        <a:pt x="2862" y="518"/>
                      </a:lnTo>
                      <a:lnTo>
                        <a:pt x="2868" y="506"/>
                      </a:lnTo>
                      <a:lnTo>
                        <a:pt x="2873" y="493"/>
                      </a:lnTo>
                      <a:lnTo>
                        <a:pt x="2878" y="481"/>
                      </a:lnTo>
                      <a:lnTo>
                        <a:pt x="2882" y="468"/>
                      </a:lnTo>
                      <a:lnTo>
                        <a:pt x="2884" y="456"/>
                      </a:lnTo>
                      <a:lnTo>
                        <a:pt x="2886" y="443"/>
                      </a:lnTo>
                      <a:lnTo>
                        <a:pt x="2887" y="430"/>
                      </a:lnTo>
                      <a:lnTo>
                        <a:pt x="2887" y="417"/>
                      </a:lnTo>
                      <a:lnTo>
                        <a:pt x="2886" y="404"/>
                      </a:lnTo>
                      <a:lnTo>
                        <a:pt x="2883" y="391"/>
                      </a:lnTo>
                      <a:lnTo>
                        <a:pt x="2880" y="379"/>
                      </a:lnTo>
                      <a:lnTo>
                        <a:pt x="2876" y="366"/>
                      </a:lnTo>
                      <a:lnTo>
                        <a:pt x="2871" y="354"/>
                      </a:lnTo>
                      <a:lnTo>
                        <a:pt x="2866" y="342"/>
                      </a:lnTo>
                      <a:lnTo>
                        <a:pt x="2859" y="330"/>
                      </a:lnTo>
                      <a:lnTo>
                        <a:pt x="2851" y="318"/>
                      </a:lnTo>
                      <a:lnTo>
                        <a:pt x="2842" y="306"/>
                      </a:lnTo>
                      <a:lnTo>
                        <a:pt x="2833" y="295"/>
                      </a:lnTo>
                      <a:lnTo>
                        <a:pt x="2823" y="285"/>
                      </a:lnTo>
                      <a:lnTo>
                        <a:pt x="2812" y="274"/>
                      </a:lnTo>
                      <a:lnTo>
                        <a:pt x="2800" y="264"/>
                      </a:lnTo>
                      <a:lnTo>
                        <a:pt x="2787" y="255"/>
                      </a:lnTo>
                      <a:lnTo>
                        <a:pt x="2774" y="245"/>
                      </a:lnTo>
                      <a:lnTo>
                        <a:pt x="2760" y="237"/>
                      </a:lnTo>
                      <a:lnTo>
                        <a:pt x="2746" y="229"/>
                      </a:lnTo>
                      <a:lnTo>
                        <a:pt x="2731" y="221"/>
                      </a:lnTo>
                      <a:lnTo>
                        <a:pt x="2715" y="214"/>
                      </a:lnTo>
                      <a:lnTo>
                        <a:pt x="2699" y="207"/>
                      </a:lnTo>
                      <a:lnTo>
                        <a:pt x="2682" y="201"/>
                      </a:lnTo>
                      <a:lnTo>
                        <a:pt x="2666" y="196"/>
                      </a:lnTo>
                      <a:lnTo>
                        <a:pt x="2648" y="191"/>
                      </a:lnTo>
                      <a:lnTo>
                        <a:pt x="2631" y="187"/>
                      </a:lnTo>
                      <a:lnTo>
                        <a:pt x="2613" y="185"/>
                      </a:lnTo>
                      <a:lnTo>
                        <a:pt x="2594" y="182"/>
                      </a:lnTo>
                      <a:lnTo>
                        <a:pt x="2615" y="172"/>
                      </a:lnTo>
                      <a:lnTo>
                        <a:pt x="2611" y="161"/>
                      </a:lnTo>
                      <a:lnTo>
                        <a:pt x="2606" y="150"/>
                      </a:lnTo>
                      <a:lnTo>
                        <a:pt x="2600" y="139"/>
                      </a:lnTo>
                      <a:lnTo>
                        <a:pt x="2593" y="129"/>
                      </a:lnTo>
                      <a:lnTo>
                        <a:pt x="2586" y="119"/>
                      </a:lnTo>
                      <a:lnTo>
                        <a:pt x="2577" y="109"/>
                      </a:lnTo>
                      <a:lnTo>
                        <a:pt x="2568" y="99"/>
                      </a:lnTo>
                      <a:lnTo>
                        <a:pt x="2558" y="89"/>
                      </a:lnTo>
                      <a:lnTo>
                        <a:pt x="2548" y="80"/>
                      </a:lnTo>
                      <a:lnTo>
                        <a:pt x="2536" y="72"/>
                      </a:lnTo>
                      <a:lnTo>
                        <a:pt x="2524" y="63"/>
                      </a:lnTo>
                      <a:lnTo>
                        <a:pt x="2512" y="56"/>
                      </a:lnTo>
                      <a:lnTo>
                        <a:pt x="2499" y="48"/>
                      </a:lnTo>
                      <a:lnTo>
                        <a:pt x="2485" y="41"/>
                      </a:lnTo>
                      <a:lnTo>
                        <a:pt x="2471" y="35"/>
                      </a:lnTo>
                      <a:lnTo>
                        <a:pt x="2456" y="29"/>
                      </a:lnTo>
                      <a:lnTo>
                        <a:pt x="2441" y="24"/>
                      </a:lnTo>
                      <a:lnTo>
                        <a:pt x="2426" y="19"/>
                      </a:lnTo>
                      <a:lnTo>
                        <a:pt x="2410" y="14"/>
                      </a:lnTo>
                      <a:lnTo>
                        <a:pt x="2394" y="11"/>
                      </a:lnTo>
                      <a:lnTo>
                        <a:pt x="2377" y="7"/>
                      </a:lnTo>
                      <a:lnTo>
                        <a:pt x="2361" y="5"/>
                      </a:lnTo>
                      <a:lnTo>
                        <a:pt x="2344" y="3"/>
                      </a:lnTo>
                      <a:lnTo>
                        <a:pt x="2327" y="1"/>
                      </a:lnTo>
                      <a:lnTo>
                        <a:pt x="2310" y="0"/>
                      </a:lnTo>
                      <a:lnTo>
                        <a:pt x="2293" y="0"/>
                      </a:lnTo>
                      <a:lnTo>
                        <a:pt x="2276" y="0"/>
                      </a:lnTo>
                      <a:lnTo>
                        <a:pt x="2259" y="1"/>
                      </a:lnTo>
                      <a:lnTo>
                        <a:pt x="2242" y="3"/>
                      </a:lnTo>
                      <a:lnTo>
                        <a:pt x="2225" y="5"/>
                      </a:lnTo>
                      <a:lnTo>
                        <a:pt x="2209" y="7"/>
                      </a:lnTo>
                      <a:lnTo>
                        <a:pt x="2192" y="11"/>
                      </a:lnTo>
                      <a:lnTo>
                        <a:pt x="2176" y="14"/>
                      </a:lnTo>
                      <a:lnTo>
                        <a:pt x="2161" y="19"/>
                      </a:lnTo>
                      <a:lnTo>
                        <a:pt x="2145" y="24"/>
                      </a:lnTo>
                      <a:lnTo>
                        <a:pt x="2130" y="29"/>
                      </a:lnTo>
                      <a:lnTo>
                        <a:pt x="2115" y="35"/>
                      </a:lnTo>
                      <a:lnTo>
                        <a:pt x="2101" y="41"/>
                      </a:lnTo>
                      <a:lnTo>
                        <a:pt x="2088" y="48"/>
                      </a:lnTo>
                      <a:lnTo>
                        <a:pt x="2074" y="56"/>
                      </a:lnTo>
                      <a:lnTo>
                        <a:pt x="2009" y="57"/>
                      </a:lnTo>
                      <a:lnTo>
                        <a:pt x="1997" y="50"/>
                      </a:lnTo>
                      <a:lnTo>
                        <a:pt x="1986" y="43"/>
                      </a:lnTo>
                      <a:lnTo>
                        <a:pt x="1973" y="37"/>
                      </a:lnTo>
                      <a:lnTo>
                        <a:pt x="1960" y="31"/>
                      </a:lnTo>
                      <a:lnTo>
                        <a:pt x="1947" y="26"/>
                      </a:lnTo>
                      <a:lnTo>
                        <a:pt x="1934" y="21"/>
                      </a:lnTo>
                      <a:lnTo>
                        <a:pt x="1920" y="17"/>
                      </a:lnTo>
                      <a:lnTo>
                        <a:pt x="1907" y="13"/>
                      </a:lnTo>
                      <a:lnTo>
                        <a:pt x="1892" y="9"/>
                      </a:lnTo>
                      <a:lnTo>
                        <a:pt x="1877" y="7"/>
                      </a:lnTo>
                      <a:lnTo>
                        <a:pt x="1862" y="4"/>
                      </a:lnTo>
                      <a:lnTo>
                        <a:pt x="1847" y="2"/>
                      </a:lnTo>
                      <a:lnTo>
                        <a:pt x="1833" y="1"/>
                      </a:lnTo>
                      <a:lnTo>
                        <a:pt x="1818" y="0"/>
                      </a:lnTo>
                      <a:lnTo>
                        <a:pt x="1802" y="0"/>
                      </a:lnTo>
                      <a:lnTo>
                        <a:pt x="1787" y="0"/>
                      </a:lnTo>
                      <a:lnTo>
                        <a:pt x="1772" y="1"/>
                      </a:lnTo>
                      <a:lnTo>
                        <a:pt x="1757" y="2"/>
                      </a:lnTo>
                      <a:lnTo>
                        <a:pt x="1742" y="4"/>
                      </a:lnTo>
                      <a:lnTo>
                        <a:pt x="1727" y="7"/>
                      </a:lnTo>
                      <a:lnTo>
                        <a:pt x="1712" y="10"/>
                      </a:lnTo>
                      <a:lnTo>
                        <a:pt x="1697" y="13"/>
                      </a:lnTo>
                      <a:lnTo>
                        <a:pt x="1683" y="17"/>
                      </a:lnTo>
                      <a:lnTo>
                        <a:pt x="1669" y="21"/>
                      </a:lnTo>
                      <a:lnTo>
                        <a:pt x="1656" y="26"/>
                      </a:lnTo>
                      <a:lnTo>
                        <a:pt x="1643" y="32"/>
                      </a:lnTo>
                      <a:lnTo>
                        <a:pt x="1630" y="37"/>
                      </a:lnTo>
                      <a:lnTo>
                        <a:pt x="1618" y="44"/>
                      </a:lnTo>
                      <a:lnTo>
                        <a:pt x="1606" y="50"/>
                      </a:lnTo>
                      <a:lnTo>
                        <a:pt x="1595" y="57"/>
                      </a:lnTo>
                      <a:lnTo>
                        <a:pt x="1584" y="65"/>
                      </a:lnTo>
                      <a:lnTo>
                        <a:pt x="1574" y="73"/>
                      </a:lnTo>
                      <a:lnTo>
                        <a:pt x="1564" y="81"/>
                      </a:lnTo>
                      <a:lnTo>
                        <a:pt x="1555" y="89"/>
                      </a:lnTo>
                      <a:lnTo>
                        <a:pt x="1495" y="92"/>
                      </a:lnTo>
                      <a:lnTo>
                        <a:pt x="1480" y="84"/>
                      </a:lnTo>
                      <a:lnTo>
                        <a:pt x="1464" y="78"/>
                      </a:lnTo>
                      <a:lnTo>
                        <a:pt x="1448" y="72"/>
                      </a:lnTo>
                      <a:lnTo>
                        <a:pt x="1431" y="66"/>
                      </a:lnTo>
                      <a:lnTo>
                        <a:pt x="1414" y="61"/>
                      </a:lnTo>
                      <a:lnTo>
                        <a:pt x="1396" y="57"/>
                      </a:lnTo>
                      <a:lnTo>
                        <a:pt x="1378" y="53"/>
                      </a:lnTo>
                      <a:lnTo>
                        <a:pt x="1360" y="50"/>
                      </a:lnTo>
                      <a:lnTo>
                        <a:pt x="1342" y="48"/>
                      </a:lnTo>
                      <a:lnTo>
                        <a:pt x="1324" y="46"/>
                      </a:lnTo>
                      <a:lnTo>
                        <a:pt x="1305" y="45"/>
                      </a:lnTo>
                      <a:lnTo>
                        <a:pt x="1287" y="44"/>
                      </a:lnTo>
                      <a:lnTo>
                        <a:pt x="1268" y="44"/>
                      </a:lnTo>
                      <a:lnTo>
                        <a:pt x="1249" y="45"/>
                      </a:lnTo>
                      <a:lnTo>
                        <a:pt x="1231" y="46"/>
                      </a:lnTo>
                      <a:lnTo>
                        <a:pt x="1213" y="48"/>
                      </a:lnTo>
                      <a:lnTo>
                        <a:pt x="1194" y="51"/>
                      </a:lnTo>
                      <a:lnTo>
                        <a:pt x="1176" y="54"/>
                      </a:lnTo>
                      <a:lnTo>
                        <a:pt x="1159" y="58"/>
                      </a:lnTo>
                      <a:lnTo>
                        <a:pt x="1142" y="63"/>
                      </a:lnTo>
                      <a:lnTo>
                        <a:pt x="1125" y="68"/>
                      </a:lnTo>
                      <a:lnTo>
                        <a:pt x="1109" y="73"/>
                      </a:lnTo>
                      <a:lnTo>
                        <a:pt x="1093" y="80"/>
                      </a:lnTo>
                      <a:lnTo>
                        <a:pt x="1078" y="86"/>
                      </a:lnTo>
                      <a:lnTo>
                        <a:pt x="1063" y="94"/>
                      </a:lnTo>
                      <a:lnTo>
                        <a:pt x="1048" y="102"/>
                      </a:lnTo>
                      <a:lnTo>
                        <a:pt x="1034" y="110"/>
                      </a:lnTo>
                      <a:lnTo>
                        <a:pt x="1021" y="119"/>
                      </a:lnTo>
                      <a:lnTo>
                        <a:pt x="1008" y="128"/>
                      </a:lnTo>
                      <a:lnTo>
                        <a:pt x="996" y="138"/>
                      </a:lnTo>
                      <a:lnTo>
                        <a:pt x="985" y="148"/>
                      </a:lnTo>
                      <a:lnTo>
                        <a:pt x="907" y="161"/>
                      </a:lnTo>
                      <a:lnTo>
                        <a:pt x="885" y="155"/>
                      </a:lnTo>
                      <a:lnTo>
                        <a:pt x="863" y="150"/>
                      </a:lnTo>
                      <a:lnTo>
                        <a:pt x="841" y="145"/>
                      </a:lnTo>
                      <a:lnTo>
                        <a:pt x="818" y="142"/>
                      </a:lnTo>
                      <a:lnTo>
                        <a:pt x="795" y="139"/>
                      </a:lnTo>
                      <a:lnTo>
                        <a:pt x="772" y="137"/>
                      </a:lnTo>
                      <a:lnTo>
                        <a:pt x="749" y="135"/>
                      </a:lnTo>
                      <a:lnTo>
                        <a:pt x="726" y="135"/>
                      </a:lnTo>
                      <a:lnTo>
                        <a:pt x="702" y="135"/>
                      </a:lnTo>
                      <a:lnTo>
                        <a:pt x="679" y="136"/>
                      </a:lnTo>
                      <a:lnTo>
                        <a:pt x="656" y="138"/>
                      </a:lnTo>
                      <a:lnTo>
                        <a:pt x="633" y="141"/>
                      </a:lnTo>
                      <a:lnTo>
                        <a:pt x="610" y="145"/>
                      </a:lnTo>
                      <a:lnTo>
                        <a:pt x="588" y="149"/>
                      </a:lnTo>
                      <a:lnTo>
                        <a:pt x="566" y="154"/>
                      </a:lnTo>
                      <a:lnTo>
                        <a:pt x="544" y="160"/>
                      </a:lnTo>
                      <a:lnTo>
                        <a:pt x="523" y="166"/>
                      </a:lnTo>
                      <a:lnTo>
                        <a:pt x="502" y="173"/>
                      </a:lnTo>
                      <a:lnTo>
                        <a:pt x="482" y="181"/>
                      </a:lnTo>
                      <a:lnTo>
                        <a:pt x="462" y="189"/>
                      </a:lnTo>
                      <a:lnTo>
                        <a:pt x="443" y="198"/>
                      </a:lnTo>
                      <a:lnTo>
                        <a:pt x="425" y="208"/>
                      </a:lnTo>
                      <a:lnTo>
                        <a:pt x="408" y="218"/>
                      </a:lnTo>
                      <a:lnTo>
                        <a:pt x="391" y="230"/>
                      </a:lnTo>
                      <a:lnTo>
                        <a:pt x="376" y="241"/>
                      </a:lnTo>
                      <a:lnTo>
                        <a:pt x="362" y="253"/>
                      </a:lnTo>
                      <a:lnTo>
                        <a:pt x="348" y="266"/>
                      </a:lnTo>
                      <a:lnTo>
                        <a:pt x="335" y="279"/>
                      </a:lnTo>
                      <a:lnTo>
                        <a:pt x="323" y="293"/>
                      </a:lnTo>
                      <a:lnTo>
                        <a:pt x="312" y="307"/>
                      </a:lnTo>
                      <a:lnTo>
                        <a:pt x="302" y="321"/>
                      </a:lnTo>
                      <a:lnTo>
                        <a:pt x="293" y="336"/>
                      </a:lnTo>
                      <a:lnTo>
                        <a:pt x="285" y="351"/>
                      </a:lnTo>
                      <a:lnTo>
                        <a:pt x="278" y="366"/>
                      </a:lnTo>
                      <a:lnTo>
                        <a:pt x="273" y="381"/>
                      </a:lnTo>
                      <a:lnTo>
                        <a:pt x="268" y="397"/>
                      </a:lnTo>
                      <a:lnTo>
                        <a:pt x="265" y="412"/>
                      </a:lnTo>
                      <a:lnTo>
                        <a:pt x="263" y="428"/>
                      </a:lnTo>
                      <a:lnTo>
                        <a:pt x="262" y="444"/>
                      </a:lnTo>
                      <a:lnTo>
                        <a:pt x="262" y="460"/>
                      </a:lnTo>
                      <a:lnTo>
                        <a:pt x="264" y="476"/>
                      </a:lnTo>
                      <a:lnTo>
                        <a:pt x="266" y="491"/>
                      </a:lnTo>
                      <a:lnTo>
                        <a:pt x="270" y="507"/>
                      </a:lnTo>
                      <a:lnTo>
                        <a:pt x="275" y="491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4" name="Freeform 23"/>
                <p:cNvSpPr>
                  <a:spLocks noChangeArrowheads="1"/>
                </p:cNvSpPr>
                <p:nvPr/>
              </p:nvSpPr>
              <p:spPr bwMode="auto">
                <a:xfrm>
                  <a:off x="2569" y="2376"/>
                  <a:ext cx="31" cy="4"/>
                </a:xfrm>
                <a:custGeom>
                  <a:avLst/>
                  <a:gdLst>
                    <a:gd name="T0" fmla="*/ 0 w 136"/>
                    <a:gd name="T1" fmla="*/ 0 h 17"/>
                    <a:gd name="T2" fmla="*/ 0 w 136"/>
                    <a:gd name="T3" fmla="*/ 0 h 17"/>
                    <a:gd name="T4" fmla="*/ 0 w 136"/>
                    <a:gd name="T5" fmla="*/ 0 h 17"/>
                    <a:gd name="T6" fmla="*/ 0 w 136"/>
                    <a:gd name="T7" fmla="*/ 0 h 17"/>
                    <a:gd name="T8" fmla="*/ 0 w 136"/>
                    <a:gd name="T9" fmla="*/ 0 h 17"/>
                    <a:gd name="T10" fmla="*/ 0 w 136"/>
                    <a:gd name="T11" fmla="*/ 0 h 17"/>
                    <a:gd name="T12" fmla="*/ 0 w 136"/>
                    <a:gd name="T13" fmla="*/ 0 h 17"/>
                    <a:gd name="T14" fmla="*/ 0 w 136"/>
                    <a:gd name="T15" fmla="*/ 0 h 17"/>
                    <a:gd name="T16" fmla="*/ 0 w 136"/>
                    <a:gd name="T17" fmla="*/ 0 h 17"/>
                    <a:gd name="T18" fmla="*/ 0 w 136"/>
                    <a:gd name="T19" fmla="*/ 0 h 17"/>
                    <a:gd name="T20" fmla="*/ 0 w 136"/>
                    <a:gd name="T21" fmla="*/ 0 h 17"/>
                    <a:gd name="T22" fmla="*/ 0 w 136"/>
                    <a:gd name="T23" fmla="*/ 0 h 17"/>
                    <a:gd name="T24" fmla="*/ 0 w 136"/>
                    <a:gd name="T25" fmla="*/ 0 h 17"/>
                    <a:gd name="T26" fmla="*/ 0 w 136"/>
                    <a:gd name="T27" fmla="*/ 0 h 17"/>
                    <a:gd name="T28" fmla="*/ 0 w 136"/>
                    <a:gd name="T29" fmla="*/ 0 h 17"/>
                    <a:gd name="T30" fmla="*/ 0 w 136"/>
                    <a:gd name="T31" fmla="*/ 0 h 17"/>
                    <a:gd name="T32" fmla="*/ 0 w 136"/>
                    <a:gd name="T33" fmla="*/ 0 h 1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36"/>
                    <a:gd name="T52" fmla="*/ 0 h 17"/>
                    <a:gd name="T53" fmla="*/ 136 w 136"/>
                    <a:gd name="T54" fmla="*/ 17 h 1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36" h="17">
                      <a:moveTo>
                        <a:pt x="0" y="0"/>
                      </a:moveTo>
                      <a:lnTo>
                        <a:pt x="9" y="2"/>
                      </a:lnTo>
                      <a:lnTo>
                        <a:pt x="17" y="4"/>
                      </a:lnTo>
                      <a:lnTo>
                        <a:pt x="26" y="6"/>
                      </a:lnTo>
                      <a:lnTo>
                        <a:pt x="35" y="8"/>
                      </a:lnTo>
                      <a:lnTo>
                        <a:pt x="43" y="10"/>
                      </a:lnTo>
                      <a:lnTo>
                        <a:pt x="52" y="11"/>
                      </a:lnTo>
                      <a:lnTo>
                        <a:pt x="61" y="12"/>
                      </a:lnTo>
                      <a:lnTo>
                        <a:pt x="71" y="13"/>
                      </a:lnTo>
                      <a:lnTo>
                        <a:pt x="80" y="14"/>
                      </a:lnTo>
                      <a:lnTo>
                        <a:pt x="89" y="15"/>
                      </a:lnTo>
                      <a:lnTo>
                        <a:pt x="98" y="16"/>
                      </a:lnTo>
                      <a:lnTo>
                        <a:pt x="107" y="16"/>
                      </a:lnTo>
                      <a:lnTo>
                        <a:pt x="117" y="16"/>
                      </a:lnTo>
                      <a:lnTo>
                        <a:pt x="126" y="16"/>
                      </a:lnTo>
                      <a:lnTo>
                        <a:pt x="135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5" name="Freeform 24"/>
                <p:cNvSpPr>
                  <a:spLocks noChangeArrowheads="1"/>
                </p:cNvSpPr>
                <p:nvPr/>
              </p:nvSpPr>
              <p:spPr bwMode="auto">
                <a:xfrm>
                  <a:off x="2616" y="2448"/>
                  <a:ext cx="13" cy="2"/>
                </a:xfrm>
                <a:custGeom>
                  <a:avLst/>
                  <a:gdLst>
                    <a:gd name="T0" fmla="*/ 0 w 58"/>
                    <a:gd name="T1" fmla="*/ 0 h 9"/>
                    <a:gd name="T2" fmla="*/ 0 w 58"/>
                    <a:gd name="T3" fmla="*/ 0 h 9"/>
                    <a:gd name="T4" fmla="*/ 0 w 58"/>
                    <a:gd name="T5" fmla="*/ 0 h 9"/>
                    <a:gd name="T6" fmla="*/ 0 w 58"/>
                    <a:gd name="T7" fmla="*/ 0 h 9"/>
                    <a:gd name="T8" fmla="*/ 0 w 58"/>
                    <a:gd name="T9" fmla="*/ 0 h 9"/>
                    <a:gd name="T10" fmla="*/ 0 w 58"/>
                    <a:gd name="T11" fmla="*/ 0 h 9"/>
                    <a:gd name="T12" fmla="*/ 0 w 58"/>
                    <a:gd name="T13" fmla="*/ 0 h 9"/>
                    <a:gd name="T14" fmla="*/ 0 w 58"/>
                    <a:gd name="T15" fmla="*/ 0 h 9"/>
                    <a:gd name="T16" fmla="*/ 0 w 58"/>
                    <a:gd name="T17" fmla="*/ 0 h 9"/>
                    <a:gd name="T18" fmla="*/ 0 w 58"/>
                    <a:gd name="T19" fmla="*/ 0 h 9"/>
                    <a:gd name="T20" fmla="*/ 0 w 58"/>
                    <a:gd name="T21" fmla="*/ 0 h 9"/>
                    <a:gd name="T22" fmla="*/ 0 w 58"/>
                    <a:gd name="T23" fmla="*/ 0 h 9"/>
                    <a:gd name="T24" fmla="*/ 0 w 58"/>
                    <a:gd name="T25" fmla="*/ 0 h 9"/>
                    <a:gd name="T26" fmla="*/ 0 w 58"/>
                    <a:gd name="T27" fmla="*/ 0 h 9"/>
                    <a:gd name="T28" fmla="*/ 0 w 58"/>
                    <a:gd name="T29" fmla="*/ 0 h 9"/>
                    <a:gd name="T30" fmla="*/ 0 w 58"/>
                    <a:gd name="T31" fmla="*/ 0 h 9"/>
                    <a:gd name="T32" fmla="*/ 0 w 58"/>
                    <a:gd name="T33" fmla="*/ 0 h 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58"/>
                    <a:gd name="T52" fmla="*/ 0 h 9"/>
                    <a:gd name="T53" fmla="*/ 58 w 58"/>
                    <a:gd name="T54" fmla="*/ 9 h 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58" h="9">
                      <a:moveTo>
                        <a:pt x="0" y="8"/>
                      </a:moveTo>
                      <a:lnTo>
                        <a:pt x="3" y="8"/>
                      </a:lnTo>
                      <a:lnTo>
                        <a:pt x="7" y="8"/>
                      </a:lnTo>
                      <a:lnTo>
                        <a:pt x="10" y="7"/>
                      </a:lnTo>
                      <a:lnTo>
                        <a:pt x="14" y="7"/>
                      </a:lnTo>
                      <a:lnTo>
                        <a:pt x="18" y="7"/>
                      </a:lnTo>
                      <a:lnTo>
                        <a:pt x="22" y="6"/>
                      </a:lnTo>
                      <a:lnTo>
                        <a:pt x="26" y="6"/>
                      </a:lnTo>
                      <a:lnTo>
                        <a:pt x="30" y="5"/>
                      </a:lnTo>
                      <a:lnTo>
                        <a:pt x="34" y="5"/>
                      </a:lnTo>
                      <a:lnTo>
                        <a:pt x="38" y="3"/>
                      </a:lnTo>
                      <a:lnTo>
                        <a:pt x="42" y="3"/>
                      </a:lnTo>
                      <a:lnTo>
                        <a:pt x="46" y="2"/>
                      </a:lnTo>
                      <a:lnTo>
                        <a:pt x="50" y="1"/>
                      </a:lnTo>
                      <a:lnTo>
                        <a:pt x="53" y="1"/>
                      </a:lnTo>
                      <a:lnTo>
                        <a:pt x="57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6" name="Freeform 25"/>
                <p:cNvSpPr>
                  <a:spLocks noChangeArrowheads="1"/>
                </p:cNvSpPr>
                <p:nvPr/>
              </p:nvSpPr>
              <p:spPr bwMode="auto">
                <a:xfrm>
                  <a:off x="2779" y="2473"/>
                  <a:ext cx="15" cy="15"/>
                </a:xfrm>
                <a:custGeom>
                  <a:avLst/>
                  <a:gdLst>
                    <a:gd name="T0" fmla="*/ 0 w 64"/>
                    <a:gd name="T1" fmla="*/ 0 h 66"/>
                    <a:gd name="T2" fmla="*/ 0 w 64"/>
                    <a:gd name="T3" fmla="*/ 0 h 66"/>
                    <a:gd name="T4" fmla="*/ 0 w 64"/>
                    <a:gd name="T5" fmla="*/ 0 h 66"/>
                    <a:gd name="T6" fmla="*/ 0 w 64"/>
                    <a:gd name="T7" fmla="*/ 0 h 66"/>
                    <a:gd name="T8" fmla="*/ 0 w 64"/>
                    <a:gd name="T9" fmla="*/ 0 h 66"/>
                    <a:gd name="T10" fmla="*/ 0 w 64"/>
                    <a:gd name="T11" fmla="*/ 0 h 66"/>
                    <a:gd name="T12" fmla="*/ 0 w 64"/>
                    <a:gd name="T13" fmla="*/ 0 h 66"/>
                    <a:gd name="T14" fmla="*/ 0 w 64"/>
                    <a:gd name="T15" fmla="*/ 0 h 66"/>
                    <a:gd name="T16" fmla="*/ 0 w 64"/>
                    <a:gd name="T17" fmla="*/ 0 h 66"/>
                    <a:gd name="T18" fmla="*/ 0 w 64"/>
                    <a:gd name="T19" fmla="*/ 0 h 66"/>
                    <a:gd name="T20" fmla="*/ 0 w 64"/>
                    <a:gd name="T21" fmla="*/ 0 h 66"/>
                    <a:gd name="T22" fmla="*/ 0 w 64"/>
                    <a:gd name="T23" fmla="*/ 0 h 66"/>
                    <a:gd name="T24" fmla="*/ 0 w 64"/>
                    <a:gd name="T25" fmla="*/ 0 h 66"/>
                    <a:gd name="T26" fmla="*/ 0 w 64"/>
                    <a:gd name="T27" fmla="*/ 0 h 66"/>
                    <a:gd name="T28" fmla="*/ 0 w 64"/>
                    <a:gd name="T29" fmla="*/ 0 h 66"/>
                    <a:gd name="T30" fmla="*/ 0 w 64"/>
                    <a:gd name="T31" fmla="*/ 0 h 66"/>
                    <a:gd name="T32" fmla="*/ 0 w 64"/>
                    <a:gd name="T33" fmla="*/ 0 h 6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64"/>
                    <a:gd name="T52" fmla="*/ 0 h 66"/>
                    <a:gd name="T53" fmla="*/ 64 w 64"/>
                    <a:gd name="T54" fmla="*/ 66 h 6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64" h="66">
                      <a:moveTo>
                        <a:pt x="0" y="0"/>
                      </a:moveTo>
                      <a:lnTo>
                        <a:pt x="3" y="5"/>
                      </a:lnTo>
                      <a:lnTo>
                        <a:pt x="6" y="9"/>
                      </a:lnTo>
                      <a:lnTo>
                        <a:pt x="10" y="14"/>
                      </a:lnTo>
                      <a:lnTo>
                        <a:pt x="14" y="18"/>
                      </a:lnTo>
                      <a:lnTo>
                        <a:pt x="18" y="23"/>
                      </a:lnTo>
                      <a:lnTo>
                        <a:pt x="22" y="28"/>
                      </a:lnTo>
                      <a:lnTo>
                        <a:pt x="26" y="32"/>
                      </a:lnTo>
                      <a:lnTo>
                        <a:pt x="31" y="36"/>
                      </a:lnTo>
                      <a:lnTo>
                        <a:pt x="35" y="40"/>
                      </a:lnTo>
                      <a:lnTo>
                        <a:pt x="40" y="45"/>
                      </a:lnTo>
                      <a:lnTo>
                        <a:pt x="44" y="49"/>
                      </a:lnTo>
                      <a:lnTo>
                        <a:pt x="48" y="53"/>
                      </a:lnTo>
                      <a:lnTo>
                        <a:pt x="53" y="57"/>
                      </a:lnTo>
                      <a:lnTo>
                        <a:pt x="58" y="61"/>
                      </a:lnTo>
                      <a:lnTo>
                        <a:pt x="63" y="6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7" name="Freeform 26"/>
                <p:cNvSpPr>
                  <a:spLocks noChangeArrowheads="1"/>
                </p:cNvSpPr>
                <p:nvPr/>
              </p:nvSpPr>
              <p:spPr bwMode="auto">
                <a:xfrm>
                  <a:off x="2967" y="2447"/>
                  <a:ext cx="7" cy="20"/>
                </a:xfrm>
                <a:custGeom>
                  <a:avLst/>
                  <a:gdLst>
                    <a:gd name="T0" fmla="*/ 0 w 32"/>
                    <a:gd name="T1" fmla="*/ 0 h 88"/>
                    <a:gd name="T2" fmla="*/ 0 w 32"/>
                    <a:gd name="T3" fmla="*/ 0 h 88"/>
                    <a:gd name="T4" fmla="*/ 0 w 32"/>
                    <a:gd name="T5" fmla="*/ 0 h 88"/>
                    <a:gd name="T6" fmla="*/ 0 w 32"/>
                    <a:gd name="T7" fmla="*/ 0 h 88"/>
                    <a:gd name="T8" fmla="*/ 0 w 32"/>
                    <a:gd name="T9" fmla="*/ 0 h 88"/>
                    <a:gd name="T10" fmla="*/ 0 w 32"/>
                    <a:gd name="T11" fmla="*/ 0 h 88"/>
                    <a:gd name="T12" fmla="*/ 0 w 32"/>
                    <a:gd name="T13" fmla="*/ 0 h 88"/>
                    <a:gd name="T14" fmla="*/ 0 w 32"/>
                    <a:gd name="T15" fmla="*/ 0 h 88"/>
                    <a:gd name="T16" fmla="*/ 0 w 32"/>
                    <a:gd name="T17" fmla="*/ 0 h 88"/>
                    <a:gd name="T18" fmla="*/ 0 w 32"/>
                    <a:gd name="T19" fmla="*/ 0 h 88"/>
                    <a:gd name="T20" fmla="*/ 0 w 32"/>
                    <a:gd name="T21" fmla="*/ 0 h 88"/>
                    <a:gd name="T22" fmla="*/ 0 w 32"/>
                    <a:gd name="T23" fmla="*/ 0 h 88"/>
                    <a:gd name="T24" fmla="*/ 0 w 32"/>
                    <a:gd name="T25" fmla="*/ 0 h 88"/>
                    <a:gd name="T26" fmla="*/ 0 w 32"/>
                    <a:gd name="T27" fmla="*/ 0 h 88"/>
                    <a:gd name="T28" fmla="*/ 0 w 32"/>
                    <a:gd name="T29" fmla="*/ 0 h 88"/>
                    <a:gd name="T30" fmla="*/ 0 w 32"/>
                    <a:gd name="T31" fmla="*/ 0 h 88"/>
                    <a:gd name="T32" fmla="*/ 0 w 32"/>
                    <a:gd name="T33" fmla="*/ 0 h 8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2"/>
                    <a:gd name="T52" fmla="*/ 0 h 88"/>
                    <a:gd name="T53" fmla="*/ 32 w 32"/>
                    <a:gd name="T54" fmla="*/ 88 h 8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2" h="88">
                      <a:moveTo>
                        <a:pt x="0" y="87"/>
                      </a:moveTo>
                      <a:lnTo>
                        <a:pt x="2" y="82"/>
                      </a:lnTo>
                      <a:lnTo>
                        <a:pt x="5" y="76"/>
                      </a:lnTo>
                      <a:lnTo>
                        <a:pt x="8" y="71"/>
                      </a:lnTo>
                      <a:lnTo>
                        <a:pt x="11" y="65"/>
                      </a:lnTo>
                      <a:lnTo>
                        <a:pt x="14" y="60"/>
                      </a:lnTo>
                      <a:lnTo>
                        <a:pt x="16" y="53"/>
                      </a:lnTo>
                      <a:lnTo>
                        <a:pt x="18" y="47"/>
                      </a:lnTo>
                      <a:lnTo>
                        <a:pt x="20" y="42"/>
                      </a:lnTo>
                      <a:lnTo>
                        <a:pt x="22" y="36"/>
                      </a:lnTo>
                      <a:lnTo>
                        <a:pt x="24" y="30"/>
                      </a:lnTo>
                      <a:lnTo>
                        <a:pt x="26" y="24"/>
                      </a:lnTo>
                      <a:lnTo>
                        <a:pt x="28" y="18"/>
                      </a:lnTo>
                      <a:lnTo>
                        <a:pt x="29" y="12"/>
                      </a:lnTo>
                      <a:lnTo>
                        <a:pt x="30" y="6"/>
                      </a:lnTo>
                      <a:lnTo>
                        <a:pt x="31" y="0"/>
                      </a:lnTo>
                      <a:lnTo>
                        <a:pt x="0" y="87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8" name="Freeform 27"/>
                <p:cNvSpPr>
                  <a:spLocks noChangeArrowheads="1"/>
                </p:cNvSpPr>
                <p:nvPr/>
              </p:nvSpPr>
              <p:spPr bwMode="auto">
                <a:xfrm>
                  <a:off x="3049" y="2352"/>
                  <a:ext cx="60" cy="59"/>
                </a:xfrm>
                <a:custGeom>
                  <a:avLst/>
                  <a:gdLst>
                    <a:gd name="T0" fmla="*/ 0 w 264"/>
                    <a:gd name="T1" fmla="*/ 0 h 259"/>
                    <a:gd name="T2" fmla="*/ 0 w 264"/>
                    <a:gd name="T3" fmla="*/ 0 h 259"/>
                    <a:gd name="T4" fmla="*/ 0 w 264"/>
                    <a:gd name="T5" fmla="*/ 0 h 259"/>
                    <a:gd name="T6" fmla="*/ 0 w 264"/>
                    <a:gd name="T7" fmla="*/ 0 h 259"/>
                    <a:gd name="T8" fmla="*/ 0 w 264"/>
                    <a:gd name="T9" fmla="*/ 0 h 259"/>
                    <a:gd name="T10" fmla="*/ 0 w 264"/>
                    <a:gd name="T11" fmla="*/ 0 h 259"/>
                    <a:gd name="T12" fmla="*/ 0 w 264"/>
                    <a:gd name="T13" fmla="*/ 0 h 259"/>
                    <a:gd name="T14" fmla="*/ 0 w 264"/>
                    <a:gd name="T15" fmla="*/ 0 h 259"/>
                    <a:gd name="T16" fmla="*/ 0 w 264"/>
                    <a:gd name="T17" fmla="*/ 0 h 259"/>
                    <a:gd name="T18" fmla="*/ 0 w 264"/>
                    <a:gd name="T19" fmla="*/ 0 h 259"/>
                    <a:gd name="T20" fmla="*/ 0 w 264"/>
                    <a:gd name="T21" fmla="*/ 0 h 259"/>
                    <a:gd name="T22" fmla="*/ 0 w 264"/>
                    <a:gd name="T23" fmla="*/ 0 h 259"/>
                    <a:gd name="T24" fmla="*/ 0 w 264"/>
                    <a:gd name="T25" fmla="*/ 0 h 259"/>
                    <a:gd name="T26" fmla="*/ 0 w 264"/>
                    <a:gd name="T27" fmla="*/ 0 h 259"/>
                    <a:gd name="T28" fmla="*/ 0 w 264"/>
                    <a:gd name="T29" fmla="*/ 0 h 259"/>
                    <a:gd name="T30" fmla="*/ 0 w 264"/>
                    <a:gd name="T31" fmla="*/ 0 h 259"/>
                    <a:gd name="T32" fmla="*/ 0 w 264"/>
                    <a:gd name="T33" fmla="*/ 0 h 259"/>
                    <a:gd name="T34" fmla="*/ 0 w 264"/>
                    <a:gd name="T35" fmla="*/ 0 h 259"/>
                    <a:gd name="T36" fmla="*/ 0 w 264"/>
                    <a:gd name="T37" fmla="*/ 0 h 259"/>
                    <a:gd name="T38" fmla="*/ 0 w 264"/>
                    <a:gd name="T39" fmla="*/ 0 h 259"/>
                    <a:gd name="T40" fmla="*/ 0 w 264"/>
                    <a:gd name="T41" fmla="*/ 0 h 259"/>
                    <a:gd name="T42" fmla="*/ 0 w 264"/>
                    <a:gd name="T43" fmla="*/ 0 h 259"/>
                    <a:gd name="T44" fmla="*/ 0 w 264"/>
                    <a:gd name="T45" fmla="*/ 0 h 259"/>
                    <a:gd name="T46" fmla="*/ 0 w 264"/>
                    <a:gd name="T47" fmla="*/ 0 h 259"/>
                    <a:gd name="T48" fmla="*/ 0 w 264"/>
                    <a:gd name="T49" fmla="*/ 0 h 259"/>
                    <a:gd name="T50" fmla="*/ 0 w 264"/>
                    <a:gd name="T51" fmla="*/ 0 h 259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64"/>
                    <a:gd name="T79" fmla="*/ 0 h 259"/>
                    <a:gd name="T80" fmla="*/ 264 w 264"/>
                    <a:gd name="T81" fmla="*/ 259 h 259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64" h="259">
                      <a:moveTo>
                        <a:pt x="263" y="258"/>
                      </a:moveTo>
                      <a:lnTo>
                        <a:pt x="263" y="244"/>
                      </a:lnTo>
                      <a:lnTo>
                        <a:pt x="261" y="230"/>
                      </a:lnTo>
                      <a:lnTo>
                        <a:pt x="259" y="216"/>
                      </a:lnTo>
                      <a:lnTo>
                        <a:pt x="255" y="202"/>
                      </a:lnTo>
                      <a:lnTo>
                        <a:pt x="251" y="189"/>
                      </a:lnTo>
                      <a:lnTo>
                        <a:pt x="245" y="175"/>
                      </a:lnTo>
                      <a:lnTo>
                        <a:pt x="239" y="161"/>
                      </a:lnTo>
                      <a:lnTo>
                        <a:pt x="231" y="149"/>
                      </a:lnTo>
                      <a:lnTo>
                        <a:pt x="223" y="137"/>
                      </a:lnTo>
                      <a:lnTo>
                        <a:pt x="213" y="124"/>
                      </a:lnTo>
                      <a:lnTo>
                        <a:pt x="203" y="112"/>
                      </a:lnTo>
                      <a:lnTo>
                        <a:pt x="192" y="101"/>
                      </a:lnTo>
                      <a:lnTo>
                        <a:pt x="180" y="89"/>
                      </a:lnTo>
                      <a:lnTo>
                        <a:pt x="167" y="78"/>
                      </a:lnTo>
                      <a:lnTo>
                        <a:pt x="153" y="67"/>
                      </a:lnTo>
                      <a:lnTo>
                        <a:pt x="138" y="58"/>
                      </a:lnTo>
                      <a:lnTo>
                        <a:pt x="123" y="48"/>
                      </a:lnTo>
                      <a:lnTo>
                        <a:pt x="107" y="40"/>
                      </a:lnTo>
                      <a:lnTo>
                        <a:pt x="91" y="31"/>
                      </a:lnTo>
                      <a:lnTo>
                        <a:pt x="73" y="24"/>
                      </a:lnTo>
                      <a:lnTo>
                        <a:pt x="56" y="17"/>
                      </a:lnTo>
                      <a:lnTo>
                        <a:pt x="38" y="11"/>
                      </a:lnTo>
                      <a:lnTo>
                        <a:pt x="19" y="5"/>
                      </a:lnTo>
                      <a:lnTo>
                        <a:pt x="0" y="0"/>
                      </a:lnTo>
                      <a:lnTo>
                        <a:pt x="263" y="258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9" name="Freeform 28"/>
                <p:cNvSpPr>
                  <a:spLocks noChangeArrowheads="1"/>
                </p:cNvSpPr>
                <p:nvPr/>
              </p:nvSpPr>
              <p:spPr bwMode="auto">
                <a:xfrm>
                  <a:off x="3144" y="2302"/>
                  <a:ext cx="28" cy="20"/>
                </a:xfrm>
                <a:custGeom>
                  <a:avLst/>
                  <a:gdLst>
                    <a:gd name="T0" fmla="*/ 0 w 123"/>
                    <a:gd name="T1" fmla="*/ 0 h 87"/>
                    <a:gd name="T2" fmla="*/ 0 w 123"/>
                    <a:gd name="T3" fmla="*/ 0 h 87"/>
                    <a:gd name="T4" fmla="*/ 0 w 123"/>
                    <a:gd name="T5" fmla="*/ 0 h 87"/>
                    <a:gd name="T6" fmla="*/ 0 w 123"/>
                    <a:gd name="T7" fmla="*/ 0 h 87"/>
                    <a:gd name="T8" fmla="*/ 0 w 123"/>
                    <a:gd name="T9" fmla="*/ 0 h 87"/>
                    <a:gd name="T10" fmla="*/ 0 w 123"/>
                    <a:gd name="T11" fmla="*/ 0 h 87"/>
                    <a:gd name="T12" fmla="*/ 0 w 123"/>
                    <a:gd name="T13" fmla="*/ 0 h 87"/>
                    <a:gd name="T14" fmla="*/ 0 w 123"/>
                    <a:gd name="T15" fmla="*/ 0 h 87"/>
                    <a:gd name="T16" fmla="*/ 0 w 123"/>
                    <a:gd name="T17" fmla="*/ 0 h 87"/>
                    <a:gd name="T18" fmla="*/ 0 w 123"/>
                    <a:gd name="T19" fmla="*/ 0 h 87"/>
                    <a:gd name="T20" fmla="*/ 0 w 123"/>
                    <a:gd name="T21" fmla="*/ 0 h 87"/>
                    <a:gd name="T22" fmla="*/ 0 w 123"/>
                    <a:gd name="T23" fmla="*/ 0 h 87"/>
                    <a:gd name="T24" fmla="*/ 0 w 123"/>
                    <a:gd name="T25" fmla="*/ 0 h 87"/>
                    <a:gd name="T26" fmla="*/ 0 w 123"/>
                    <a:gd name="T27" fmla="*/ 0 h 87"/>
                    <a:gd name="T28" fmla="*/ 0 w 123"/>
                    <a:gd name="T29" fmla="*/ 0 h 87"/>
                    <a:gd name="T30" fmla="*/ 0 w 123"/>
                    <a:gd name="T31" fmla="*/ 0 h 87"/>
                    <a:gd name="T32" fmla="*/ 0 w 123"/>
                    <a:gd name="T33" fmla="*/ 0 h 8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23"/>
                    <a:gd name="T52" fmla="*/ 0 h 87"/>
                    <a:gd name="T53" fmla="*/ 123 w 123"/>
                    <a:gd name="T54" fmla="*/ 87 h 8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23" h="87">
                      <a:moveTo>
                        <a:pt x="0" y="86"/>
                      </a:moveTo>
                      <a:lnTo>
                        <a:pt x="10" y="82"/>
                      </a:lnTo>
                      <a:lnTo>
                        <a:pt x="20" y="77"/>
                      </a:lnTo>
                      <a:lnTo>
                        <a:pt x="29" y="72"/>
                      </a:lnTo>
                      <a:lnTo>
                        <a:pt x="38" y="67"/>
                      </a:lnTo>
                      <a:lnTo>
                        <a:pt x="47" y="62"/>
                      </a:lnTo>
                      <a:lnTo>
                        <a:pt x="56" y="57"/>
                      </a:lnTo>
                      <a:lnTo>
                        <a:pt x="65" y="51"/>
                      </a:lnTo>
                      <a:lnTo>
                        <a:pt x="73" y="45"/>
                      </a:lnTo>
                      <a:lnTo>
                        <a:pt x="81" y="38"/>
                      </a:lnTo>
                      <a:lnTo>
                        <a:pt x="88" y="32"/>
                      </a:lnTo>
                      <a:lnTo>
                        <a:pt x="96" y="26"/>
                      </a:lnTo>
                      <a:lnTo>
                        <a:pt x="103" y="19"/>
                      </a:lnTo>
                      <a:lnTo>
                        <a:pt x="109" y="13"/>
                      </a:lnTo>
                      <a:lnTo>
                        <a:pt x="116" y="6"/>
                      </a:lnTo>
                      <a:lnTo>
                        <a:pt x="122" y="0"/>
                      </a:lnTo>
                      <a:lnTo>
                        <a:pt x="0" y="86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80" name="Freeform 29"/>
                <p:cNvSpPr>
                  <a:spLocks noChangeArrowheads="1"/>
                </p:cNvSpPr>
                <p:nvPr/>
              </p:nvSpPr>
              <p:spPr bwMode="auto">
                <a:xfrm>
                  <a:off x="3122" y="2215"/>
                  <a:ext cx="2" cy="13"/>
                </a:xfrm>
                <a:custGeom>
                  <a:avLst/>
                  <a:gdLst>
                    <a:gd name="T0" fmla="*/ 0 w 9"/>
                    <a:gd name="T1" fmla="*/ 0 h 57"/>
                    <a:gd name="T2" fmla="*/ 0 w 9"/>
                    <a:gd name="T3" fmla="*/ 0 h 57"/>
                    <a:gd name="T4" fmla="*/ 0 w 9"/>
                    <a:gd name="T5" fmla="*/ 0 h 57"/>
                    <a:gd name="T6" fmla="*/ 0 w 9"/>
                    <a:gd name="T7" fmla="*/ 0 h 57"/>
                    <a:gd name="T8" fmla="*/ 0 w 9"/>
                    <a:gd name="T9" fmla="*/ 0 h 57"/>
                    <a:gd name="T10" fmla="*/ 0 w 9"/>
                    <a:gd name="T11" fmla="*/ 0 h 57"/>
                    <a:gd name="T12" fmla="*/ 0 w 9"/>
                    <a:gd name="T13" fmla="*/ 0 h 57"/>
                    <a:gd name="T14" fmla="*/ 0 w 9"/>
                    <a:gd name="T15" fmla="*/ 0 h 57"/>
                    <a:gd name="T16" fmla="*/ 0 w 9"/>
                    <a:gd name="T17" fmla="*/ 0 h 57"/>
                    <a:gd name="T18" fmla="*/ 0 w 9"/>
                    <a:gd name="T19" fmla="*/ 0 h 57"/>
                    <a:gd name="T20" fmla="*/ 0 w 9"/>
                    <a:gd name="T21" fmla="*/ 0 h 57"/>
                    <a:gd name="T22" fmla="*/ 0 w 9"/>
                    <a:gd name="T23" fmla="*/ 0 h 57"/>
                    <a:gd name="T24" fmla="*/ 0 w 9"/>
                    <a:gd name="T25" fmla="*/ 0 h 57"/>
                    <a:gd name="T26" fmla="*/ 0 w 9"/>
                    <a:gd name="T27" fmla="*/ 0 h 57"/>
                    <a:gd name="T28" fmla="*/ 0 w 9"/>
                    <a:gd name="T29" fmla="*/ 0 h 57"/>
                    <a:gd name="T30" fmla="*/ 0 w 9"/>
                    <a:gd name="T31" fmla="*/ 0 h 57"/>
                    <a:gd name="T32" fmla="*/ 0 w 9"/>
                    <a:gd name="T33" fmla="*/ 0 h 5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9"/>
                    <a:gd name="T52" fmla="*/ 0 h 57"/>
                    <a:gd name="T53" fmla="*/ 9 w 9"/>
                    <a:gd name="T54" fmla="*/ 57 h 5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9" h="57">
                      <a:moveTo>
                        <a:pt x="8" y="56"/>
                      </a:moveTo>
                      <a:lnTo>
                        <a:pt x="8" y="52"/>
                      </a:lnTo>
                      <a:lnTo>
                        <a:pt x="8" y="48"/>
                      </a:lnTo>
                      <a:lnTo>
                        <a:pt x="8" y="44"/>
                      </a:lnTo>
                      <a:lnTo>
                        <a:pt x="8" y="40"/>
                      </a:lnTo>
                      <a:lnTo>
                        <a:pt x="7" y="37"/>
                      </a:lnTo>
                      <a:lnTo>
                        <a:pt x="7" y="33"/>
                      </a:lnTo>
                      <a:lnTo>
                        <a:pt x="6" y="29"/>
                      </a:lnTo>
                      <a:lnTo>
                        <a:pt x="6" y="25"/>
                      </a:lnTo>
                      <a:lnTo>
                        <a:pt x="5" y="21"/>
                      </a:lnTo>
                      <a:lnTo>
                        <a:pt x="4" y="17"/>
                      </a:lnTo>
                      <a:lnTo>
                        <a:pt x="4" y="14"/>
                      </a:lnTo>
                      <a:lnTo>
                        <a:pt x="3" y="11"/>
                      </a:lnTo>
                      <a:lnTo>
                        <a:pt x="2" y="7"/>
                      </a:lnTo>
                      <a:lnTo>
                        <a:pt x="1" y="3"/>
                      </a:lnTo>
                      <a:lnTo>
                        <a:pt x="0" y="0"/>
                      </a:lnTo>
                      <a:lnTo>
                        <a:pt x="8" y="56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81" name="Freeform 30"/>
                <p:cNvSpPr>
                  <a:spLocks noChangeArrowheads="1"/>
                </p:cNvSpPr>
                <p:nvPr/>
              </p:nvSpPr>
              <p:spPr bwMode="auto">
                <a:xfrm>
                  <a:off x="2984" y="2189"/>
                  <a:ext cx="15" cy="12"/>
                </a:xfrm>
                <a:custGeom>
                  <a:avLst/>
                  <a:gdLst>
                    <a:gd name="T0" fmla="*/ 0 w 67"/>
                    <a:gd name="T1" fmla="*/ 0 h 54"/>
                    <a:gd name="T2" fmla="*/ 0 w 67"/>
                    <a:gd name="T3" fmla="*/ 0 h 54"/>
                    <a:gd name="T4" fmla="*/ 0 w 67"/>
                    <a:gd name="T5" fmla="*/ 0 h 54"/>
                    <a:gd name="T6" fmla="*/ 0 w 67"/>
                    <a:gd name="T7" fmla="*/ 0 h 54"/>
                    <a:gd name="T8" fmla="*/ 0 w 67"/>
                    <a:gd name="T9" fmla="*/ 0 h 54"/>
                    <a:gd name="T10" fmla="*/ 0 w 67"/>
                    <a:gd name="T11" fmla="*/ 0 h 54"/>
                    <a:gd name="T12" fmla="*/ 0 w 67"/>
                    <a:gd name="T13" fmla="*/ 0 h 54"/>
                    <a:gd name="T14" fmla="*/ 0 w 67"/>
                    <a:gd name="T15" fmla="*/ 0 h 54"/>
                    <a:gd name="T16" fmla="*/ 0 w 67"/>
                    <a:gd name="T17" fmla="*/ 0 h 54"/>
                    <a:gd name="T18" fmla="*/ 0 w 67"/>
                    <a:gd name="T19" fmla="*/ 0 h 54"/>
                    <a:gd name="T20" fmla="*/ 0 w 67"/>
                    <a:gd name="T21" fmla="*/ 0 h 54"/>
                    <a:gd name="T22" fmla="*/ 0 w 67"/>
                    <a:gd name="T23" fmla="*/ 0 h 54"/>
                    <a:gd name="T24" fmla="*/ 0 w 67"/>
                    <a:gd name="T25" fmla="*/ 0 h 54"/>
                    <a:gd name="T26" fmla="*/ 0 w 67"/>
                    <a:gd name="T27" fmla="*/ 0 h 54"/>
                    <a:gd name="T28" fmla="*/ 0 w 67"/>
                    <a:gd name="T29" fmla="*/ 0 h 54"/>
                    <a:gd name="T30" fmla="*/ 0 w 67"/>
                    <a:gd name="T31" fmla="*/ 0 h 54"/>
                    <a:gd name="T32" fmla="*/ 0 w 67"/>
                    <a:gd name="T33" fmla="*/ 0 h 5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67"/>
                    <a:gd name="T52" fmla="*/ 0 h 54"/>
                    <a:gd name="T53" fmla="*/ 67 w 67"/>
                    <a:gd name="T54" fmla="*/ 54 h 5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67" h="54">
                      <a:moveTo>
                        <a:pt x="66" y="0"/>
                      </a:moveTo>
                      <a:lnTo>
                        <a:pt x="61" y="2"/>
                      </a:lnTo>
                      <a:lnTo>
                        <a:pt x="56" y="5"/>
                      </a:lnTo>
                      <a:lnTo>
                        <a:pt x="51" y="8"/>
                      </a:lnTo>
                      <a:lnTo>
                        <a:pt x="46" y="12"/>
                      </a:lnTo>
                      <a:lnTo>
                        <a:pt x="41" y="15"/>
                      </a:lnTo>
                      <a:lnTo>
                        <a:pt x="37" y="18"/>
                      </a:lnTo>
                      <a:lnTo>
                        <a:pt x="32" y="22"/>
                      </a:lnTo>
                      <a:lnTo>
                        <a:pt x="28" y="26"/>
                      </a:lnTo>
                      <a:lnTo>
                        <a:pt x="23" y="29"/>
                      </a:lnTo>
                      <a:lnTo>
                        <a:pt x="19" y="33"/>
                      </a:lnTo>
                      <a:lnTo>
                        <a:pt x="15" y="37"/>
                      </a:lnTo>
                      <a:lnTo>
                        <a:pt x="11" y="41"/>
                      </a:lnTo>
                      <a:lnTo>
                        <a:pt x="7" y="45"/>
                      </a:lnTo>
                      <a:lnTo>
                        <a:pt x="3" y="49"/>
                      </a:lnTo>
                      <a:lnTo>
                        <a:pt x="0" y="53"/>
                      </a:lnTo>
                      <a:lnTo>
                        <a:pt x="66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82" name="Freeform 31"/>
                <p:cNvSpPr>
                  <a:spLocks noChangeArrowheads="1"/>
                </p:cNvSpPr>
                <p:nvPr/>
              </p:nvSpPr>
              <p:spPr bwMode="auto">
                <a:xfrm>
                  <a:off x="2872" y="2196"/>
                  <a:ext cx="9" cy="13"/>
                </a:xfrm>
                <a:custGeom>
                  <a:avLst/>
                  <a:gdLst>
                    <a:gd name="T0" fmla="*/ 0 w 40"/>
                    <a:gd name="T1" fmla="*/ 0 h 57"/>
                    <a:gd name="T2" fmla="*/ 0 w 40"/>
                    <a:gd name="T3" fmla="*/ 0 h 57"/>
                    <a:gd name="T4" fmla="*/ 0 w 40"/>
                    <a:gd name="T5" fmla="*/ 0 h 57"/>
                    <a:gd name="T6" fmla="*/ 0 w 40"/>
                    <a:gd name="T7" fmla="*/ 0 h 57"/>
                    <a:gd name="T8" fmla="*/ 0 w 40"/>
                    <a:gd name="T9" fmla="*/ 0 h 57"/>
                    <a:gd name="T10" fmla="*/ 0 w 40"/>
                    <a:gd name="T11" fmla="*/ 0 h 57"/>
                    <a:gd name="T12" fmla="*/ 0 w 40"/>
                    <a:gd name="T13" fmla="*/ 0 h 57"/>
                    <a:gd name="T14" fmla="*/ 0 w 40"/>
                    <a:gd name="T15" fmla="*/ 0 h 57"/>
                    <a:gd name="T16" fmla="*/ 0 w 40"/>
                    <a:gd name="T17" fmla="*/ 0 h 57"/>
                    <a:gd name="T18" fmla="*/ 0 w 40"/>
                    <a:gd name="T19" fmla="*/ 0 h 57"/>
                    <a:gd name="T20" fmla="*/ 0 w 40"/>
                    <a:gd name="T21" fmla="*/ 0 h 57"/>
                    <a:gd name="T22" fmla="*/ 0 w 40"/>
                    <a:gd name="T23" fmla="*/ 0 h 57"/>
                    <a:gd name="T24" fmla="*/ 0 w 40"/>
                    <a:gd name="T25" fmla="*/ 0 h 57"/>
                    <a:gd name="T26" fmla="*/ 0 w 40"/>
                    <a:gd name="T27" fmla="*/ 0 h 57"/>
                    <a:gd name="T28" fmla="*/ 0 w 40"/>
                    <a:gd name="T29" fmla="*/ 0 h 57"/>
                    <a:gd name="T30" fmla="*/ 0 w 40"/>
                    <a:gd name="T31" fmla="*/ 0 h 57"/>
                    <a:gd name="T32" fmla="*/ 0 w 40"/>
                    <a:gd name="T33" fmla="*/ 0 h 5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0"/>
                    <a:gd name="T52" fmla="*/ 0 h 57"/>
                    <a:gd name="T53" fmla="*/ 40 w 40"/>
                    <a:gd name="T54" fmla="*/ 57 h 5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0" h="57">
                      <a:moveTo>
                        <a:pt x="39" y="0"/>
                      </a:moveTo>
                      <a:lnTo>
                        <a:pt x="36" y="4"/>
                      </a:lnTo>
                      <a:lnTo>
                        <a:pt x="32" y="7"/>
                      </a:lnTo>
                      <a:lnTo>
                        <a:pt x="29" y="11"/>
                      </a:lnTo>
                      <a:lnTo>
                        <a:pt x="26" y="14"/>
                      </a:lnTo>
                      <a:lnTo>
                        <a:pt x="23" y="18"/>
                      </a:lnTo>
                      <a:lnTo>
                        <a:pt x="19" y="22"/>
                      </a:lnTo>
                      <a:lnTo>
                        <a:pt x="17" y="25"/>
                      </a:lnTo>
                      <a:lnTo>
                        <a:pt x="14" y="29"/>
                      </a:lnTo>
                      <a:lnTo>
                        <a:pt x="12" y="33"/>
                      </a:lnTo>
                      <a:lnTo>
                        <a:pt x="10" y="37"/>
                      </a:lnTo>
                      <a:lnTo>
                        <a:pt x="8" y="41"/>
                      </a:lnTo>
                      <a:lnTo>
                        <a:pt x="5" y="45"/>
                      </a:lnTo>
                      <a:lnTo>
                        <a:pt x="3" y="48"/>
                      </a:lnTo>
                      <a:lnTo>
                        <a:pt x="1" y="52"/>
                      </a:lnTo>
                      <a:lnTo>
                        <a:pt x="0" y="56"/>
                      </a:lnTo>
                      <a:lnTo>
                        <a:pt x="39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83" name="Freeform 32"/>
                <p:cNvSpPr>
                  <a:spLocks noChangeArrowheads="1"/>
                </p:cNvSpPr>
                <p:nvPr/>
              </p:nvSpPr>
              <p:spPr bwMode="auto">
                <a:xfrm>
                  <a:off x="2734" y="2213"/>
                  <a:ext cx="20" cy="8"/>
                </a:xfrm>
                <a:custGeom>
                  <a:avLst/>
                  <a:gdLst>
                    <a:gd name="T0" fmla="*/ 0 w 88"/>
                    <a:gd name="T1" fmla="*/ 0 h 34"/>
                    <a:gd name="T2" fmla="*/ 0 w 88"/>
                    <a:gd name="T3" fmla="*/ 0 h 34"/>
                    <a:gd name="T4" fmla="*/ 0 w 88"/>
                    <a:gd name="T5" fmla="*/ 0 h 34"/>
                    <a:gd name="T6" fmla="*/ 0 w 88"/>
                    <a:gd name="T7" fmla="*/ 0 h 34"/>
                    <a:gd name="T8" fmla="*/ 0 w 88"/>
                    <a:gd name="T9" fmla="*/ 0 h 34"/>
                    <a:gd name="T10" fmla="*/ 0 w 88"/>
                    <a:gd name="T11" fmla="*/ 0 h 34"/>
                    <a:gd name="T12" fmla="*/ 0 w 88"/>
                    <a:gd name="T13" fmla="*/ 0 h 34"/>
                    <a:gd name="T14" fmla="*/ 0 w 88"/>
                    <a:gd name="T15" fmla="*/ 0 h 34"/>
                    <a:gd name="T16" fmla="*/ 0 w 88"/>
                    <a:gd name="T17" fmla="*/ 0 h 34"/>
                    <a:gd name="T18" fmla="*/ 0 w 88"/>
                    <a:gd name="T19" fmla="*/ 0 h 34"/>
                    <a:gd name="T20" fmla="*/ 0 w 88"/>
                    <a:gd name="T21" fmla="*/ 0 h 34"/>
                    <a:gd name="T22" fmla="*/ 0 w 88"/>
                    <a:gd name="T23" fmla="*/ 0 h 34"/>
                    <a:gd name="T24" fmla="*/ 0 w 88"/>
                    <a:gd name="T25" fmla="*/ 0 h 34"/>
                    <a:gd name="T26" fmla="*/ 0 w 88"/>
                    <a:gd name="T27" fmla="*/ 0 h 34"/>
                    <a:gd name="T28" fmla="*/ 0 w 88"/>
                    <a:gd name="T29" fmla="*/ 0 h 34"/>
                    <a:gd name="T30" fmla="*/ 0 w 88"/>
                    <a:gd name="T31" fmla="*/ 0 h 34"/>
                    <a:gd name="T32" fmla="*/ 0 w 88"/>
                    <a:gd name="T33" fmla="*/ 0 h 3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88"/>
                    <a:gd name="T52" fmla="*/ 0 h 34"/>
                    <a:gd name="T53" fmla="*/ 88 w 88"/>
                    <a:gd name="T54" fmla="*/ 34 h 3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88" h="34">
                      <a:moveTo>
                        <a:pt x="87" y="33"/>
                      </a:moveTo>
                      <a:lnTo>
                        <a:pt x="82" y="31"/>
                      </a:lnTo>
                      <a:lnTo>
                        <a:pt x="76" y="28"/>
                      </a:lnTo>
                      <a:lnTo>
                        <a:pt x="71" y="26"/>
                      </a:lnTo>
                      <a:lnTo>
                        <a:pt x="65" y="23"/>
                      </a:lnTo>
                      <a:lnTo>
                        <a:pt x="60" y="22"/>
                      </a:lnTo>
                      <a:lnTo>
                        <a:pt x="54" y="19"/>
                      </a:lnTo>
                      <a:lnTo>
                        <a:pt x="48" y="16"/>
                      </a:lnTo>
                      <a:lnTo>
                        <a:pt x="41" y="14"/>
                      </a:lnTo>
                      <a:lnTo>
                        <a:pt x="36" y="12"/>
                      </a:lnTo>
                      <a:lnTo>
                        <a:pt x="30" y="10"/>
                      </a:lnTo>
                      <a:lnTo>
                        <a:pt x="24" y="8"/>
                      </a:lnTo>
                      <a:lnTo>
                        <a:pt x="18" y="6"/>
                      </a:lnTo>
                      <a:lnTo>
                        <a:pt x="12" y="4"/>
                      </a:lnTo>
                      <a:lnTo>
                        <a:pt x="6" y="2"/>
                      </a:lnTo>
                      <a:lnTo>
                        <a:pt x="0" y="0"/>
                      </a:lnTo>
                      <a:lnTo>
                        <a:pt x="87" y="33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84" name="Freeform 33"/>
                <p:cNvSpPr>
                  <a:spLocks noChangeArrowheads="1"/>
                </p:cNvSpPr>
                <p:nvPr/>
              </p:nvSpPr>
              <p:spPr bwMode="auto">
                <a:xfrm>
                  <a:off x="2589" y="2291"/>
                  <a:ext cx="6" cy="14"/>
                </a:xfrm>
                <a:custGeom>
                  <a:avLst/>
                  <a:gdLst>
                    <a:gd name="T0" fmla="*/ 0 w 27"/>
                    <a:gd name="T1" fmla="*/ 0 h 61"/>
                    <a:gd name="T2" fmla="*/ 0 w 27"/>
                    <a:gd name="T3" fmla="*/ 0 h 61"/>
                    <a:gd name="T4" fmla="*/ 0 w 27"/>
                    <a:gd name="T5" fmla="*/ 0 h 61"/>
                    <a:gd name="T6" fmla="*/ 0 w 27"/>
                    <a:gd name="T7" fmla="*/ 0 h 61"/>
                    <a:gd name="T8" fmla="*/ 0 w 27"/>
                    <a:gd name="T9" fmla="*/ 0 h 61"/>
                    <a:gd name="T10" fmla="*/ 0 w 27"/>
                    <a:gd name="T11" fmla="*/ 0 h 61"/>
                    <a:gd name="T12" fmla="*/ 0 w 27"/>
                    <a:gd name="T13" fmla="*/ 0 h 61"/>
                    <a:gd name="T14" fmla="*/ 0 w 27"/>
                    <a:gd name="T15" fmla="*/ 0 h 61"/>
                    <a:gd name="T16" fmla="*/ 0 w 27"/>
                    <a:gd name="T17" fmla="*/ 0 h 61"/>
                    <a:gd name="T18" fmla="*/ 0 w 27"/>
                    <a:gd name="T19" fmla="*/ 0 h 61"/>
                    <a:gd name="T20" fmla="*/ 0 w 27"/>
                    <a:gd name="T21" fmla="*/ 0 h 61"/>
                    <a:gd name="T22" fmla="*/ 0 w 27"/>
                    <a:gd name="T23" fmla="*/ 0 h 61"/>
                    <a:gd name="T24" fmla="*/ 0 w 27"/>
                    <a:gd name="T25" fmla="*/ 0 h 61"/>
                    <a:gd name="T26" fmla="*/ 0 w 27"/>
                    <a:gd name="T27" fmla="*/ 0 h 61"/>
                    <a:gd name="T28" fmla="*/ 0 w 27"/>
                    <a:gd name="T29" fmla="*/ 0 h 61"/>
                    <a:gd name="T30" fmla="*/ 0 w 27"/>
                    <a:gd name="T31" fmla="*/ 0 h 61"/>
                    <a:gd name="T32" fmla="*/ 0 w 27"/>
                    <a:gd name="T33" fmla="*/ 0 h 6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7"/>
                    <a:gd name="T52" fmla="*/ 0 h 61"/>
                    <a:gd name="T53" fmla="*/ 27 w 27"/>
                    <a:gd name="T54" fmla="*/ 61 h 61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7" h="61">
                      <a:moveTo>
                        <a:pt x="0" y="0"/>
                      </a:moveTo>
                      <a:lnTo>
                        <a:pt x="0" y="3"/>
                      </a:lnTo>
                      <a:lnTo>
                        <a:pt x="1" y="8"/>
                      </a:lnTo>
                      <a:lnTo>
                        <a:pt x="3" y="12"/>
                      </a:lnTo>
                      <a:lnTo>
                        <a:pt x="4" y="16"/>
                      </a:lnTo>
                      <a:lnTo>
                        <a:pt x="6" y="20"/>
                      </a:lnTo>
                      <a:lnTo>
                        <a:pt x="8" y="24"/>
                      </a:lnTo>
                      <a:lnTo>
                        <a:pt x="9" y="29"/>
                      </a:lnTo>
                      <a:lnTo>
                        <a:pt x="11" y="33"/>
                      </a:lnTo>
                      <a:lnTo>
                        <a:pt x="13" y="37"/>
                      </a:lnTo>
                      <a:lnTo>
                        <a:pt x="15" y="41"/>
                      </a:lnTo>
                      <a:lnTo>
                        <a:pt x="17" y="45"/>
                      </a:lnTo>
                      <a:lnTo>
                        <a:pt x="19" y="48"/>
                      </a:lnTo>
                      <a:lnTo>
                        <a:pt x="21" y="52"/>
                      </a:lnTo>
                      <a:lnTo>
                        <a:pt x="24" y="56"/>
                      </a:lnTo>
                      <a:lnTo>
                        <a:pt x="26" y="6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72" name="Text Box 34"/>
              <p:cNvSpPr txBox="1">
                <a:spLocks noChangeArrowheads="1"/>
              </p:cNvSpPr>
              <p:nvPr/>
            </p:nvSpPr>
            <p:spPr bwMode="auto">
              <a:xfrm>
                <a:off x="2536" y="2224"/>
                <a:ext cx="687" cy="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execute</a:t>
                </a:r>
              </a:p>
            </p:txBody>
          </p:sp>
        </p:grpSp>
        <p:sp>
          <p:nvSpPr>
            <p:cNvPr id="4165" name="Line 35"/>
            <p:cNvSpPr>
              <a:spLocks noChangeShapeType="1"/>
            </p:cNvSpPr>
            <p:nvPr/>
          </p:nvSpPr>
          <p:spPr bwMode="auto">
            <a:xfrm flipV="1">
              <a:off x="680" y="2340"/>
              <a:ext cx="227" cy="6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6" name="Line 36"/>
            <p:cNvSpPr>
              <a:spLocks noChangeShapeType="1"/>
            </p:cNvSpPr>
            <p:nvPr/>
          </p:nvSpPr>
          <p:spPr bwMode="auto">
            <a:xfrm>
              <a:off x="1055" y="2352"/>
              <a:ext cx="240" cy="1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67" name="Group 37"/>
            <p:cNvGrpSpPr>
              <a:grpSpLocks/>
            </p:cNvGrpSpPr>
            <p:nvPr/>
          </p:nvGrpSpPr>
          <p:grpSpPr bwMode="auto">
            <a:xfrm>
              <a:off x="200" y="2658"/>
              <a:ext cx="527" cy="242"/>
              <a:chOff x="200" y="2658"/>
              <a:chExt cx="527" cy="242"/>
            </a:xfrm>
          </p:grpSpPr>
          <p:sp>
            <p:nvSpPr>
              <p:cNvPr id="4269" name="AutoShape 38"/>
              <p:cNvSpPr>
                <a:spLocks noChangeArrowheads="1"/>
              </p:cNvSpPr>
              <p:nvPr/>
            </p:nvSpPr>
            <p:spPr bwMode="auto">
              <a:xfrm>
                <a:off x="200" y="2658"/>
                <a:ext cx="527" cy="242"/>
              </a:xfrm>
              <a:prstGeom prst="roundRect">
                <a:avLst>
                  <a:gd name="adj" fmla="val 412"/>
                </a:avLst>
              </a:prstGeom>
              <a:solidFill>
                <a:srgbClr val="FFFFFF"/>
              </a:solidFill>
              <a:ln w="1908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0" name="Text Box 39"/>
              <p:cNvSpPr txBox="1">
                <a:spLocks noChangeArrowheads="1"/>
              </p:cNvSpPr>
              <p:nvPr/>
            </p:nvSpPr>
            <p:spPr bwMode="auto">
              <a:xfrm>
                <a:off x="200" y="2658"/>
                <a:ext cx="527" cy="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 iMem</a:t>
                </a:r>
              </a:p>
            </p:txBody>
          </p:sp>
        </p:grpSp>
        <p:sp>
          <p:nvSpPr>
            <p:cNvPr id="4168" name="Line 40"/>
            <p:cNvSpPr>
              <a:spLocks noChangeShapeType="1"/>
            </p:cNvSpPr>
            <p:nvPr/>
          </p:nvSpPr>
          <p:spPr bwMode="auto">
            <a:xfrm flipV="1">
              <a:off x="1664" y="2022"/>
              <a:ext cx="1" cy="185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69" name="Group 41"/>
            <p:cNvGrpSpPr>
              <a:grpSpLocks/>
            </p:cNvGrpSpPr>
            <p:nvPr/>
          </p:nvGrpSpPr>
          <p:grpSpPr bwMode="auto">
            <a:xfrm>
              <a:off x="1529" y="1773"/>
              <a:ext cx="263" cy="242"/>
              <a:chOff x="1529" y="1773"/>
              <a:chExt cx="263" cy="242"/>
            </a:xfrm>
          </p:grpSpPr>
          <p:sp>
            <p:nvSpPr>
              <p:cNvPr id="4267" name="AutoShape 42"/>
              <p:cNvSpPr>
                <a:spLocks noChangeArrowheads="1"/>
              </p:cNvSpPr>
              <p:nvPr/>
            </p:nvSpPr>
            <p:spPr bwMode="auto">
              <a:xfrm>
                <a:off x="1529" y="1773"/>
                <a:ext cx="263" cy="242"/>
              </a:xfrm>
              <a:prstGeom prst="roundRect">
                <a:avLst>
                  <a:gd name="adj" fmla="val 412"/>
                </a:avLst>
              </a:prstGeom>
              <a:solidFill>
                <a:srgbClr val="FFFFFF"/>
              </a:solidFill>
              <a:ln w="1908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8" name="Text Box 43"/>
              <p:cNvSpPr txBox="1">
                <a:spLocks noChangeArrowheads="1"/>
              </p:cNvSpPr>
              <p:nvPr/>
            </p:nvSpPr>
            <p:spPr bwMode="auto">
              <a:xfrm>
                <a:off x="1529" y="1773"/>
                <a:ext cx="263" cy="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rf</a:t>
                </a:r>
              </a:p>
            </p:txBody>
          </p:sp>
        </p:grpSp>
        <p:grpSp>
          <p:nvGrpSpPr>
            <p:cNvPr id="4170" name="Group 44"/>
            <p:cNvGrpSpPr>
              <a:grpSpLocks/>
            </p:cNvGrpSpPr>
            <p:nvPr/>
          </p:nvGrpSpPr>
          <p:grpSpPr bwMode="auto">
            <a:xfrm>
              <a:off x="1142" y="2800"/>
              <a:ext cx="522" cy="288"/>
              <a:chOff x="1142" y="2800"/>
              <a:chExt cx="522" cy="288"/>
            </a:xfrm>
          </p:grpSpPr>
          <p:sp>
            <p:nvSpPr>
              <p:cNvPr id="4265" name="AutoShape 45"/>
              <p:cNvSpPr>
                <a:spLocks noChangeArrowheads="1"/>
              </p:cNvSpPr>
              <p:nvPr/>
            </p:nvSpPr>
            <p:spPr bwMode="auto">
              <a:xfrm>
                <a:off x="1142" y="2800"/>
                <a:ext cx="522" cy="288"/>
              </a:xfrm>
              <a:prstGeom prst="roundRect">
                <a:avLst>
                  <a:gd name="adj" fmla="val 34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6" name="AutoShape 46"/>
              <p:cNvSpPr>
                <a:spLocks noChangeArrowheads="1"/>
              </p:cNvSpPr>
              <p:nvPr/>
            </p:nvSpPr>
            <p:spPr bwMode="auto">
              <a:xfrm>
                <a:off x="1143" y="2800"/>
                <a:ext cx="520" cy="272"/>
              </a:xfrm>
              <a:prstGeom prst="roundRect">
                <a:avLst>
                  <a:gd name="adj" fmla="val 34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400" i="1">
                    <a:latin typeface="Arial" charset="0"/>
                  </a:rPr>
                  <a:t>CPU</a:t>
                </a:r>
              </a:p>
            </p:txBody>
          </p:sp>
        </p:grpSp>
        <p:grpSp>
          <p:nvGrpSpPr>
            <p:cNvPr id="4171" name="Group 47"/>
            <p:cNvGrpSpPr>
              <a:grpSpLocks/>
            </p:cNvGrpSpPr>
            <p:nvPr/>
          </p:nvGrpSpPr>
          <p:grpSpPr bwMode="auto">
            <a:xfrm>
              <a:off x="1312" y="2176"/>
              <a:ext cx="743" cy="366"/>
              <a:chOff x="1312" y="2176"/>
              <a:chExt cx="743" cy="366"/>
            </a:xfrm>
          </p:grpSpPr>
          <p:grpSp>
            <p:nvGrpSpPr>
              <p:cNvPr id="4249" name="Group 48"/>
              <p:cNvGrpSpPr>
                <a:grpSpLocks/>
              </p:cNvGrpSpPr>
              <p:nvPr/>
            </p:nvGrpSpPr>
            <p:grpSpPr bwMode="auto">
              <a:xfrm>
                <a:off x="1312" y="2176"/>
                <a:ext cx="743" cy="366"/>
                <a:chOff x="1312" y="2176"/>
                <a:chExt cx="743" cy="366"/>
              </a:xfrm>
            </p:grpSpPr>
            <p:sp>
              <p:nvSpPr>
                <p:cNvPr id="4253" name="Freeform 49"/>
                <p:cNvSpPr>
                  <a:spLocks noChangeArrowheads="1"/>
                </p:cNvSpPr>
                <p:nvPr/>
              </p:nvSpPr>
              <p:spPr bwMode="auto">
                <a:xfrm>
                  <a:off x="1312" y="2176"/>
                  <a:ext cx="744" cy="367"/>
                </a:xfrm>
                <a:custGeom>
                  <a:avLst/>
                  <a:gdLst>
                    <a:gd name="T0" fmla="*/ 0 w 3281"/>
                    <a:gd name="T1" fmla="*/ 0 h 1619"/>
                    <a:gd name="T2" fmla="*/ 0 w 3281"/>
                    <a:gd name="T3" fmla="*/ 0 h 1619"/>
                    <a:gd name="T4" fmla="*/ 0 w 3281"/>
                    <a:gd name="T5" fmla="*/ 0 h 1619"/>
                    <a:gd name="T6" fmla="*/ 0 w 3281"/>
                    <a:gd name="T7" fmla="*/ 0 h 1619"/>
                    <a:gd name="T8" fmla="*/ 0 w 3281"/>
                    <a:gd name="T9" fmla="*/ 0 h 1619"/>
                    <a:gd name="T10" fmla="*/ 0 w 3281"/>
                    <a:gd name="T11" fmla="*/ 0 h 1619"/>
                    <a:gd name="T12" fmla="*/ 0 w 3281"/>
                    <a:gd name="T13" fmla="*/ 0 h 1619"/>
                    <a:gd name="T14" fmla="*/ 0 w 3281"/>
                    <a:gd name="T15" fmla="*/ 0 h 1619"/>
                    <a:gd name="T16" fmla="*/ 0 w 3281"/>
                    <a:gd name="T17" fmla="*/ 0 h 1619"/>
                    <a:gd name="T18" fmla="*/ 0 w 3281"/>
                    <a:gd name="T19" fmla="*/ 0 h 1619"/>
                    <a:gd name="T20" fmla="*/ 0 w 3281"/>
                    <a:gd name="T21" fmla="*/ 0 h 1619"/>
                    <a:gd name="T22" fmla="*/ 0 w 3281"/>
                    <a:gd name="T23" fmla="*/ 0 h 1619"/>
                    <a:gd name="T24" fmla="*/ 0 w 3281"/>
                    <a:gd name="T25" fmla="*/ 0 h 1619"/>
                    <a:gd name="T26" fmla="*/ 0 w 3281"/>
                    <a:gd name="T27" fmla="*/ 0 h 1619"/>
                    <a:gd name="T28" fmla="*/ 0 w 3281"/>
                    <a:gd name="T29" fmla="*/ 0 h 1619"/>
                    <a:gd name="T30" fmla="*/ 0 w 3281"/>
                    <a:gd name="T31" fmla="*/ 0 h 1619"/>
                    <a:gd name="T32" fmla="*/ 0 w 3281"/>
                    <a:gd name="T33" fmla="*/ 0 h 1619"/>
                    <a:gd name="T34" fmla="*/ 0 w 3281"/>
                    <a:gd name="T35" fmla="*/ 0 h 1619"/>
                    <a:gd name="T36" fmla="*/ 0 w 3281"/>
                    <a:gd name="T37" fmla="*/ 0 h 1619"/>
                    <a:gd name="T38" fmla="*/ 0 w 3281"/>
                    <a:gd name="T39" fmla="*/ 0 h 1619"/>
                    <a:gd name="T40" fmla="*/ 0 w 3281"/>
                    <a:gd name="T41" fmla="*/ 0 h 1619"/>
                    <a:gd name="T42" fmla="*/ 0 w 3281"/>
                    <a:gd name="T43" fmla="*/ 0 h 1619"/>
                    <a:gd name="T44" fmla="*/ 0 w 3281"/>
                    <a:gd name="T45" fmla="*/ 0 h 1619"/>
                    <a:gd name="T46" fmla="*/ 0 w 3281"/>
                    <a:gd name="T47" fmla="*/ 0 h 1619"/>
                    <a:gd name="T48" fmla="*/ 0 w 3281"/>
                    <a:gd name="T49" fmla="*/ 0 h 1619"/>
                    <a:gd name="T50" fmla="*/ 0 w 3281"/>
                    <a:gd name="T51" fmla="*/ 0 h 1619"/>
                    <a:gd name="T52" fmla="*/ 0 w 3281"/>
                    <a:gd name="T53" fmla="*/ 0 h 1619"/>
                    <a:gd name="T54" fmla="*/ 0 w 3281"/>
                    <a:gd name="T55" fmla="*/ 0 h 1619"/>
                    <a:gd name="T56" fmla="*/ 0 w 3281"/>
                    <a:gd name="T57" fmla="*/ 0 h 1619"/>
                    <a:gd name="T58" fmla="*/ 0 w 3281"/>
                    <a:gd name="T59" fmla="*/ 0 h 1619"/>
                    <a:gd name="T60" fmla="*/ 0 w 3281"/>
                    <a:gd name="T61" fmla="*/ 0 h 1619"/>
                    <a:gd name="T62" fmla="*/ 0 w 3281"/>
                    <a:gd name="T63" fmla="*/ 0 h 1619"/>
                    <a:gd name="T64" fmla="*/ 0 w 3281"/>
                    <a:gd name="T65" fmla="*/ 0 h 1619"/>
                    <a:gd name="T66" fmla="*/ 0 w 3281"/>
                    <a:gd name="T67" fmla="*/ 0 h 1619"/>
                    <a:gd name="T68" fmla="*/ 0 w 3281"/>
                    <a:gd name="T69" fmla="*/ 0 h 1619"/>
                    <a:gd name="T70" fmla="*/ 0 w 3281"/>
                    <a:gd name="T71" fmla="*/ 0 h 1619"/>
                    <a:gd name="T72" fmla="*/ 0 w 3281"/>
                    <a:gd name="T73" fmla="*/ 0 h 1619"/>
                    <a:gd name="T74" fmla="*/ 0 w 3281"/>
                    <a:gd name="T75" fmla="*/ 0 h 1619"/>
                    <a:gd name="T76" fmla="*/ 0 w 3281"/>
                    <a:gd name="T77" fmla="*/ 0 h 1619"/>
                    <a:gd name="T78" fmla="*/ 0 w 3281"/>
                    <a:gd name="T79" fmla="*/ 0 h 1619"/>
                    <a:gd name="T80" fmla="*/ 0 w 3281"/>
                    <a:gd name="T81" fmla="*/ 0 h 1619"/>
                    <a:gd name="T82" fmla="*/ 0 w 3281"/>
                    <a:gd name="T83" fmla="*/ 0 h 1619"/>
                    <a:gd name="T84" fmla="*/ 0 w 3281"/>
                    <a:gd name="T85" fmla="*/ 0 h 1619"/>
                    <a:gd name="T86" fmla="*/ 0 w 3281"/>
                    <a:gd name="T87" fmla="*/ 0 h 1619"/>
                    <a:gd name="T88" fmla="*/ 0 w 3281"/>
                    <a:gd name="T89" fmla="*/ 0 h 1619"/>
                    <a:gd name="T90" fmla="*/ 0 w 3281"/>
                    <a:gd name="T91" fmla="*/ 0 h 1619"/>
                    <a:gd name="T92" fmla="*/ 0 w 3281"/>
                    <a:gd name="T93" fmla="*/ 0 h 1619"/>
                    <a:gd name="T94" fmla="*/ 0 w 3281"/>
                    <a:gd name="T95" fmla="*/ 0 h 1619"/>
                    <a:gd name="T96" fmla="*/ 0 w 3281"/>
                    <a:gd name="T97" fmla="*/ 0 h 1619"/>
                    <a:gd name="T98" fmla="*/ 0 w 3281"/>
                    <a:gd name="T99" fmla="*/ 0 h 1619"/>
                    <a:gd name="T100" fmla="*/ 0 w 3281"/>
                    <a:gd name="T101" fmla="*/ 0 h 1619"/>
                    <a:gd name="T102" fmla="*/ 0 w 3281"/>
                    <a:gd name="T103" fmla="*/ 0 h 1619"/>
                    <a:gd name="T104" fmla="*/ 0 w 3281"/>
                    <a:gd name="T105" fmla="*/ 0 h 1619"/>
                    <a:gd name="T106" fmla="*/ 0 w 3281"/>
                    <a:gd name="T107" fmla="*/ 0 h 1619"/>
                    <a:gd name="T108" fmla="*/ 0 w 3281"/>
                    <a:gd name="T109" fmla="*/ 0 h 1619"/>
                    <a:gd name="T110" fmla="*/ 0 w 3281"/>
                    <a:gd name="T111" fmla="*/ 0 h 1619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3281"/>
                    <a:gd name="T169" fmla="*/ 0 h 1619"/>
                    <a:gd name="T170" fmla="*/ 3281 w 3281"/>
                    <a:gd name="T171" fmla="*/ 1619 h 1619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3281" h="1619">
                      <a:moveTo>
                        <a:pt x="305" y="538"/>
                      </a:moveTo>
                      <a:lnTo>
                        <a:pt x="289" y="539"/>
                      </a:lnTo>
                      <a:lnTo>
                        <a:pt x="273" y="540"/>
                      </a:lnTo>
                      <a:lnTo>
                        <a:pt x="256" y="543"/>
                      </a:lnTo>
                      <a:lnTo>
                        <a:pt x="240" y="545"/>
                      </a:lnTo>
                      <a:lnTo>
                        <a:pt x="225" y="549"/>
                      </a:lnTo>
                      <a:lnTo>
                        <a:pt x="209" y="553"/>
                      </a:lnTo>
                      <a:lnTo>
                        <a:pt x="194" y="557"/>
                      </a:lnTo>
                      <a:lnTo>
                        <a:pt x="179" y="562"/>
                      </a:lnTo>
                      <a:lnTo>
                        <a:pt x="164" y="567"/>
                      </a:lnTo>
                      <a:lnTo>
                        <a:pt x="150" y="573"/>
                      </a:lnTo>
                      <a:lnTo>
                        <a:pt x="136" y="579"/>
                      </a:lnTo>
                      <a:lnTo>
                        <a:pt x="123" y="586"/>
                      </a:lnTo>
                      <a:lnTo>
                        <a:pt x="110" y="593"/>
                      </a:lnTo>
                      <a:lnTo>
                        <a:pt x="99" y="601"/>
                      </a:lnTo>
                      <a:lnTo>
                        <a:pt x="87" y="608"/>
                      </a:lnTo>
                      <a:lnTo>
                        <a:pt x="76" y="617"/>
                      </a:lnTo>
                      <a:lnTo>
                        <a:pt x="66" y="625"/>
                      </a:lnTo>
                      <a:lnTo>
                        <a:pt x="57" y="635"/>
                      </a:lnTo>
                      <a:lnTo>
                        <a:pt x="47" y="644"/>
                      </a:lnTo>
                      <a:lnTo>
                        <a:pt x="39" y="654"/>
                      </a:lnTo>
                      <a:lnTo>
                        <a:pt x="32" y="664"/>
                      </a:lnTo>
                      <a:lnTo>
                        <a:pt x="25" y="674"/>
                      </a:lnTo>
                      <a:lnTo>
                        <a:pt x="19" y="685"/>
                      </a:lnTo>
                      <a:lnTo>
                        <a:pt x="13" y="695"/>
                      </a:lnTo>
                      <a:lnTo>
                        <a:pt x="10" y="706"/>
                      </a:lnTo>
                      <a:lnTo>
                        <a:pt x="6" y="717"/>
                      </a:lnTo>
                      <a:lnTo>
                        <a:pt x="3" y="728"/>
                      </a:lnTo>
                      <a:lnTo>
                        <a:pt x="1" y="739"/>
                      </a:lnTo>
                      <a:lnTo>
                        <a:pt x="0" y="750"/>
                      </a:lnTo>
                      <a:lnTo>
                        <a:pt x="0" y="762"/>
                      </a:lnTo>
                      <a:lnTo>
                        <a:pt x="1" y="773"/>
                      </a:lnTo>
                      <a:lnTo>
                        <a:pt x="2" y="784"/>
                      </a:lnTo>
                      <a:lnTo>
                        <a:pt x="5" y="795"/>
                      </a:lnTo>
                      <a:lnTo>
                        <a:pt x="8" y="806"/>
                      </a:lnTo>
                      <a:lnTo>
                        <a:pt x="12" y="817"/>
                      </a:lnTo>
                      <a:lnTo>
                        <a:pt x="16" y="828"/>
                      </a:lnTo>
                      <a:lnTo>
                        <a:pt x="21" y="838"/>
                      </a:lnTo>
                      <a:lnTo>
                        <a:pt x="28" y="849"/>
                      </a:lnTo>
                      <a:lnTo>
                        <a:pt x="35" y="859"/>
                      </a:lnTo>
                      <a:lnTo>
                        <a:pt x="42" y="869"/>
                      </a:lnTo>
                      <a:lnTo>
                        <a:pt x="51" y="878"/>
                      </a:lnTo>
                      <a:lnTo>
                        <a:pt x="60" y="888"/>
                      </a:lnTo>
                      <a:lnTo>
                        <a:pt x="70" y="897"/>
                      </a:lnTo>
                      <a:lnTo>
                        <a:pt x="81" y="905"/>
                      </a:lnTo>
                      <a:lnTo>
                        <a:pt x="92" y="913"/>
                      </a:lnTo>
                      <a:lnTo>
                        <a:pt x="104" y="921"/>
                      </a:lnTo>
                      <a:lnTo>
                        <a:pt x="116" y="929"/>
                      </a:lnTo>
                      <a:lnTo>
                        <a:pt x="129" y="936"/>
                      </a:lnTo>
                      <a:lnTo>
                        <a:pt x="142" y="942"/>
                      </a:lnTo>
                      <a:lnTo>
                        <a:pt x="156" y="949"/>
                      </a:lnTo>
                      <a:lnTo>
                        <a:pt x="171" y="954"/>
                      </a:lnTo>
                      <a:lnTo>
                        <a:pt x="185" y="959"/>
                      </a:lnTo>
                      <a:lnTo>
                        <a:pt x="201" y="964"/>
                      </a:lnTo>
                      <a:lnTo>
                        <a:pt x="199" y="927"/>
                      </a:lnTo>
                      <a:lnTo>
                        <a:pt x="185" y="934"/>
                      </a:lnTo>
                      <a:lnTo>
                        <a:pt x="174" y="941"/>
                      </a:lnTo>
                      <a:lnTo>
                        <a:pt x="161" y="949"/>
                      </a:lnTo>
                      <a:lnTo>
                        <a:pt x="151" y="957"/>
                      </a:lnTo>
                      <a:lnTo>
                        <a:pt x="140" y="966"/>
                      </a:lnTo>
                      <a:lnTo>
                        <a:pt x="131" y="975"/>
                      </a:lnTo>
                      <a:lnTo>
                        <a:pt x="121" y="985"/>
                      </a:lnTo>
                      <a:lnTo>
                        <a:pt x="113" y="994"/>
                      </a:lnTo>
                      <a:lnTo>
                        <a:pt x="106" y="1004"/>
                      </a:lnTo>
                      <a:lnTo>
                        <a:pt x="98" y="1013"/>
                      </a:lnTo>
                      <a:lnTo>
                        <a:pt x="92" y="1024"/>
                      </a:lnTo>
                      <a:lnTo>
                        <a:pt x="87" y="1034"/>
                      </a:lnTo>
                      <a:lnTo>
                        <a:pt x="83" y="1045"/>
                      </a:lnTo>
                      <a:lnTo>
                        <a:pt x="79" y="1056"/>
                      </a:lnTo>
                      <a:lnTo>
                        <a:pt x="76" y="1067"/>
                      </a:lnTo>
                      <a:lnTo>
                        <a:pt x="74" y="1078"/>
                      </a:lnTo>
                      <a:lnTo>
                        <a:pt x="72" y="1089"/>
                      </a:lnTo>
                      <a:lnTo>
                        <a:pt x="72" y="1100"/>
                      </a:lnTo>
                      <a:lnTo>
                        <a:pt x="72" y="1111"/>
                      </a:lnTo>
                      <a:lnTo>
                        <a:pt x="74" y="1122"/>
                      </a:lnTo>
                      <a:lnTo>
                        <a:pt x="76" y="1133"/>
                      </a:lnTo>
                      <a:lnTo>
                        <a:pt x="79" y="1144"/>
                      </a:lnTo>
                      <a:lnTo>
                        <a:pt x="83" y="1155"/>
                      </a:lnTo>
                      <a:lnTo>
                        <a:pt x="87" y="1166"/>
                      </a:lnTo>
                      <a:lnTo>
                        <a:pt x="92" y="1177"/>
                      </a:lnTo>
                      <a:lnTo>
                        <a:pt x="99" y="1187"/>
                      </a:lnTo>
                      <a:lnTo>
                        <a:pt x="106" y="1197"/>
                      </a:lnTo>
                      <a:lnTo>
                        <a:pt x="113" y="1207"/>
                      </a:lnTo>
                      <a:lnTo>
                        <a:pt x="121" y="1217"/>
                      </a:lnTo>
                      <a:lnTo>
                        <a:pt x="131" y="1226"/>
                      </a:lnTo>
                      <a:lnTo>
                        <a:pt x="140" y="1235"/>
                      </a:lnTo>
                      <a:lnTo>
                        <a:pt x="151" y="1244"/>
                      </a:lnTo>
                      <a:lnTo>
                        <a:pt x="161" y="1252"/>
                      </a:lnTo>
                      <a:lnTo>
                        <a:pt x="174" y="1260"/>
                      </a:lnTo>
                      <a:lnTo>
                        <a:pt x="185" y="1267"/>
                      </a:lnTo>
                      <a:lnTo>
                        <a:pt x="199" y="1275"/>
                      </a:lnTo>
                      <a:lnTo>
                        <a:pt x="212" y="1281"/>
                      </a:lnTo>
                      <a:lnTo>
                        <a:pt x="226" y="1287"/>
                      </a:lnTo>
                      <a:lnTo>
                        <a:pt x="240" y="1293"/>
                      </a:lnTo>
                      <a:lnTo>
                        <a:pt x="254" y="1298"/>
                      </a:lnTo>
                      <a:lnTo>
                        <a:pt x="270" y="1303"/>
                      </a:lnTo>
                      <a:lnTo>
                        <a:pt x="285" y="1307"/>
                      </a:lnTo>
                      <a:lnTo>
                        <a:pt x="300" y="1311"/>
                      </a:lnTo>
                      <a:lnTo>
                        <a:pt x="317" y="1314"/>
                      </a:lnTo>
                      <a:lnTo>
                        <a:pt x="332" y="1317"/>
                      </a:lnTo>
                      <a:lnTo>
                        <a:pt x="348" y="1319"/>
                      </a:lnTo>
                      <a:lnTo>
                        <a:pt x="365" y="1321"/>
                      </a:lnTo>
                      <a:lnTo>
                        <a:pt x="381" y="1322"/>
                      </a:lnTo>
                      <a:lnTo>
                        <a:pt x="397" y="1322"/>
                      </a:lnTo>
                      <a:lnTo>
                        <a:pt x="415" y="1322"/>
                      </a:lnTo>
                      <a:lnTo>
                        <a:pt x="431" y="1321"/>
                      </a:lnTo>
                      <a:lnTo>
                        <a:pt x="487" y="1370"/>
                      </a:lnTo>
                      <a:lnTo>
                        <a:pt x="507" y="1386"/>
                      </a:lnTo>
                      <a:lnTo>
                        <a:pt x="527" y="1402"/>
                      </a:lnTo>
                      <a:lnTo>
                        <a:pt x="549" y="1416"/>
                      </a:lnTo>
                      <a:lnTo>
                        <a:pt x="573" y="1429"/>
                      </a:lnTo>
                      <a:lnTo>
                        <a:pt x="597" y="1442"/>
                      </a:lnTo>
                      <a:lnTo>
                        <a:pt x="623" y="1454"/>
                      </a:lnTo>
                      <a:lnTo>
                        <a:pt x="649" y="1465"/>
                      </a:lnTo>
                      <a:lnTo>
                        <a:pt x="676" y="1476"/>
                      </a:lnTo>
                      <a:lnTo>
                        <a:pt x="704" y="1485"/>
                      </a:lnTo>
                      <a:lnTo>
                        <a:pt x="732" y="1493"/>
                      </a:lnTo>
                      <a:lnTo>
                        <a:pt x="761" y="1500"/>
                      </a:lnTo>
                      <a:lnTo>
                        <a:pt x="791" y="1506"/>
                      </a:lnTo>
                      <a:lnTo>
                        <a:pt x="821" y="1512"/>
                      </a:lnTo>
                      <a:lnTo>
                        <a:pt x="851" y="1516"/>
                      </a:lnTo>
                      <a:lnTo>
                        <a:pt x="882" y="1518"/>
                      </a:lnTo>
                      <a:lnTo>
                        <a:pt x="913" y="1520"/>
                      </a:lnTo>
                      <a:lnTo>
                        <a:pt x="945" y="1521"/>
                      </a:lnTo>
                      <a:lnTo>
                        <a:pt x="975" y="1521"/>
                      </a:lnTo>
                      <a:lnTo>
                        <a:pt x="1005" y="1519"/>
                      </a:lnTo>
                      <a:lnTo>
                        <a:pt x="1036" y="1516"/>
                      </a:lnTo>
                      <a:lnTo>
                        <a:pt x="1066" y="1513"/>
                      </a:lnTo>
                      <a:lnTo>
                        <a:pt x="1097" y="1508"/>
                      </a:lnTo>
                      <a:lnTo>
                        <a:pt x="1127" y="1502"/>
                      </a:lnTo>
                      <a:lnTo>
                        <a:pt x="1156" y="1495"/>
                      </a:lnTo>
                      <a:lnTo>
                        <a:pt x="1185" y="1487"/>
                      </a:lnTo>
                      <a:lnTo>
                        <a:pt x="1297" y="1505"/>
                      </a:lnTo>
                      <a:lnTo>
                        <a:pt x="1315" y="1518"/>
                      </a:lnTo>
                      <a:lnTo>
                        <a:pt x="1334" y="1530"/>
                      </a:lnTo>
                      <a:lnTo>
                        <a:pt x="1354" y="1542"/>
                      </a:lnTo>
                      <a:lnTo>
                        <a:pt x="1376" y="1553"/>
                      </a:lnTo>
                      <a:lnTo>
                        <a:pt x="1398" y="1563"/>
                      </a:lnTo>
                      <a:lnTo>
                        <a:pt x="1421" y="1572"/>
                      </a:lnTo>
                      <a:lnTo>
                        <a:pt x="1444" y="1581"/>
                      </a:lnTo>
                      <a:lnTo>
                        <a:pt x="1468" y="1588"/>
                      </a:lnTo>
                      <a:lnTo>
                        <a:pt x="1492" y="1595"/>
                      </a:lnTo>
                      <a:lnTo>
                        <a:pt x="1517" y="1601"/>
                      </a:lnTo>
                      <a:lnTo>
                        <a:pt x="1542" y="1606"/>
                      </a:lnTo>
                      <a:lnTo>
                        <a:pt x="1568" y="1610"/>
                      </a:lnTo>
                      <a:lnTo>
                        <a:pt x="1593" y="1614"/>
                      </a:lnTo>
                      <a:lnTo>
                        <a:pt x="1620" y="1616"/>
                      </a:lnTo>
                      <a:lnTo>
                        <a:pt x="1645" y="1617"/>
                      </a:lnTo>
                      <a:lnTo>
                        <a:pt x="1672" y="1618"/>
                      </a:lnTo>
                      <a:lnTo>
                        <a:pt x="1698" y="1618"/>
                      </a:lnTo>
                      <a:lnTo>
                        <a:pt x="1725" y="1616"/>
                      </a:lnTo>
                      <a:lnTo>
                        <a:pt x="1751" y="1614"/>
                      </a:lnTo>
                      <a:lnTo>
                        <a:pt x="1777" y="1611"/>
                      </a:lnTo>
                      <a:lnTo>
                        <a:pt x="1803" y="1607"/>
                      </a:lnTo>
                      <a:lnTo>
                        <a:pt x="1828" y="1602"/>
                      </a:lnTo>
                      <a:lnTo>
                        <a:pt x="1853" y="1597"/>
                      </a:lnTo>
                      <a:lnTo>
                        <a:pt x="1878" y="1590"/>
                      </a:lnTo>
                      <a:lnTo>
                        <a:pt x="1902" y="1582"/>
                      </a:lnTo>
                      <a:lnTo>
                        <a:pt x="1925" y="1574"/>
                      </a:lnTo>
                      <a:lnTo>
                        <a:pt x="1948" y="1565"/>
                      </a:lnTo>
                      <a:lnTo>
                        <a:pt x="1970" y="1555"/>
                      </a:lnTo>
                      <a:lnTo>
                        <a:pt x="1991" y="1545"/>
                      </a:lnTo>
                      <a:lnTo>
                        <a:pt x="2012" y="1533"/>
                      </a:lnTo>
                      <a:lnTo>
                        <a:pt x="2031" y="1521"/>
                      </a:lnTo>
                      <a:lnTo>
                        <a:pt x="2049" y="1509"/>
                      </a:lnTo>
                      <a:lnTo>
                        <a:pt x="2068" y="1495"/>
                      </a:lnTo>
                      <a:lnTo>
                        <a:pt x="2084" y="1481"/>
                      </a:lnTo>
                      <a:lnTo>
                        <a:pt x="2099" y="1467"/>
                      </a:lnTo>
                      <a:lnTo>
                        <a:pt x="2114" y="1452"/>
                      </a:lnTo>
                      <a:lnTo>
                        <a:pt x="2127" y="1437"/>
                      </a:lnTo>
                      <a:lnTo>
                        <a:pt x="2139" y="1421"/>
                      </a:lnTo>
                      <a:lnTo>
                        <a:pt x="2149" y="1405"/>
                      </a:lnTo>
                      <a:lnTo>
                        <a:pt x="2217" y="1392"/>
                      </a:lnTo>
                      <a:lnTo>
                        <a:pt x="2238" y="1398"/>
                      </a:lnTo>
                      <a:lnTo>
                        <a:pt x="2259" y="1403"/>
                      </a:lnTo>
                      <a:lnTo>
                        <a:pt x="2280" y="1408"/>
                      </a:lnTo>
                      <a:lnTo>
                        <a:pt x="2301" y="1412"/>
                      </a:lnTo>
                      <a:lnTo>
                        <a:pt x="2323" y="1415"/>
                      </a:lnTo>
                      <a:lnTo>
                        <a:pt x="2345" y="1416"/>
                      </a:lnTo>
                      <a:lnTo>
                        <a:pt x="2367" y="1417"/>
                      </a:lnTo>
                      <a:lnTo>
                        <a:pt x="2389" y="1418"/>
                      </a:lnTo>
                      <a:lnTo>
                        <a:pt x="2412" y="1418"/>
                      </a:lnTo>
                      <a:lnTo>
                        <a:pt x="2434" y="1417"/>
                      </a:lnTo>
                      <a:lnTo>
                        <a:pt x="2456" y="1416"/>
                      </a:lnTo>
                      <a:lnTo>
                        <a:pt x="2478" y="1414"/>
                      </a:lnTo>
                      <a:lnTo>
                        <a:pt x="2501" y="1411"/>
                      </a:lnTo>
                      <a:lnTo>
                        <a:pt x="2522" y="1407"/>
                      </a:lnTo>
                      <a:lnTo>
                        <a:pt x="2544" y="1403"/>
                      </a:lnTo>
                      <a:lnTo>
                        <a:pt x="2564" y="1397"/>
                      </a:lnTo>
                      <a:lnTo>
                        <a:pt x="2585" y="1391"/>
                      </a:lnTo>
                      <a:lnTo>
                        <a:pt x="2605" y="1385"/>
                      </a:lnTo>
                      <a:lnTo>
                        <a:pt x="2624" y="1377"/>
                      </a:lnTo>
                      <a:lnTo>
                        <a:pt x="2644" y="1369"/>
                      </a:lnTo>
                      <a:lnTo>
                        <a:pt x="2662" y="1360"/>
                      </a:lnTo>
                      <a:lnTo>
                        <a:pt x="2679" y="1351"/>
                      </a:lnTo>
                      <a:lnTo>
                        <a:pt x="2696" y="1341"/>
                      </a:lnTo>
                      <a:lnTo>
                        <a:pt x="2712" y="1331"/>
                      </a:lnTo>
                      <a:lnTo>
                        <a:pt x="2727" y="1320"/>
                      </a:lnTo>
                      <a:lnTo>
                        <a:pt x="2741" y="1308"/>
                      </a:lnTo>
                      <a:lnTo>
                        <a:pt x="2756" y="1296"/>
                      </a:lnTo>
                      <a:lnTo>
                        <a:pt x="2768" y="1284"/>
                      </a:lnTo>
                      <a:lnTo>
                        <a:pt x="2780" y="1271"/>
                      </a:lnTo>
                      <a:lnTo>
                        <a:pt x="2790" y="1258"/>
                      </a:lnTo>
                      <a:lnTo>
                        <a:pt x="2800" y="1245"/>
                      </a:lnTo>
                      <a:lnTo>
                        <a:pt x="2809" y="1231"/>
                      </a:lnTo>
                      <a:lnTo>
                        <a:pt x="2816" y="1217"/>
                      </a:lnTo>
                      <a:lnTo>
                        <a:pt x="2823" y="1202"/>
                      </a:lnTo>
                      <a:lnTo>
                        <a:pt x="2828" y="1188"/>
                      </a:lnTo>
                      <a:lnTo>
                        <a:pt x="2833" y="1173"/>
                      </a:lnTo>
                      <a:lnTo>
                        <a:pt x="2836" y="1158"/>
                      </a:lnTo>
                      <a:lnTo>
                        <a:pt x="2837" y="1143"/>
                      </a:lnTo>
                      <a:lnTo>
                        <a:pt x="2838" y="1128"/>
                      </a:lnTo>
                      <a:lnTo>
                        <a:pt x="2819" y="1127"/>
                      </a:lnTo>
                      <a:lnTo>
                        <a:pt x="2845" y="1125"/>
                      </a:lnTo>
                      <a:lnTo>
                        <a:pt x="2870" y="1122"/>
                      </a:lnTo>
                      <a:lnTo>
                        <a:pt x="2896" y="1118"/>
                      </a:lnTo>
                      <a:lnTo>
                        <a:pt x="2921" y="1113"/>
                      </a:lnTo>
                      <a:lnTo>
                        <a:pt x="2946" y="1107"/>
                      </a:lnTo>
                      <a:lnTo>
                        <a:pt x="2969" y="1101"/>
                      </a:lnTo>
                      <a:lnTo>
                        <a:pt x="2992" y="1093"/>
                      </a:lnTo>
                      <a:lnTo>
                        <a:pt x="3015" y="1085"/>
                      </a:lnTo>
                      <a:lnTo>
                        <a:pt x="3038" y="1076"/>
                      </a:lnTo>
                      <a:lnTo>
                        <a:pt x="3059" y="1067"/>
                      </a:lnTo>
                      <a:lnTo>
                        <a:pt x="3080" y="1056"/>
                      </a:lnTo>
                      <a:lnTo>
                        <a:pt x="3100" y="1045"/>
                      </a:lnTo>
                      <a:lnTo>
                        <a:pt x="3120" y="1034"/>
                      </a:lnTo>
                      <a:lnTo>
                        <a:pt x="3139" y="1021"/>
                      </a:lnTo>
                      <a:lnTo>
                        <a:pt x="3156" y="1009"/>
                      </a:lnTo>
                      <a:lnTo>
                        <a:pt x="3172" y="996"/>
                      </a:lnTo>
                      <a:lnTo>
                        <a:pt x="3188" y="982"/>
                      </a:lnTo>
                      <a:lnTo>
                        <a:pt x="3202" y="967"/>
                      </a:lnTo>
                      <a:lnTo>
                        <a:pt x="3216" y="952"/>
                      </a:lnTo>
                      <a:lnTo>
                        <a:pt x="3227" y="936"/>
                      </a:lnTo>
                      <a:lnTo>
                        <a:pt x="3238" y="920"/>
                      </a:lnTo>
                      <a:lnTo>
                        <a:pt x="3248" y="904"/>
                      </a:lnTo>
                      <a:lnTo>
                        <a:pt x="3256" y="888"/>
                      </a:lnTo>
                      <a:lnTo>
                        <a:pt x="3264" y="871"/>
                      </a:lnTo>
                      <a:lnTo>
                        <a:pt x="3269" y="854"/>
                      </a:lnTo>
                      <a:lnTo>
                        <a:pt x="3274" y="837"/>
                      </a:lnTo>
                      <a:lnTo>
                        <a:pt x="3277" y="819"/>
                      </a:lnTo>
                      <a:lnTo>
                        <a:pt x="3279" y="802"/>
                      </a:lnTo>
                      <a:lnTo>
                        <a:pt x="3280" y="784"/>
                      </a:lnTo>
                      <a:lnTo>
                        <a:pt x="3279" y="767"/>
                      </a:lnTo>
                      <a:lnTo>
                        <a:pt x="3277" y="750"/>
                      </a:lnTo>
                      <a:lnTo>
                        <a:pt x="3274" y="732"/>
                      </a:lnTo>
                      <a:lnTo>
                        <a:pt x="3269" y="715"/>
                      </a:lnTo>
                      <a:lnTo>
                        <a:pt x="3264" y="698"/>
                      </a:lnTo>
                      <a:lnTo>
                        <a:pt x="3257" y="681"/>
                      </a:lnTo>
                      <a:lnTo>
                        <a:pt x="3248" y="665"/>
                      </a:lnTo>
                      <a:lnTo>
                        <a:pt x="3239" y="648"/>
                      </a:lnTo>
                      <a:lnTo>
                        <a:pt x="3228" y="632"/>
                      </a:lnTo>
                      <a:lnTo>
                        <a:pt x="3216" y="617"/>
                      </a:lnTo>
                      <a:lnTo>
                        <a:pt x="3203" y="603"/>
                      </a:lnTo>
                      <a:lnTo>
                        <a:pt x="3189" y="588"/>
                      </a:lnTo>
                      <a:lnTo>
                        <a:pt x="3173" y="574"/>
                      </a:lnTo>
                      <a:lnTo>
                        <a:pt x="3157" y="560"/>
                      </a:lnTo>
                      <a:lnTo>
                        <a:pt x="3139" y="547"/>
                      </a:lnTo>
                      <a:lnTo>
                        <a:pt x="3121" y="535"/>
                      </a:lnTo>
                      <a:lnTo>
                        <a:pt x="3148" y="604"/>
                      </a:lnTo>
                      <a:lnTo>
                        <a:pt x="3159" y="591"/>
                      </a:lnTo>
                      <a:lnTo>
                        <a:pt x="3168" y="579"/>
                      </a:lnTo>
                      <a:lnTo>
                        <a:pt x="3176" y="566"/>
                      </a:lnTo>
                      <a:lnTo>
                        <a:pt x="3183" y="553"/>
                      </a:lnTo>
                      <a:lnTo>
                        <a:pt x="3190" y="539"/>
                      </a:lnTo>
                      <a:lnTo>
                        <a:pt x="3195" y="526"/>
                      </a:lnTo>
                      <a:lnTo>
                        <a:pt x="3198" y="512"/>
                      </a:lnTo>
                      <a:lnTo>
                        <a:pt x="3201" y="498"/>
                      </a:lnTo>
                      <a:lnTo>
                        <a:pt x="3203" y="484"/>
                      </a:lnTo>
                      <a:lnTo>
                        <a:pt x="3204" y="470"/>
                      </a:lnTo>
                      <a:lnTo>
                        <a:pt x="3204" y="456"/>
                      </a:lnTo>
                      <a:lnTo>
                        <a:pt x="3202" y="442"/>
                      </a:lnTo>
                      <a:lnTo>
                        <a:pt x="3200" y="428"/>
                      </a:lnTo>
                      <a:lnTo>
                        <a:pt x="3196" y="414"/>
                      </a:lnTo>
                      <a:lnTo>
                        <a:pt x="3193" y="401"/>
                      </a:lnTo>
                      <a:lnTo>
                        <a:pt x="3187" y="387"/>
                      </a:lnTo>
                      <a:lnTo>
                        <a:pt x="3180" y="374"/>
                      </a:lnTo>
                      <a:lnTo>
                        <a:pt x="3172" y="361"/>
                      </a:lnTo>
                      <a:lnTo>
                        <a:pt x="3164" y="348"/>
                      </a:lnTo>
                      <a:lnTo>
                        <a:pt x="3155" y="335"/>
                      </a:lnTo>
                      <a:lnTo>
                        <a:pt x="3145" y="323"/>
                      </a:lnTo>
                      <a:lnTo>
                        <a:pt x="3133" y="312"/>
                      </a:lnTo>
                      <a:lnTo>
                        <a:pt x="3121" y="300"/>
                      </a:lnTo>
                      <a:lnTo>
                        <a:pt x="3108" y="289"/>
                      </a:lnTo>
                      <a:lnTo>
                        <a:pt x="3094" y="279"/>
                      </a:lnTo>
                      <a:lnTo>
                        <a:pt x="3079" y="269"/>
                      </a:lnTo>
                      <a:lnTo>
                        <a:pt x="3064" y="259"/>
                      </a:lnTo>
                      <a:lnTo>
                        <a:pt x="3048" y="251"/>
                      </a:lnTo>
                      <a:lnTo>
                        <a:pt x="3031" y="242"/>
                      </a:lnTo>
                      <a:lnTo>
                        <a:pt x="3014" y="234"/>
                      </a:lnTo>
                      <a:lnTo>
                        <a:pt x="2996" y="227"/>
                      </a:lnTo>
                      <a:lnTo>
                        <a:pt x="2978" y="221"/>
                      </a:lnTo>
                      <a:lnTo>
                        <a:pt x="2958" y="215"/>
                      </a:lnTo>
                      <a:lnTo>
                        <a:pt x="2940" y="210"/>
                      </a:lnTo>
                      <a:lnTo>
                        <a:pt x="2920" y="205"/>
                      </a:lnTo>
                      <a:lnTo>
                        <a:pt x="2901" y="202"/>
                      </a:lnTo>
                      <a:lnTo>
                        <a:pt x="2880" y="199"/>
                      </a:lnTo>
                      <a:lnTo>
                        <a:pt x="2904" y="189"/>
                      </a:lnTo>
                      <a:lnTo>
                        <a:pt x="2899" y="177"/>
                      </a:lnTo>
                      <a:lnTo>
                        <a:pt x="2893" y="165"/>
                      </a:lnTo>
                      <a:lnTo>
                        <a:pt x="2886" y="153"/>
                      </a:lnTo>
                      <a:lnTo>
                        <a:pt x="2879" y="142"/>
                      </a:lnTo>
                      <a:lnTo>
                        <a:pt x="2870" y="130"/>
                      </a:lnTo>
                      <a:lnTo>
                        <a:pt x="2861" y="119"/>
                      </a:lnTo>
                      <a:lnTo>
                        <a:pt x="2851" y="109"/>
                      </a:lnTo>
                      <a:lnTo>
                        <a:pt x="2840" y="98"/>
                      </a:lnTo>
                      <a:lnTo>
                        <a:pt x="2828" y="89"/>
                      </a:lnTo>
                      <a:lnTo>
                        <a:pt x="2815" y="79"/>
                      </a:lnTo>
                      <a:lnTo>
                        <a:pt x="2802" y="70"/>
                      </a:lnTo>
                      <a:lnTo>
                        <a:pt x="2789" y="61"/>
                      </a:lnTo>
                      <a:lnTo>
                        <a:pt x="2774" y="53"/>
                      </a:lnTo>
                      <a:lnTo>
                        <a:pt x="2759" y="46"/>
                      </a:lnTo>
                      <a:lnTo>
                        <a:pt x="2743" y="39"/>
                      </a:lnTo>
                      <a:lnTo>
                        <a:pt x="2727" y="32"/>
                      </a:lnTo>
                      <a:lnTo>
                        <a:pt x="2710" y="26"/>
                      </a:lnTo>
                      <a:lnTo>
                        <a:pt x="2693" y="21"/>
                      </a:lnTo>
                      <a:lnTo>
                        <a:pt x="2675" y="16"/>
                      </a:lnTo>
                      <a:lnTo>
                        <a:pt x="2658" y="12"/>
                      </a:lnTo>
                      <a:lnTo>
                        <a:pt x="2640" y="8"/>
                      </a:lnTo>
                      <a:lnTo>
                        <a:pt x="2621" y="5"/>
                      </a:lnTo>
                      <a:lnTo>
                        <a:pt x="2602" y="3"/>
                      </a:lnTo>
                      <a:lnTo>
                        <a:pt x="2583" y="1"/>
                      </a:lnTo>
                      <a:lnTo>
                        <a:pt x="2565" y="0"/>
                      </a:lnTo>
                      <a:lnTo>
                        <a:pt x="2546" y="0"/>
                      </a:lnTo>
                      <a:lnTo>
                        <a:pt x="2526" y="0"/>
                      </a:lnTo>
                      <a:lnTo>
                        <a:pt x="2508" y="1"/>
                      </a:lnTo>
                      <a:lnTo>
                        <a:pt x="2489" y="3"/>
                      </a:lnTo>
                      <a:lnTo>
                        <a:pt x="2471" y="5"/>
                      </a:lnTo>
                      <a:lnTo>
                        <a:pt x="2452" y="8"/>
                      </a:lnTo>
                      <a:lnTo>
                        <a:pt x="2433" y="11"/>
                      </a:lnTo>
                      <a:lnTo>
                        <a:pt x="2416" y="15"/>
                      </a:lnTo>
                      <a:lnTo>
                        <a:pt x="2398" y="20"/>
                      </a:lnTo>
                      <a:lnTo>
                        <a:pt x="2382" y="26"/>
                      </a:lnTo>
                      <a:lnTo>
                        <a:pt x="2364" y="31"/>
                      </a:lnTo>
                      <a:lnTo>
                        <a:pt x="2348" y="38"/>
                      </a:lnTo>
                      <a:lnTo>
                        <a:pt x="2333" y="45"/>
                      </a:lnTo>
                      <a:lnTo>
                        <a:pt x="2317" y="52"/>
                      </a:lnTo>
                      <a:lnTo>
                        <a:pt x="2303" y="60"/>
                      </a:lnTo>
                      <a:lnTo>
                        <a:pt x="2230" y="62"/>
                      </a:lnTo>
                      <a:lnTo>
                        <a:pt x="2217" y="54"/>
                      </a:lnTo>
                      <a:lnTo>
                        <a:pt x="2205" y="47"/>
                      </a:lnTo>
                      <a:lnTo>
                        <a:pt x="2191" y="40"/>
                      </a:lnTo>
                      <a:lnTo>
                        <a:pt x="2177" y="34"/>
                      </a:lnTo>
                      <a:lnTo>
                        <a:pt x="2163" y="28"/>
                      </a:lnTo>
                      <a:lnTo>
                        <a:pt x="2147" y="23"/>
                      </a:lnTo>
                      <a:lnTo>
                        <a:pt x="2132" y="18"/>
                      </a:lnTo>
                      <a:lnTo>
                        <a:pt x="2116" y="14"/>
                      </a:lnTo>
                      <a:lnTo>
                        <a:pt x="2100" y="10"/>
                      </a:lnTo>
                      <a:lnTo>
                        <a:pt x="2084" y="7"/>
                      </a:lnTo>
                      <a:lnTo>
                        <a:pt x="2067" y="5"/>
                      </a:lnTo>
                      <a:lnTo>
                        <a:pt x="2050" y="3"/>
                      </a:lnTo>
                      <a:lnTo>
                        <a:pt x="2033" y="1"/>
                      </a:lnTo>
                      <a:lnTo>
                        <a:pt x="2017" y="0"/>
                      </a:lnTo>
                      <a:lnTo>
                        <a:pt x="1999" y="0"/>
                      </a:lnTo>
                      <a:lnTo>
                        <a:pt x="1982" y="0"/>
                      </a:lnTo>
                      <a:lnTo>
                        <a:pt x="1966" y="1"/>
                      </a:lnTo>
                      <a:lnTo>
                        <a:pt x="1949" y="3"/>
                      </a:lnTo>
                      <a:lnTo>
                        <a:pt x="1932" y="5"/>
                      </a:lnTo>
                      <a:lnTo>
                        <a:pt x="1915" y="7"/>
                      </a:lnTo>
                      <a:lnTo>
                        <a:pt x="1899" y="11"/>
                      </a:lnTo>
                      <a:lnTo>
                        <a:pt x="1883" y="14"/>
                      </a:lnTo>
                      <a:lnTo>
                        <a:pt x="1867" y="19"/>
                      </a:lnTo>
                      <a:lnTo>
                        <a:pt x="1852" y="24"/>
                      </a:lnTo>
                      <a:lnTo>
                        <a:pt x="1837" y="29"/>
                      </a:lnTo>
                      <a:lnTo>
                        <a:pt x="1823" y="35"/>
                      </a:lnTo>
                      <a:lnTo>
                        <a:pt x="1808" y="41"/>
                      </a:lnTo>
                      <a:lnTo>
                        <a:pt x="1795" y="48"/>
                      </a:lnTo>
                      <a:lnTo>
                        <a:pt x="1782" y="55"/>
                      </a:lnTo>
                      <a:lnTo>
                        <a:pt x="1769" y="63"/>
                      </a:lnTo>
                      <a:lnTo>
                        <a:pt x="1758" y="71"/>
                      </a:lnTo>
                      <a:lnTo>
                        <a:pt x="1746" y="80"/>
                      </a:lnTo>
                      <a:lnTo>
                        <a:pt x="1735" y="89"/>
                      </a:lnTo>
                      <a:lnTo>
                        <a:pt x="1726" y="98"/>
                      </a:lnTo>
                      <a:lnTo>
                        <a:pt x="1658" y="100"/>
                      </a:lnTo>
                      <a:lnTo>
                        <a:pt x="1640" y="92"/>
                      </a:lnTo>
                      <a:lnTo>
                        <a:pt x="1624" y="85"/>
                      </a:lnTo>
                      <a:lnTo>
                        <a:pt x="1606" y="78"/>
                      </a:lnTo>
                      <a:lnTo>
                        <a:pt x="1588" y="72"/>
                      </a:lnTo>
                      <a:lnTo>
                        <a:pt x="1569" y="67"/>
                      </a:lnTo>
                      <a:lnTo>
                        <a:pt x="1549" y="62"/>
                      </a:lnTo>
                      <a:lnTo>
                        <a:pt x="1530" y="58"/>
                      </a:lnTo>
                      <a:lnTo>
                        <a:pt x="1510" y="55"/>
                      </a:lnTo>
                      <a:lnTo>
                        <a:pt x="1490" y="52"/>
                      </a:lnTo>
                      <a:lnTo>
                        <a:pt x="1470" y="50"/>
                      </a:lnTo>
                      <a:lnTo>
                        <a:pt x="1449" y="49"/>
                      </a:lnTo>
                      <a:lnTo>
                        <a:pt x="1428" y="48"/>
                      </a:lnTo>
                      <a:lnTo>
                        <a:pt x="1408" y="48"/>
                      </a:lnTo>
                      <a:lnTo>
                        <a:pt x="1388" y="49"/>
                      </a:lnTo>
                      <a:lnTo>
                        <a:pt x="1367" y="50"/>
                      </a:lnTo>
                      <a:lnTo>
                        <a:pt x="1347" y="53"/>
                      </a:lnTo>
                      <a:lnTo>
                        <a:pt x="1327" y="55"/>
                      </a:lnTo>
                      <a:lnTo>
                        <a:pt x="1307" y="59"/>
                      </a:lnTo>
                      <a:lnTo>
                        <a:pt x="1287" y="63"/>
                      </a:lnTo>
                      <a:lnTo>
                        <a:pt x="1268" y="68"/>
                      </a:lnTo>
                      <a:lnTo>
                        <a:pt x="1250" y="74"/>
                      </a:lnTo>
                      <a:lnTo>
                        <a:pt x="1232" y="80"/>
                      </a:lnTo>
                      <a:lnTo>
                        <a:pt x="1213" y="87"/>
                      </a:lnTo>
                      <a:lnTo>
                        <a:pt x="1196" y="94"/>
                      </a:lnTo>
                      <a:lnTo>
                        <a:pt x="1179" y="102"/>
                      </a:lnTo>
                      <a:lnTo>
                        <a:pt x="1162" y="110"/>
                      </a:lnTo>
                      <a:lnTo>
                        <a:pt x="1147" y="119"/>
                      </a:lnTo>
                      <a:lnTo>
                        <a:pt x="1133" y="129"/>
                      </a:lnTo>
                      <a:lnTo>
                        <a:pt x="1118" y="139"/>
                      </a:lnTo>
                      <a:lnTo>
                        <a:pt x="1105" y="150"/>
                      </a:lnTo>
                      <a:lnTo>
                        <a:pt x="1092" y="161"/>
                      </a:lnTo>
                      <a:lnTo>
                        <a:pt x="1005" y="176"/>
                      </a:lnTo>
                      <a:lnTo>
                        <a:pt x="981" y="170"/>
                      </a:lnTo>
                      <a:lnTo>
                        <a:pt x="956" y="164"/>
                      </a:lnTo>
                      <a:lnTo>
                        <a:pt x="931" y="159"/>
                      </a:lnTo>
                      <a:lnTo>
                        <a:pt x="905" y="155"/>
                      </a:lnTo>
                      <a:lnTo>
                        <a:pt x="879" y="152"/>
                      </a:lnTo>
                      <a:lnTo>
                        <a:pt x="853" y="150"/>
                      </a:lnTo>
                      <a:lnTo>
                        <a:pt x="826" y="148"/>
                      </a:lnTo>
                      <a:lnTo>
                        <a:pt x="801" y="148"/>
                      </a:lnTo>
                      <a:lnTo>
                        <a:pt x="774" y="149"/>
                      </a:lnTo>
                      <a:lnTo>
                        <a:pt x="748" y="150"/>
                      </a:lnTo>
                      <a:lnTo>
                        <a:pt x="722" y="152"/>
                      </a:lnTo>
                      <a:lnTo>
                        <a:pt x="696" y="156"/>
                      </a:lnTo>
                      <a:lnTo>
                        <a:pt x="670" y="160"/>
                      </a:lnTo>
                      <a:lnTo>
                        <a:pt x="644" y="165"/>
                      </a:lnTo>
                      <a:lnTo>
                        <a:pt x="619" y="171"/>
                      </a:lnTo>
                      <a:lnTo>
                        <a:pt x="595" y="177"/>
                      </a:lnTo>
                      <a:lnTo>
                        <a:pt x="571" y="185"/>
                      </a:lnTo>
                      <a:lnTo>
                        <a:pt x="548" y="193"/>
                      </a:lnTo>
                      <a:lnTo>
                        <a:pt x="525" y="202"/>
                      </a:lnTo>
                      <a:lnTo>
                        <a:pt x="504" y="211"/>
                      </a:lnTo>
                      <a:lnTo>
                        <a:pt x="483" y="222"/>
                      </a:lnTo>
                      <a:lnTo>
                        <a:pt x="463" y="234"/>
                      </a:lnTo>
                      <a:lnTo>
                        <a:pt x="443" y="246"/>
                      </a:lnTo>
                      <a:lnTo>
                        <a:pt x="424" y="258"/>
                      </a:lnTo>
                      <a:lnTo>
                        <a:pt x="407" y="272"/>
                      </a:lnTo>
                      <a:lnTo>
                        <a:pt x="391" y="286"/>
                      </a:lnTo>
                      <a:lnTo>
                        <a:pt x="375" y="300"/>
                      </a:lnTo>
                      <a:lnTo>
                        <a:pt x="362" y="315"/>
                      </a:lnTo>
                      <a:lnTo>
                        <a:pt x="348" y="331"/>
                      </a:lnTo>
                      <a:lnTo>
                        <a:pt x="337" y="346"/>
                      </a:lnTo>
                      <a:lnTo>
                        <a:pt x="327" y="363"/>
                      </a:lnTo>
                      <a:lnTo>
                        <a:pt x="318" y="379"/>
                      </a:lnTo>
                      <a:lnTo>
                        <a:pt x="310" y="396"/>
                      </a:lnTo>
                      <a:lnTo>
                        <a:pt x="303" y="413"/>
                      </a:lnTo>
                      <a:lnTo>
                        <a:pt x="298" y="431"/>
                      </a:lnTo>
                      <a:lnTo>
                        <a:pt x="294" y="448"/>
                      </a:lnTo>
                      <a:lnTo>
                        <a:pt x="292" y="466"/>
                      </a:lnTo>
                      <a:lnTo>
                        <a:pt x="290" y="484"/>
                      </a:lnTo>
                      <a:lnTo>
                        <a:pt x="290" y="501"/>
                      </a:lnTo>
                      <a:lnTo>
                        <a:pt x="292" y="519"/>
                      </a:lnTo>
                      <a:lnTo>
                        <a:pt x="295" y="537"/>
                      </a:lnTo>
                      <a:lnTo>
                        <a:pt x="299" y="554"/>
                      </a:lnTo>
                      <a:lnTo>
                        <a:pt x="305" y="538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4" name="Freeform 50"/>
                <p:cNvSpPr>
                  <a:spLocks noChangeArrowheads="1"/>
                </p:cNvSpPr>
                <p:nvPr/>
              </p:nvSpPr>
              <p:spPr bwMode="auto">
                <a:xfrm>
                  <a:off x="1358" y="2394"/>
                  <a:ext cx="34" cy="4"/>
                </a:xfrm>
                <a:custGeom>
                  <a:avLst/>
                  <a:gdLst>
                    <a:gd name="T0" fmla="*/ 0 w 149"/>
                    <a:gd name="T1" fmla="*/ 0 h 19"/>
                    <a:gd name="T2" fmla="*/ 0 w 149"/>
                    <a:gd name="T3" fmla="*/ 0 h 19"/>
                    <a:gd name="T4" fmla="*/ 0 w 149"/>
                    <a:gd name="T5" fmla="*/ 0 h 19"/>
                    <a:gd name="T6" fmla="*/ 0 w 149"/>
                    <a:gd name="T7" fmla="*/ 0 h 19"/>
                    <a:gd name="T8" fmla="*/ 0 w 149"/>
                    <a:gd name="T9" fmla="*/ 0 h 19"/>
                    <a:gd name="T10" fmla="*/ 0 w 149"/>
                    <a:gd name="T11" fmla="*/ 0 h 19"/>
                    <a:gd name="T12" fmla="*/ 0 w 149"/>
                    <a:gd name="T13" fmla="*/ 0 h 19"/>
                    <a:gd name="T14" fmla="*/ 0 w 149"/>
                    <a:gd name="T15" fmla="*/ 0 h 19"/>
                    <a:gd name="T16" fmla="*/ 0 w 149"/>
                    <a:gd name="T17" fmla="*/ 0 h 19"/>
                    <a:gd name="T18" fmla="*/ 0 w 149"/>
                    <a:gd name="T19" fmla="*/ 0 h 19"/>
                    <a:gd name="T20" fmla="*/ 0 w 149"/>
                    <a:gd name="T21" fmla="*/ 0 h 19"/>
                    <a:gd name="T22" fmla="*/ 0 w 149"/>
                    <a:gd name="T23" fmla="*/ 0 h 19"/>
                    <a:gd name="T24" fmla="*/ 0 w 149"/>
                    <a:gd name="T25" fmla="*/ 0 h 19"/>
                    <a:gd name="T26" fmla="*/ 0 w 149"/>
                    <a:gd name="T27" fmla="*/ 0 h 19"/>
                    <a:gd name="T28" fmla="*/ 0 w 149"/>
                    <a:gd name="T29" fmla="*/ 0 h 19"/>
                    <a:gd name="T30" fmla="*/ 0 w 149"/>
                    <a:gd name="T31" fmla="*/ 0 h 19"/>
                    <a:gd name="T32" fmla="*/ 0 w 149"/>
                    <a:gd name="T33" fmla="*/ 0 h 1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49"/>
                    <a:gd name="T52" fmla="*/ 0 h 19"/>
                    <a:gd name="T53" fmla="*/ 149 w 149"/>
                    <a:gd name="T54" fmla="*/ 19 h 1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49" h="19">
                      <a:moveTo>
                        <a:pt x="0" y="0"/>
                      </a:moveTo>
                      <a:lnTo>
                        <a:pt x="9" y="3"/>
                      </a:lnTo>
                      <a:lnTo>
                        <a:pt x="19" y="5"/>
                      </a:lnTo>
                      <a:lnTo>
                        <a:pt x="27" y="7"/>
                      </a:lnTo>
                      <a:lnTo>
                        <a:pt x="38" y="9"/>
                      </a:lnTo>
                      <a:lnTo>
                        <a:pt x="48" y="11"/>
                      </a:lnTo>
                      <a:lnTo>
                        <a:pt x="58" y="13"/>
                      </a:lnTo>
                      <a:lnTo>
                        <a:pt x="68" y="14"/>
                      </a:lnTo>
                      <a:lnTo>
                        <a:pt x="78" y="15"/>
                      </a:lnTo>
                      <a:lnTo>
                        <a:pt x="88" y="16"/>
                      </a:lnTo>
                      <a:lnTo>
                        <a:pt x="99" y="17"/>
                      </a:lnTo>
                      <a:lnTo>
                        <a:pt x="109" y="18"/>
                      </a:lnTo>
                      <a:lnTo>
                        <a:pt x="120" y="18"/>
                      </a:lnTo>
                      <a:lnTo>
                        <a:pt x="128" y="18"/>
                      </a:lnTo>
                      <a:lnTo>
                        <a:pt x="139" y="18"/>
                      </a:lnTo>
                      <a:lnTo>
                        <a:pt x="148" y="1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5" name="Freeform 51"/>
                <p:cNvSpPr>
                  <a:spLocks noChangeArrowheads="1"/>
                </p:cNvSpPr>
                <p:nvPr/>
              </p:nvSpPr>
              <p:spPr bwMode="auto">
                <a:xfrm>
                  <a:off x="1410" y="2474"/>
                  <a:ext cx="15" cy="2"/>
                </a:xfrm>
                <a:custGeom>
                  <a:avLst/>
                  <a:gdLst>
                    <a:gd name="T0" fmla="*/ 0 w 66"/>
                    <a:gd name="T1" fmla="*/ 0 h 9"/>
                    <a:gd name="T2" fmla="*/ 0 w 66"/>
                    <a:gd name="T3" fmla="*/ 0 h 9"/>
                    <a:gd name="T4" fmla="*/ 0 w 66"/>
                    <a:gd name="T5" fmla="*/ 0 h 9"/>
                    <a:gd name="T6" fmla="*/ 0 w 66"/>
                    <a:gd name="T7" fmla="*/ 0 h 9"/>
                    <a:gd name="T8" fmla="*/ 0 w 66"/>
                    <a:gd name="T9" fmla="*/ 0 h 9"/>
                    <a:gd name="T10" fmla="*/ 0 w 66"/>
                    <a:gd name="T11" fmla="*/ 0 h 9"/>
                    <a:gd name="T12" fmla="*/ 0 w 66"/>
                    <a:gd name="T13" fmla="*/ 0 h 9"/>
                    <a:gd name="T14" fmla="*/ 0 w 66"/>
                    <a:gd name="T15" fmla="*/ 0 h 9"/>
                    <a:gd name="T16" fmla="*/ 0 w 66"/>
                    <a:gd name="T17" fmla="*/ 0 h 9"/>
                    <a:gd name="T18" fmla="*/ 0 w 66"/>
                    <a:gd name="T19" fmla="*/ 0 h 9"/>
                    <a:gd name="T20" fmla="*/ 0 w 66"/>
                    <a:gd name="T21" fmla="*/ 0 h 9"/>
                    <a:gd name="T22" fmla="*/ 0 w 66"/>
                    <a:gd name="T23" fmla="*/ 0 h 9"/>
                    <a:gd name="T24" fmla="*/ 0 w 66"/>
                    <a:gd name="T25" fmla="*/ 0 h 9"/>
                    <a:gd name="T26" fmla="*/ 0 w 66"/>
                    <a:gd name="T27" fmla="*/ 0 h 9"/>
                    <a:gd name="T28" fmla="*/ 0 w 66"/>
                    <a:gd name="T29" fmla="*/ 0 h 9"/>
                    <a:gd name="T30" fmla="*/ 0 w 66"/>
                    <a:gd name="T31" fmla="*/ 0 h 9"/>
                    <a:gd name="T32" fmla="*/ 0 w 66"/>
                    <a:gd name="T33" fmla="*/ 0 h 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66"/>
                    <a:gd name="T52" fmla="*/ 0 h 9"/>
                    <a:gd name="T53" fmla="*/ 66 w 66"/>
                    <a:gd name="T54" fmla="*/ 9 h 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66" h="9">
                      <a:moveTo>
                        <a:pt x="0" y="8"/>
                      </a:moveTo>
                      <a:lnTo>
                        <a:pt x="5" y="8"/>
                      </a:lnTo>
                      <a:lnTo>
                        <a:pt x="9" y="8"/>
                      </a:lnTo>
                      <a:lnTo>
                        <a:pt x="13" y="7"/>
                      </a:lnTo>
                      <a:lnTo>
                        <a:pt x="17" y="7"/>
                      </a:lnTo>
                      <a:lnTo>
                        <a:pt x="22" y="6"/>
                      </a:lnTo>
                      <a:lnTo>
                        <a:pt x="26" y="6"/>
                      </a:lnTo>
                      <a:lnTo>
                        <a:pt x="31" y="5"/>
                      </a:lnTo>
                      <a:lnTo>
                        <a:pt x="35" y="5"/>
                      </a:lnTo>
                      <a:lnTo>
                        <a:pt x="39" y="4"/>
                      </a:lnTo>
                      <a:lnTo>
                        <a:pt x="44" y="4"/>
                      </a:lnTo>
                      <a:lnTo>
                        <a:pt x="48" y="3"/>
                      </a:lnTo>
                      <a:lnTo>
                        <a:pt x="52" y="2"/>
                      </a:lnTo>
                      <a:lnTo>
                        <a:pt x="57" y="1"/>
                      </a:lnTo>
                      <a:lnTo>
                        <a:pt x="60" y="1"/>
                      </a:lnTo>
                      <a:lnTo>
                        <a:pt x="65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6" name="Freeform 52"/>
                <p:cNvSpPr>
                  <a:spLocks noChangeArrowheads="1"/>
                </p:cNvSpPr>
                <p:nvPr/>
              </p:nvSpPr>
              <p:spPr bwMode="auto">
                <a:xfrm>
                  <a:off x="1589" y="2502"/>
                  <a:ext cx="17" cy="16"/>
                </a:xfrm>
                <a:custGeom>
                  <a:avLst/>
                  <a:gdLst>
                    <a:gd name="T0" fmla="*/ 0 w 75"/>
                    <a:gd name="T1" fmla="*/ 0 h 70"/>
                    <a:gd name="T2" fmla="*/ 0 w 75"/>
                    <a:gd name="T3" fmla="*/ 0 h 70"/>
                    <a:gd name="T4" fmla="*/ 0 w 75"/>
                    <a:gd name="T5" fmla="*/ 0 h 70"/>
                    <a:gd name="T6" fmla="*/ 0 w 75"/>
                    <a:gd name="T7" fmla="*/ 0 h 70"/>
                    <a:gd name="T8" fmla="*/ 0 w 75"/>
                    <a:gd name="T9" fmla="*/ 0 h 70"/>
                    <a:gd name="T10" fmla="*/ 0 w 75"/>
                    <a:gd name="T11" fmla="*/ 0 h 70"/>
                    <a:gd name="T12" fmla="*/ 0 w 75"/>
                    <a:gd name="T13" fmla="*/ 0 h 70"/>
                    <a:gd name="T14" fmla="*/ 0 w 75"/>
                    <a:gd name="T15" fmla="*/ 0 h 70"/>
                    <a:gd name="T16" fmla="*/ 0 w 75"/>
                    <a:gd name="T17" fmla="*/ 0 h 70"/>
                    <a:gd name="T18" fmla="*/ 0 w 75"/>
                    <a:gd name="T19" fmla="*/ 0 h 70"/>
                    <a:gd name="T20" fmla="*/ 0 w 75"/>
                    <a:gd name="T21" fmla="*/ 0 h 70"/>
                    <a:gd name="T22" fmla="*/ 0 w 75"/>
                    <a:gd name="T23" fmla="*/ 0 h 70"/>
                    <a:gd name="T24" fmla="*/ 0 w 75"/>
                    <a:gd name="T25" fmla="*/ 0 h 70"/>
                    <a:gd name="T26" fmla="*/ 0 w 75"/>
                    <a:gd name="T27" fmla="*/ 0 h 70"/>
                    <a:gd name="T28" fmla="*/ 0 w 75"/>
                    <a:gd name="T29" fmla="*/ 0 h 70"/>
                    <a:gd name="T30" fmla="*/ 0 w 75"/>
                    <a:gd name="T31" fmla="*/ 0 h 70"/>
                    <a:gd name="T32" fmla="*/ 0 w 75"/>
                    <a:gd name="T33" fmla="*/ 0 h 7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75"/>
                    <a:gd name="T52" fmla="*/ 0 h 70"/>
                    <a:gd name="T53" fmla="*/ 75 w 75"/>
                    <a:gd name="T54" fmla="*/ 70 h 7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75" h="70">
                      <a:moveTo>
                        <a:pt x="0" y="0"/>
                      </a:moveTo>
                      <a:lnTo>
                        <a:pt x="4" y="5"/>
                      </a:lnTo>
                      <a:lnTo>
                        <a:pt x="9" y="10"/>
                      </a:lnTo>
                      <a:lnTo>
                        <a:pt x="12" y="15"/>
                      </a:lnTo>
                      <a:lnTo>
                        <a:pt x="17" y="20"/>
                      </a:lnTo>
                      <a:lnTo>
                        <a:pt x="22" y="25"/>
                      </a:lnTo>
                      <a:lnTo>
                        <a:pt x="26" y="29"/>
                      </a:lnTo>
                      <a:lnTo>
                        <a:pt x="31" y="34"/>
                      </a:lnTo>
                      <a:lnTo>
                        <a:pt x="35" y="39"/>
                      </a:lnTo>
                      <a:lnTo>
                        <a:pt x="42" y="43"/>
                      </a:lnTo>
                      <a:lnTo>
                        <a:pt x="47" y="48"/>
                      </a:lnTo>
                      <a:lnTo>
                        <a:pt x="52" y="52"/>
                      </a:lnTo>
                      <a:lnTo>
                        <a:pt x="58" y="57"/>
                      </a:lnTo>
                      <a:lnTo>
                        <a:pt x="63" y="61"/>
                      </a:lnTo>
                      <a:lnTo>
                        <a:pt x="68" y="65"/>
                      </a:lnTo>
                      <a:lnTo>
                        <a:pt x="74" y="6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7" name="Freeform 53"/>
                <p:cNvSpPr>
                  <a:spLocks noChangeArrowheads="1"/>
                </p:cNvSpPr>
                <p:nvPr/>
              </p:nvSpPr>
              <p:spPr bwMode="auto">
                <a:xfrm>
                  <a:off x="1799" y="2473"/>
                  <a:ext cx="9" cy="21"/>
                </a:xfrm>
                <a:custGeom>
                  <a:avLst/>
                  <a:gdLst>
                    <a:gd name="T0" fmla="*/ 0 w 39"/>
                    <a:gd name="T1" fmla="*/ 0 h 93"/>
                    <a:gd name="T2" fmla="*/ 0 w 39"/>
                    <a:gd name="T3" fmla="*/ 0 h 93"/>
                    <a:gd name="T4" fmla="*/ 0 w 39"/>
                    <a:gd name="T5" fmla="*/ 0 h 93"/>
                    <a:gd name="T6" fmla="*/ 0 w 39"/>
                    <a:gd name="T7" fmla="*/ 0 h 93"/>
                    <a:gd name="T8" fmla="*/ 0 w 39"/>
                    <a:gd name="T9" fmla="*/ 0 h 93"/>
                    <a:gd name="T10" fmla="*/ 0 w 39"/>
                    <a:gd name="T11" fmla="*/ 0 h 93"/>
                    <a:gd name="T12" fmla="*/ 0 w 39"/>
                    <a:gd name="T13" fmla="*/ 0 h 93"/>
                    <a:gd name="T14" fmla="*/ 0 w 39"/>
                    <a:gd name="T15" fmla="*/ 0 h 93"/>
                    <a:gd name="T16" fmla="*/ 0 w 39"/>
                    <a:gd name="T17" fmla="*/ 0 h 93"/>
                    <a:gd name="T18" fmla="*/ 0 w 39"/>
                    <a:gd name="T19" fmla="*/ 0 h 93"/>
                    <a:gd name="T20" fmla="*/ 0 w 39"/>
                    <a:gd name="T21" fmla="*/ 0 h 93"/>
                    <a:gd name="T22" fmla="*/ 0 w 39"/>
                    <a:gd name="T23" fmla="*/ 0 h 93"/>
                    <a:gd name="T24" fmla="*/ 0 w 39"/>
                    <a:gd name="T25" fmla="*/ 0 h 93"/>
                    <a:gd name="T26" fmla="*/ 0 w 39"/>
                    <a:gd name="T27" fmla="*/ 0 h 93"/>
                    <a:gd name="T28" fmla="*/ 0 w 39"/>
                    <a:gd name="T29" fmla="*/ 0 h 93"/>
                    <a:gd name="T30" fmla="*/ 0 w 39"/>
                    <a:gd name="T31" fmla="*/ 0 h 93"/>
                    <a:gd name="T32" fmla="*/ 0 w 39"/>
                    <a:gd name="T33" fmla="*/ 0 h 9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9"/>
                    <a:gd name="T52" fmla="*/ 0 h 93"/>
                    <a:gd name="T53" fmla="*/ 39 w 39"/>
                    <a:gd name="T54" fmla="*/ 93 h 9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9" h="93">
                      <a:moveTo>
                        <a:pt x="0" y="92"/>
                      </a:moveTo>
                      <a:lnTo>
                        <a:pt x="4" y="87"/>
                      </a:lnTo>
                      <a:lnTo>
                        <a:pt x="8" y="80"/>
                      </a:lnTo>
                      <a:lnTo>
                        <a:pt x="11" y="74"/>
                      </a:lnTo>
                      <a:lnTo>
                        <a:pt x="14" y="68"/>
                      </a:lnTo>
                      <a:lnTo>
                        <a:pt x="17" y="62"/>
                      </a:lnTo>
                      <a:lnTo>
                        <a:pt x="19" y="56"/>
                      </a:lnTo>
                      <a:lnTo>
                        <a:pt x="23" y="50"/>
                      </a:lnTo>
                      <a:lnTo>
                        <a:pt x="25" y="44"/>
                      </a:lnTo>
                      <a:lnTo>
                        <a:pt x="27" y="37"/>
                      </a:lnTo>
                      <a:lnTo>
                        <a:pt x="30" y="31"/>
                      </a:lnTo>
                      <a:lnTo>
                        <a:pt x="32" y="25"/>
                      </a:lnTo>
                      <a:lnTo>
                        <a:pt x="33" y="18"/>
                      </a:lnTo>
                      <a:lnTo>
                        <a:pt x="35" y="12"/>
                      </a:lnTo>
                      <a:lnTo>
                        <a:pt x="36" y="6"/>
                      </a:lnTo>
                      <a:lnTo>
                        <a:pt x="38" y="0"/>
                      </a:lnTo>
                      <a:lnTo>
                        <a:pt x="0" y="92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8" name="Freeform 54"/>
                <p:cNvSpPr>
                  <a:spLocks noChangeArrowheads="1"/>
                </p:cNvSpPr>
                <p:nvPr/>
              </p:nvSpPr>
              <p:spPr bwMode="auto">
                <a:xfrm>
                  <a:off x="1890" y="2369"/>
                  <a:ext cx="66" cy="64"/>
                </a:xfrm>
                <a:custGeom>
                  <a:avLst/>
                  <a:gdLst>
                    <a:gd name="T0" fmla="*/ 0 w 291"/>
                    <a:gd name="T1" fmla="*/ 0 h 281"/>
                    <a:gd name="T2" fmla="*/ 0 w 291"/>
                    <a:gd name="T3" fmla="*/ 0 h 281"/>
                    <a:gd name="T4" fmla="*/ 0 w 291"/>
                    <a:gd name="T5" fmla="*/ 0 h 281"/>
                    <a:gd name="T6" fmla="*/ 0 w 291"/>
                    <a:gd name="T7" fmla="*/ 0 h 281"/>
                    <a:gd name="T8" fmla="*/ 0 w 291"/>
                    <a:gd name="T9" fmla="*/ 0 h 281"/>
                    <a:gd name="T10" fmla="*/ 0 w 291"/>
                    <a:gd name="T11" fmla="*/ 0 h 281"/>
                    <a:gd name="T12" fmla="*/ 0 w 291"/>
                    <a:gd name="T13" fmla="*/ 0 h 281"/>
                    <a:gd name="T14" fmla="*/ 0 w 291"/>
                    <a:gd name="T15" fmla="*/ 0 h 281"/>
                    <a:gd name="T16" fmla="*/ 0 w 291"/>
                    <a:gd name="T17" fmla="*/ 0 h 281"/>
                    <a:gd name="T18" fmla="*/ 0 w 291"/>
                    <a:gd name="T19" fmla="*/ 0 h 281"/>
                    <a:gd name="T20" fmla="*/ 0 w 291"/>
                    <a:gd name="T21" fmla="*/ 0 h 281"/>
                    <a:gd name="T22" fmla="*/ 0 w 291"/>
                    <a:gd name="T23" fmla="*/ 0 h 281"/>
                    <a:gd name="T24" fmla="*/ 0 w 291"/>
                    <a:gd name="T25" fmla="*/ 0 h 281"/>
                    <a:gd name="T26" fmla="*/ 0 w 291"/>
                    <a:gd name="T27" fmla="*/ 0 h 281"/>
                    <a:gd name="T28" fmla="*/ 0 w 291"/>
                    <a:gd name="T29" fmla="*/ 0 h 281"/>
                    <a:gd name="T30" fmla="*/ 0 w 291"/>
                    <a:gd name="T31" fmla="*/ 0 h 281"/>
                    <a:gd name="T32" fmla="*/ 0 w 291"/>
                    <a:gd name="T33" fmla="*/ 0 h 281"/>
                    <a:gd name="T34" fmla="*/ 0 w 291"/>
                    <a:gd name="T35" fmla="*/ 0 h 281"/>
                    <a:gd name="T36" fmla="*/ 0 w 291"/>
                    <a:gd name="T37" fmla="*/ 0 h 281"/>
                    <a:gd name="T38" fmla="*/ 0 w 291"/>
                    <a:gd name="T39" fmla="*/ 0 h 281"/>
                    <a:gd name="T40" fmla="*/ 0 w 291"/>
                    <a:gd name="T41" fmla="*/ 0 h 281"/>
                    <a:gd name="T42" fmla="*/ 0 w 291"/>
                    <a:gd name="T43" fmla="*/ 0 h 281"/>
                    <a:gd name="T44" fmla="*/ 0 w 291"/>
                    <a:gd name="T45" fmla="*/ 0 h 281"/>
                    <a:gd name="T46" fmla="*/ 0 w 291"/>
                    <a:gd name="T47" fmla="*/ 0 h 281"/>
                    <a:gd name="T48" fmla="*/ 0 w 291"/>
                    <a:gd name="T49" fmla="*/ 0 h 281"/>
                    <a:gd name="T50" fmla="*/ 0 w 291"/>
                    <a:gd name="T51" fmla="*/ 0 h 281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91"/>
                    <a:gd name="T79" fmla="*/ 0 h 281"/>
                    <a:gd name="T80" fmla="*/ 291 w 291"/>
                    <a:gd name="T81" fmla="*/ 281 h 281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91" h="281">
                      <a:moveTo>
                        <a:pt x="290" y="280"/>
                      </a:moveTo>
                      <a:lnTo>
                        <a:pt x="290" y="265"/>
                      </a:lnTo>
                      <a:lnTo>
                        <a:pt x="289" y="250"/>
                      </a:lnTo>
                      <a:lnTo>
                        <a:pt x="286" y="234"/>
                      </a:lnTo>
                      <a:lnTo>
                        <a:pt x="283" y="219"/>
                      </a:lnTo>
                      <a:lnTo>
                        <a:pt x="277" y="205"/>
                      </a:lnTo>
                      <a:lnTo>
                        <a:pt x="271" y="190"/>
                      </a:lnTo>
                      <a:lnTo>
                        <a:pt x="265" y="176"/>
                      </a:lnTo>
                      <a:lnTo>
                        <a:pt x="256" y="162"/>
                      </a:lnTo>
                      <a:lnTo>
                        <a:pt x="246" y="149"/>
                      </a:lnTo>
                      <a:lnTo>
                        <a:pt x="236" y="135"/>
                      </a:lnTo>
                      <a:lnTo>
                        <a:pt x="225" y="122"/>
                      </a:lnTo>
                      <a:lnTo>
                        <a:pt x="213" y="109"/>
                      </a:lnTo>
                      <a:lnTo>
                        <a:pt x="199" y="97"/>
                      </a:lnTo>
                      <a:lnTo>
                        <a:pt x="185" y="85"/>
                      </a:lnTo>
                      <a:lnTo>
                        <a:pt x="170" y="74"/>
                      </a:lnTo>
                      <a:lnTo>
                        <a:pt x="153" y="63"/>
                      </a:lnTo>
                      <a:lnTo>
                        <a:pt x="136" y="53"/>
                      </a:lnTo>
                      <a:lnTo>
                        <a:pt x="118" y="43"/>
                      </a:lnTo>
                      <a:lnTo>
                        <a:pt x="99" y="34"/>
                      </a:lnTo>
                      <a:lnTo>
                        <a:pt x="81" y="26"/>
                      </a:lnTo>
                      <a:lnTo>
                        <a:pt x="61" y="18"/>
                      </a:lnTo>
                      <a:lnTo>
                        <a:pt x="41" y="11"/>
                      </a:lnTo>
                      <a:lnTo>
                        <a:pt x="21" y="5"/>
                      </a:lnTo>
                      <a:lnTo>
                        <a:pt x="0" y="0"/>
                      </a:lnTo>
                      <a:lnTo>
                        <a:pt x="290" y="28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9" name="Freeform 55"/>
                <p:cNvSpPr>
                  <a:spLocks noChangeArrowheads="1"/>
                </p:cNvSpPr>
                <p:nvPr/>
              </p:nvSpPr>
              <p:spPr bwMode="auto">
                <a:xfrm>
                  <a:off x="1995" y="2313"/>
                  <a:ext cx="31" cy="22"/>
                </a:xfrm>
                <a:custGeom>
                  <a:avLst/>
                  <a:gdLst>
                    <a:gd name="T0" fmla="*/ 0 w 137"/>
                    <a:gd name="T1" fmla="*/ 0 h 96"/>
                    <a:gd name="T2" fmla="*/ 0 w 137"/>
                    <a:gd name="T3" fmla="*/ 0 h 96"/>
                    <a:gd name="T4" fmla="*/ 0 w 137"/>
                    <a:gd name="T5" fmla="*/ 0 h 96"/>
                    <a:gd name="T6" fmla="*/ 0 w 137"/>
                    <a:gd name="T7" fmla="*/ 0 h 96"/>
                    <a:gd name="T8" fmla="*/ 0 w 137"/>
                    <a:gd name="T9" fmla="*/ 0 h 96"/>
                    <a:gd name="T10" fmla="*/ 0 w 137"/>
                    <a:gd name="T11" fmla="*/ 0 h 96"/>
                    <a:gd name="T12" fmla="*/ 0 w 137"/>
                    <a:gd name="T13" fmla="*/ 0 h 96"/>
                    <a:gd name="T14" fmla="*/ 0 w 137"/>
                    <a:gd name="T15" fmla="*/ 0 h 96"/>
                    <a:gd name="T16" fmla="*/ 0 w 137"/>
                    <a:gd name="T17" fmla="*/ 0 h 96"/>
                    <a:gd name="T18" fmla="*/ 0 w 137"/>
                    <a:gd name="T19" fmla="*/ 0 h 96"/>
                    <a:gd name="T20" fmla="*/ 0 w 137"/>
                    <a:gd name="T21" fmla="*/ 0 h 96"/>
                    <a:gd name="T22" fmla="*/ 0 w 137"/>
                    <a:gd name="T23" fmla="*/ 0 h 96"/>
                    <a:gd name="T24" fmla="*/ 0 w 137"/>
                    <a:gd name="T25" fmla="*/ 0 h 96"/>
                    <a:gd name="T26" fmla="*/ 0 w 137"/>
                    <a:gd name="T27" fmla="*/ 0 h 96"/>
                    <a:gd name="T28" fmla="*/ 0 w 137"/>
                    <a:gd name="T29" fmla="*/ 0 h 96"/>
                    <a:gd name="T30" fmla="*/ 0 w 137"/>
                    <a:gd name="T31" fmla="*/ 0 h 96"/>
                    <a:gd name="T32" fmla="*/ 0 w 137"/>
                    <a:gd name="T33" fmla="*/ 0 h 9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37"/>
                    <a:gd name="T52" fmla="*/ 0 h 96"/>
                    <a:gd name="T53" fmla="*/ 137 w 137"/>
                    <a:gd name="T54" fmla="*/ 96 h 9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37" h="96">
                      <a:moveTo>
                        <a:pt x="0" y="95"/>
                      </a:moveTo>
                      <a:lnTo>
                        <a:pt x="12" y="90"/>
                      </a:lnTo>
                      <a:lnTo>
                        <a:pt x="22" y="85"/>
                      </a:lnTo>
                      <a:lnTo>
                        <a:pt x="33" y="80"/>
                      </a:lnTo>
                      <a:lnTo>
                        <a:pt x="42" y="74"/>
                      </a:lnTo>
                      <a:lnTo>
                        <a:pt x="53" y="68"/>
                      </a:lnTo>
                      <a:lnTo>
                        <a:pt x="63" y="62"/>
                      </a:lnTo>
                      <a:lnTo>
                        <a:pt x="73" y="55"/>
                      </a:lnTo>
                      <a:lnTo>
                        <a:pt x="82" y="49"/>
                      </a:lnTo>
                      <a:lnTo>
                        <a:pt x="91" y="43"/>
                      </a:lnTo>
                      <a:lnTo>
                        <a:pt x="99" y="36"/>
                      </a:lnTo>
                      <a:lnTo>
                        <a:pt x="108" y="28"/>
                      </a:lnTo>
                      <a:lnTo>
                        <a:pt x="115" y="21"/>
                      </a:lnTo>
                      <a:lnTo>
                        <a:pt x="123" y="14"/>
                      </a:lnTo>
                      <a:lnTo>
                        <a:pt x="130" y="6"/>
                      </a:lnTo>
                      <a:lnTo>
                        <a:pt x="136" y="0"/>
                      </a:lnTo>
                      <a:lnTo>
                        <a:pt x="0" y="95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0" name="Freeform 56"/>
                <p:cNvSpPr>
                  <a:spLocks noChangeArrowheads="1"/>
                </p:cNvSpPr>
                <p:nvPr/>
              </p:nvSpPr>
              <p:spPr bwMode="auto">
                <a:xfrm>
                  <a:off x="1971" y="2219"/>
                  <a:ext cx="2" cy="15"/>
                </a:xfrm>
                <a:custGeom>
                  <a:avLst/>
                  <a:gdLst>
                    <a:gd name="T0" fmla="*/ 0 w 10"/>
                    <a:gd name="T1" fmla="*/ 0 h 65"/>
                    <a:gd name="T2" fmla="*/ 0 w 10"/>
                    <a:gd name="T3" fmla="*/ 0 h 65"/>
                    <a:gd name="T4" fmla="*/ 0 w 10"/>
                    <a:gd name="T5" fmla="*/ 0 h 65"/>
                    <a:gd name="T6" fmla="*/ 0 w 10"/>
                    <a:gd name="T7" fmla="*/ 0 h 65"/>
                    <a:gd name="T8" fmla="*/ 0 w 10"/>
                    <a:gd name="T9" fmla="*/ 0 h 65"/>
                    <a:gd name="T10" fmla="*/ 0 w 10"/>
                    <a:gd name="T11" fmla="*/ 0 h 65"/>
                    <a:gd name="T12" fmla="*/ 0 w 10"/>
                    <a:gd name="T13" fmla="*/ 0 h 65"/>
                    <a:gd name="T14" fmla="*/ 0 w 10"/>
                    <a:gd name="T15" fmla="*/ 0 h 65"/>
                    <a:gd name="T16" fmla="*/ 0 w 10"/>
                    <a:gd name="T17" fmla="*/ 0 h 65"/>
                    <a:gd name="T18" fmla="*/ 0 w 10"/>
                    <a:gd name="T19" fmla="*/ 0 h 65"/>
                    <a:gd name="T20" fmla="*/ 0 w 10"/>
                    <a:gd name="T21" fmla="*/ 0 h 65"/>
                    <a:gd name="T22" fmla="*/ 0 w 10"/>
                    <a:gd name="T23" fmla="*/ 0 h 65"/>
                    <a:gd name="T24" fmla="*/ 0 w 10"/>
                    <a:gd name="T25" fmla="*/ 0 h 65"/>
                    <a:gd name="T26" fmla="*/ 0 w 10"/>
                    <a:gd name="T27" fmla="*/ 0 h 65"/>
                    <a:gd name="T28" fmla="*/ 0 w 10"/>
                    <a:gd name="T29" fmla="*/ 0 h 65"/>
                    <a:gd name="T30" fmla="*/ 0 w 10"/>
                    <a:gd name="T31" fmla="*/ 0 h 65"/>
                    <a:gd name="T32" fmla="*/ 0 w 10"/>
                    <a:gd name="T33" fmla="*/ 0 h 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0"/>
                    <a:gd name="T52" fmla="*/ 0 h 65"/>
                    <a:gd name="T53" fmla="*/ 10 w 10"/>
                    <a:gd name="T54" fmla="*/ 65 h 65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0" h="65">
                      <a:moveTo>
                        <a:pt x="9" y="64"/>
                      </a:moveTo>
                      <a:lnTo>
                        <a:pt x="9" y="60"/>
                      </a:lnTo>
                      <a:lnTo>
                        <a:pt x="9" y="56"/>
                      </a:lnTo>
                      <a:lnTo>
                        <a:pt x="9" y="52"/>
                      </a:lnTo>
                      <a:lnTo>
                        <a:pt x="9" y="47"/>
                      </a:lnTo>
                      <a:lnTo>
                        <a:pt x="8" y="42"/>
                      </a:lnTo>
                      <a:lnTo>
                        <a:pt x="8" y="38"/>
                      </a:lnTo>
                      <a:lnTo>
                        <a:pt x="7" y="34"/>
                      </a:lnTo>
                      <a:lnTo>
                        <a:pt x="6" y="30"/>
                      </a:lnTo>
                      <a:lnTo>
                        <a:pt x="6" y="25"/>
                      </a:lnTo>
                      <a:lnTo>
                        <a:pt x="5" y="20"/>
                      </a:lnTo>
                      <a:lnTo>
                        <a:pt x="4" y="16"/>
                      </a:lnTo>
                      <a:lnTo>
                        <a:pt x="4" y="13"/>
                      </a:lnTo>
                      <a:lnTo>
                        <a:pt x="2" y="9"/>
                      </a:lnTo>
                      <a:lnTo>
                        <a:pt x="1" y="5"/>
                      </a:lnTo>
                      <a:lnTo>
                        <a:pt x="0" y="0"/>
                      </a:lnTo>
                      <a:lnTo>
                        <a:pt x="9" y="64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1" name="Freeform 57"/>
                <p:cNvSpPr>
                  <a:spLocks noChangeArrowheads="1"/>
                </p:cNvSpPr>
                <p:nvPr/>
              </p:nvSpPr>
              <p:spPr bwMode="auto">
                <a:xfrm>
                  <a:off x="1817" y="2190"/>
                  <a:ext cx="17" cy="14"/>
                </a:xfrm>
                <a:custGeom>
                  <a:avLst/>
                  <a:gdLst>
                    <a:gd name="T0" fmla="*/ 0 w 75"/>
                    <a:gd name="T1" fmla="*/ 0 h 62"/>
                    <a:gd name="T2" fmla="*/ 0 w 75"/>
                    <a:gd name="T3" fmla="*/ 0 h 62"/>
                    <a:gd name="T4" fmla="*/ 0 w 75"/>
                    <a:gd name="T5" fmla="*/ 0 h 62"/>
                    <a:gd name="T6" fmla="*/ 0 w 75"/>
                    <a:gd name="T7" fmla="*/ 0 h 62"/>
                    <a:gd name="T8" fmla="*/ 0 w 75"/>
                    <a:gd name="T9" fmla="*/ 0 h 62"/>
                    <a:gd name="T10" fmla="*/ 0 w 75"/>
                    <a:gd name="T11" fmla="*/ 0 h 62"/>
                    <a:gd name="T12" fmla="*/ 0 w 75"/>
                    <a:gd name="T13" fmla="*/ 0 h 62"/>
                    <a:gd name="T14" fmla="*/ 0 w 75"/>
                    <a:gd name="T15" fmla="*/ 0 h 62"/>
                    <a:gd name="T16" fmla="*/ 0 w 75"/>
                    <a:gd name="T17" fmla="*/ 0 h 62"/>
                    <a:gd name="T18" fmla="*/ 0 w 75"/>
                    <a:gd name="T19" fmla="*/ 0 h 62"/>
                    <a:gd name="T20" fmla="*/ 0 w 75"/>
                    <a:gd name="T21" fmla="*/ 0 h 62"/>
                    <a:gd name="T22" fmla="*/ 0 w 75"/>
                    <a:gd name="T23" fmla="*/ 0 h 62"/>
                    <a:gd name="T24" fmla="*/ 0 w 75"/>
                    <a:gd name="T25" fmla="*/ 0 h 62"/>
                    <a:gd name="T26" fmla="*/ 0 w 75"/>
                    <a:gd name="T27" fmla="*/ 0 h 62"/>
                    <a:gd name="T28" fmla="*/ 0 w 75"/>
                    <a:gd name="T29" fmla="*/ 0 h 62"/>
                    <a:gd name="T30" fmla="*/ 0 w 75"/>
                    <a:gd name="T31" fmla="*/ 0 h 62"/>
                    <a:gd name="T32" fmla="*/ 0 w 75"/>
                    <a:gd name="T33" fmla="*/ 0 h 6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75"/>
                    <a:gd name="T52" fmla="*/ 0 h 62"/>
                    <a:gd name="T53" fmla="*/ 75 w 75"/>
                    <a:gd name="T54" fmla="*/ 62 h 6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75" h="62">
                      <a:moveTo>
                        <a:pt x="74" y="0"/>
                      </a:moveTo>
                      <a:lnTo>
                        <a:pt x="68" y="4"/>
                      </a:lnTo>
                      <a:lnTo>
                        <a:pt x="63" y="8"/>
                      </a:lnTo>
                      <a:lnTo>
                        <a:pt x="58" y="11"/>
                      </a:lnTo>
                      <a:lnTo>
                        <a:pt x="52" y="15"/>
                      </a:lnTo>
                      <a:lnTo>
                        <a:pt x="46" y="19"/>
                      </a:lnTo>
                      <a:lnTo>
                        <a:pt x="41" y="23"/>
                      </a:lnTo>
                      <a:lnTo>
                        <a:pt x="35" y="26"/>
                      </a:lnTo>
                      <a:lnTo>
                        <a:pt x="31" y="30"/>
                      </a:lnTo>
                      <a:lnTo>
                        <a:pt x="26" y="36"/>
                      </a:lnTo>
                      <a:lnTo>
                        <a:pt x="21" y="40"/>
                      </a:lnTo>
                      <a:lnTo>
                        <a:pt x="16" y="44"/>
                      </a:lnTo>
                      <a:lnTo>
                        <a:pt x="12" y="48"/>
                      </a:lnTo>
                      <a:lnTo>
                        <a:pt x="8" y="53"/>
                      </a:lnTo>
                      <a:lnTo>
                        <a:pt x="4" y="57"/>
                      </a:lnTo>
                      <a:lnTo>
                        <a:pt x="0" y="61"/>
                      </a:lnTo>
                      <a:lnTo>
                        <a:pt x="74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2" name="Freeform 58"/>
                <p:cNvSpPr>
                  <a:spLocks noChangeArrowheads="1"/>
                </p:cNvSpPr>
                <p:nvPr/>
              </p:nvSpPr>
              <p:spPr bwMode="auto">
                <a:xfrm>
                  <a:off x="1693" y="2198"/>
                  <a:ext cx="10" cy="14"/>
                </a:xfrm>
                <a:custGeom>
                  <a:avLst/>
                  <a:gdLst>
                    <a:gd name="T0" fmla="*/ 0 w 44"/>
                    <a:gd name="T1" fmla="*/ 0 h 62"/>
                    <a:gd name="T2" fmla="*/ 0 w 44"/>
                    <a:gd name="T3" fmla="*/ 0 h 62"/>
                    <a:gd name="T4" fmla="*/ 0 w 44"/>
                    <a:gd name="T5" fmla="*/ 0 h 62"/>
                    <a:gd name="T6" fmla="*/ 0 w 44"/>
                    <a:gd name="T7" fmla="*/ 0 h 62"/>
                    <a:gd name="T8" fmla="*/ 0 w 44"/>
                    <a:gd name="T9" fmla="*/ 0 h 62"/>
                    <a:gd name="T10" fmla="*/ 0 w 44"/>
                    <a:gd name="T11" fmla="*/ 0 h 62"/>
                    <a:gd name="T12" fmla="*/ 0 w 44"/>
                    <a:gd name="T13" fmla="*/ 0 h 62"/>
                    <a:gd name="T14" fmla="*/ 0 w 44"/>
                    <a:gd name="T15" fmla="*/ 0 h 62"/>
                    <a:gd name="T16" fmla="*/ 0 w 44"/>
                    <a:gd name="T17" fmla="*/ 0 h 62"/>
                    <a:gd name="T18" fmla="*/ 0 w 44"/>
                    <a:gd name="T19" fmla="*/ 0 h 62"/>
                    <a:gd name="T20" fmla="*/ 0 w 44"/>
                    <a:gd name="T21" fmla="*/ 0 h 62"/>
                    <a:gd name="T22" fmla="*/ 0 w 44"/>
                    <a:gd name="T23" fmla="*/ 0 h 62"/>
                    <a:gd name="T24" fmla="*/ 0 w 44"/>
                    <a:gd name="T25" fmla="*/ 0 h 62"/>
                    <a:gd name="T26" fmla="*/ 0 w 44"/>
                    <a:gd name="T27" fmla="*/ 0 h 62"/>
                    <a:gd name="T28" fmla="*/ 0 w 44"/>
                    <a:gd name="T29" fmla="*/ 0 h 62"/>
                    <a:gd name="T30" fmla="*/ 0 w 44"/>
                    <a:gd name="T31" fmla="*/ 0 h 62"/>
                    <a:gd name="T32" fmla="*/ 0 w 44"/>
                    <a:gd name="T33" fmla="*/ 0 h 6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4"/>
                    <a:gd name="T52" fmla="*/ 0 h 62"/>
                    <a:gd name="T53" fmla="*/ 44 w 44"/>
                    <a:gd name="T54" fmla="*/ 62 h 6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4" h="62">
                      <a:moveTo>
                        <a:pt x="43" y="0"/>
                      </a:moveTo>
                      <a:lnTo>
                        <a:pt x="39" y="4"/>
                      </a:lnTo>
                      <a:lnTo>
                        <a:pt x="35" y="7"/>
                      </a:lnTo>
                      <a:lnTo>
                        <a:pt x="31" y="11"/>
                      </a:lnTo>
                      <a:lnTo>
                        <a:pt x="28" y="15"/>
                      </a:lnTo>
                      <a:lnTo>
                        <a:pt x="25" y="19"/>
                      </a:lnTo>
                      <a:lnTo>
                        <a:pt x="22" y="23"/>
                      </a:lnTo>
                      <a:lnTo>
                        <a:pt x="19" y="27"/>
                      </a:lnTo>
                      <a:lnTo>
                        <a:pt x="16" y="31"/>
                      </a:lnTo>
                      <a:lnTo>
                        <a:pt x="13" y="36"/>
                      </a:lnTo>
                      <a:lnTo>
                        <a:pt x="10" y="40"/>
                      </a:lnTo>
                      <a:lnTo>
                        <a:pt x="8" y="44"/>
                      </a:lnTo>
                      <a:lnTo>
                        <a:pt x="5" y="48"/>
                      </a:lnTo>
                      <a:lnTo>
                        <a:pt x="4" y="52"/>
                      </a:lnTo>
                      <a:lnTo>
                        <a:pt x="2" y="57"/>
                      </a:lnTo>
                      <a:lnTo>
                        <a:pt x="0" y="61"/>
                      </a:lnTo>
                      <a:lnTo>
                        <a:pt x="43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3" name="Freeform 59"/>
                <p:cNvSpPr>
                  <a:spLocks noChangeArrowheads="1"/>
                </p:cNvSpPr>
                <p:nvPr/>
              </p:nvSpPr>
              <p:spPr bwMode="auto">
                <a:xfrm>
                  <a:off x="1540" y="2216"/>
                  <a:ext cx="22" cy="9"/>
                </a:xfrm>
                <a:custGeom>
                  <a:avLst/>
                  <a:gdLst>
                    <a:gd name="T0" fmla="*/ 0 w 97"/>
                    <a:gd name="T1" fmla="*/ 0 h 39"/>
                    <a:gd name="T2" fmla="*/ 0 w 97"/>
                    <a:gd name="T3" fmla="*/ 0 h 39"/>
                    <a:gd name="T4" fmla="*/ 0 w 97"/>
                    <a:gd name="T5" fmla="*/ 0 h 39"/>
                    <a:gd name="T6" fmla="*/ 0 w 97"/>
                    <a:gd name="T7" fmla="*/ 0 h 39"/>
                    <a:gd name="T8" fmla="*/ 0 w 97"/>
                    <a:gd name="T9" fmla="*/ 0 h 39"/>
                    <a:gd name="T10" fmla="*/ 0 w 97"/>
                    <a:gd name="T11" fmla="*/ 0 h 39"/>
                    <a:gd name="T12" fmla="*/ 0 w 97"/>
                    <a:gd name="T13" fmla="*/ 0 h 39"/>
                    <a:gd name="T14" fmla="*/ 0 w 97"/>
                    <a:gd name="T15" fmla="*/ 0 h 39"/>
                    <a:gd name="T16" fmla="*/ 0 w 97"/>
                    <a:gd name="T17" fmla="*/ 0 h 39"/>
                    <a:gd name="T18" fmla="*/ 0 w 97"/>
                    <a:gd name="T19" fmla="*/ 0 h 39"/>
                    <a:gd name="T20" fmla="*/ 0 w 97"/>
                    <a:gd name="T21" fmla="*/ 0 h 39"/>
                    <a:gd name="T22" fmla="*/ 0 w 97"/>
                    <a:gd name="T23" fmla="*/ 0 h 39"/>
                    <a:gd name="T24" fmla="*/ 0 w 97"/>
                    <a:gd name="T25" fmla="*/ 0 h 39"/>
                    <a:gd name="T26" fmla="*/ 0 w 97"/>
                    <a:gd name="T27" fmla="*/ 0 h 39"/>
                    <a:gd name="T28" fmla="*/ 0 w 97"/>
                    <a:gd name="T29" fmla="*/ 0 h 39"/>
                    <a:gd name="T30" fmla="*/ 0 w 97"/>
                    <a:gd name="T31" fmla="*/ 0 h 39"/>
                    <a:gd name="T32" fmla="*/ 0 w 97"/>
                    <a:gd name="T33" fmla="*/ 0 h 3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97"/>
                    <a:gd name="T52" fmla="*/ 0 h 39"/>
                    <a:gd name="T53" fmla="*/ 97 w 97"/>
                    <a:gd name="T54" fmla="*/ 39 h 3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97" h="39">
                      <a:moveTo>
                        <a:pt x="96" y="38"/>
                      </a:moveTo>
                      <a:lnTo>
                        <a:pt x="89" y="35"/>
                      </a:lnTo>
                      <a:lnTo>
                        <a:pt x="84" y="32"/>
                      </a:lnTo>
                      <a:lnTo>
                        <a:pt x="78" y="29"/>
                      </a:lnTo>
                      <a:lnTo>
                        <a:pt x="71" y="27"/>
                      </a:lnTo>
                      <a:lnTo>
                        <a:pt x="65" y="24"/>
                      </a:lnTo>
                      <a:lnTo>
                        <a:pt x="59" y="21"/>
                      </a:lnTo>
                      <a:lnTo>
                        <a:pt x="53" y="19"/>
                      </a:lnTo>
                      <a:lnTo>
                        <a:pt x="46" y="16"/>
                      </a:lnTo>
                      <a:lnTo>
                        <a:pt x="39" y="14"/>
                      </a:lnTo>
                      <a:lnTo>
                        <a:pt x="34" y="11"/>
                      </a:lnTo>
                      <a:lnTo>
                        <a:pt x="27" y="9"/>
                      </a:lnTo>
                      <a:lnTo>
                        <a:pt x="20" y="6"/>
                      </a:lnTo>
                      <a:lnTo>
                        <a:pt x="13" y="4"/>
                      </a:lnTo>
                      <a:lnTo>
                        <a:pt x="7" y="2"/>
                      </a:lnTo>
                      <a:lnTo>
                        <a:pt x="0" y="0"/>
                      </a:lnTo>
                      <a:lnTo>
                        <a:pt x="96" y="38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4" name="Freeform 60"/>
                <p:cNvSpPr>
                  <a:spLocks noChangeArrowheads="1"/>
                </p:cNvSpPr>
                <p:nvPr/>
              </p:nvSpPr>
              <p:spPr bwMode="auto">
                <a:xfrm>
                  <a:off x="1380" y="2302"/>
                  <a:ext cx="7" cy="16"/>
                </a:xfrm>
                <a:custGeom>
                  <a:avLst/>
                  <a:gdLst>
                    <a:gd name="T0" fmla="*/ 0 w 30"/>
                    <a:gd name="T1" fmla="*/ 0 h 70"/>
                    <a:gd name="T2" fmla="*/ 0 w 30"/>
                    <a:gd name="T3" fmla="*/ 0 h 70"/>
                    <a:gd name="T4" fmla="*/ 0 w 30"/>
                    <a:gd name="T5" fmla="*/ 0 h 70"/>
                    <a:gd name="T6" fmla="*/ 0 w 30"/>
                    <a:gd name="T7" fmla="*/ 0 h 70"/>
                    <a:gd name="T8" fmla="*/ 0 w 30"/>
                    <a:gd name="T9" fmla="*/ 0 h 70"/>
                    <a:gd name="T10" fmla="*/ 0 w 30"/>
                    <a:gd name="T11" fmla="*/ 0 h 70"/>
                    <a:gd name="T12" fmla="*/ 0 w 30"/>
                    <a:gd name="T13" fmla="*/ 0 h 70"/>
                    <a:gd name="T14" fmla="*/ 0 w 30"/>
                    <a:gd name="T15" fmla="*/ 0 h 70"/>
                    <a:gd name="T16" fmla="*/ 0 w 30"/>
                    <a:gd name="T17" fmla="*/ 0 h 70"/>
                    <a:gd name="T18" fmla="*/ 0 w 30"/>
                    <a:gd name="T19" fmla="*/ 0 h 70"/>
                    <a:gd name="T20" fmla="*/ 0 w 30"/>
                    <a:gd name="T21" fmla="*/ 0 h 70"/>
                    <a:gd name="T22" fmla="*/ 0 w 30"/>
                    <a:gd name="T23" fmla="*/ 0 h 70"/>
                    <a:gd name="T24" fmla="*/ 0 w 30"/>
                    <a:gd name="T25" fmla="*/ 0 h 70"/>
                    <a:gd name="T26" fmla="*/ 0 w 30"/>
                    <a:gd name="T27" fmla="*/ 0 h 70"/>
                    <a:gd name="T28" fmla="*/ 0 w 30"/>
                    <a:gd name="T29" fmla="*/ 0 h 70"/>
                    <a:gd name="T30" fmla="*/ 0 w 30"/>
                    <a:gd name="T31" fmla="*/ 0 h 70"/>
                    <a:gd name="T32" fmla="*/ 0 w 30"/>
                    <a:gd name="T33" fmla="*/ 0 h 7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0"/>
                    <a:gd name="T52" fmla="*/ 0 h 70"/>
                    <a:gd name="T53" fmla="*/ 30 w 30"/>
                    <a:gd name="T54" fmla="*/ 70 h 7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0" h="70">
                      <a:moveTo>
                        <a:pt x="0" y="0"/>
                      </a:moveTo>
                      <a:lnTo>
                        <a:pt x="1" y="5"/>
                      </a:lnTo>
                      <a:lnTo>
                        <a:pt x="2" y="10"/>
                      </a:lnTo>
                      <a:lnTo>
                        <a:pt x="3" y="14"/>
                      </a:lnTo>
                      <a:lnTo>
                        <a:pt x="5" y="19"/>
                      </a:lnTo>
                      <a:lnTo>
                        <a:pt x="7" y="24"/>
                      </a:lnTo>
                      <a:lnTo>
                        <a:pt x="9" y="28"/>
                      </a:lnTo>
                      <a:lnTo>
                        <a:pt x="11" y="33"/>
                      </a:lnTo>
                      <a:lnTo>
                        <a:pt x="13" y="38"/>
                      </a:lnTo>
                      <a:lnTo>
                        <a:pt x="15" y="43"/>
                      </a:lnTo>
                      <a:lnTo>
                        <a:pt x="18" y="48"/>
                      </a:lnTo>
                      <a:lnTo>
                        <a:pt x="21" y="52"/>
                      </a:lnTo>
                      <a:lnTo>
                        <a:pt x="23" y="56"/>
                      </a:lnTo>
                      <a:lnTo>
                        <a:pt x="26" y="60"/>
                      </a:lnTo>
                      <a:lnTo>
                        <a:pt x="27" y="64"/>
                      </a:lnTo>
                      <a:lnTo>
                        <a:pt x="29" y="6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50" name="Group 61"/>
              <p:cNvGrpSpPr>
                <a:grpSpLocks/>
              </p:cNvGrpSpPr>
              <p:nvPr/>
            </p:nvGrpSpPr>
            <p:grpSpPr bwMode="auto">
              <a:xfrm>
                <a:off x="1356" y="2239"/>
                <a:ext cx="588" cy="231"/>
                <a:chOff x="1356" y="2239"/>
                <a:chExt cx="588" cy="231"/>
              </a:xfrm>
            </p:grpSpPr>
            <p:sp>
              <p:nvSpPr>
                <p:cNvPr id="4251" name="AutoShape 62"/>
                <p:cNvSpPr>
                  <a:spLocks noChangeArrowheads="1"/>
                </p:cNvSpPr>
                <p:nvPr/>
              </p:nvSpPr>
              <p:spPr bwMode="auto">
                <a:xfrm>
                  <a:off x="1356" y="2239"/>
                  <a:ext cx="588" cy="231"/>
                </a:xfrm>
                <a:prstGeom prst="roundRect">
                  <a:avLst>
                    <a:gd name="adj" fmla="val 431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2" name="AutoShape 63"/>
                <p:cNvSpPr>
                  <a:spLocks noChangeArrowheads="1"/>
                </p:cNvSpPr>
                <p:nvPr/>
              </p:nvSpPr>
              <p:spPr bwMode="auto">
                <a:xfrm>
                  <a:off x="1357" y="2239"/>
                  <a:ext cx="586" cy="219"/>
                </a:xfrm>
                <a:prstGeom prst="roundRect">
                  <a:avLst>
                    <a:gd name="adj" fmla="val 431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>
                    <a:lnSpc>
                      <a:spcPct val="93000"/>
                    </a:lnSpc>
                    <a:spcBef>
                      <a:spcPct val="0"/>
                    </a:spcBef>
                    <a:buClr>
                      <a:srgbClr val="40458C"/>
                    </a:buClr>
                    <a:buFont typeface="Arial" charset="0"/>
                    <a:buNone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</a:pPr>
                  <a:r>
                    <a:rPr lang="en-GB">
                      <a:latin typeface="Arial" charset="0"/>
                    </a:rPr>
                    <a:t>decode</a:t>
                  </a:r>
                </a:p>
              </p:txBody>
            </p:sp>
          </p:grpSp>
        </p:grpSp>
        <p:grpSp>
          <p:nvGrpSpPr>
            <p:cNvPr id="4172" name="Group 64"/>
            <p:cNvGrpSpPr>
              <a:grpSpLocks/>
            </p:cNvGrpSpPr>
            <p:nvPr/>
          </p:nvGrpSpPr>
          <p:grpSpPr bwMode="auto">
            <a:xfrm>
              <a:off x="3680" y="2168"/>
              <a:ext cx="782" cy="334"/>
              <a:chOff x="3680" y="2168"/>
              <a:chExt cx="782" cy="334"/>
            </a:xfrm>
          </p:grpSpPr>
          <p:grpSp>
            <p:nvGrpSpPr>
              <p:cNvPr id="4235" name="Group 65"/>
              <p:cNvGrpSpPr>
                <a:grpSpLocks/>
              </p:cNvGrpSpPr>
              <p:nvPr/>
            </p:nvGrpSpPr>
            <p:grpSpPr bwMode="auto">
              <a:xfrm>
                <a:off x="3680" y="2168"/>
                <a:ext cx="782" cy="334"/>
                <a:chOff x="3680" y="2168"/>
                <a:chExt cx="782" cy="334"/>
              </a:xfrm>
            </p:grpSpPr>
            <p:sp>
              <p:nvSpPr>
                <p:cNvPr id="4237" name="Freeform 66"/>
                <p:cNvSpPr>
                  <a:spLocks noChangeArrowheads="1"/>
                </p:cNvSpPr>
                <p:nvPr/>
              </p:nvSpPr>
              <p:spPr bwMode="auto">
                <a:xfrm>
                  <a:off x="3680" y="2168"/>
                  <a:ext cx="783" cy="335"/>
                </a:xfrm>
                <a:custGeom>
                  <a:avLst/>
                  <a:gdLst>
                    <a:gd name="T0" fmla="*/ 0 w 3454"/>
                    <a:gd name="T1" fmla="*/ 0 h 1479"/>
                    <a:gd name="T2" fmla="*/ 0 w 3454"/>
                    <a:gd name="T3" fmla="*/ 0 h 1479"/>
                    <a:gd name="T4" fmla="*/ 0 w 3454"/>
                    <a:gd name="T5" fmla="*/ 0 h 1479"/>
                    <a:gd name="T6" fmla="*/ 0 w 3454"/>
                    <a:gd name="T7" fmla="*/ 0 h 1479"/>
                    <a:gd name="T8" fmla="*/ 0 w 3454"/>
                    <a:gd name="T9" fmla="*/ 0 h 1479"/>
                    <a:gd name="T10" fmla="*/ 0 w 3454"/>
                    <a:gd name="T11" fmla="*/ 0 h 1479"/>
                    <a:gd name="T12" fmla="*/ 0 w 3454"/>
                    <a:gd name="T13" fmla="*/ 0 h 1479"/>
                    <a:gd name="T14" fmla="*/ 0 w 3454"/>
                    <a:gd name="T15" fmla="*/ 0 h 1479"/>
                    <a:gd name="T16" fmla="*/ 0 w 3454"/>
                    <a:gd name="T17" fmla="*/ 0 h 1479"/>
                    <a:gd name="T18" fmla="*/ 0 w 3454"/>
                    <a:gd name="T19" fmla="*/ 0 h 1479"/>
                    <a:gd name="T20" fmla="*/ 0 w 3454"/>
                    <a:gd name="T21" fmla="*/ 0 h 1479"/>
                    <a:gd name="T22" fmla="*/ 0 w 3454"/>
                    <a:gd name="T23" fmla="*/ 0 h 1479"/>
                    <a:gd name="T24" fmla="*/ 0 w 3454"/>
                    <a:gd name="T25" fmla="*/ 0 h 1479"/>
                    <a:gd name="T26" fmla="*/ 0 w 3454"/>
                    <a:gd name="T27" fmla="*/ 0 h 1479"/>
                    <a:gd name="T28" fmla="*/ 0 w 3454"/>
                    <a:gd name="T29" fmla="*/ 0 h 1479"/>
                    <a:gd name="T30" fmla="*/ 0 w 3454"/>
                    <a:gd name="T31" fmla="*/ 0 h 1479"/>
                    <a:gd name="T32" fmla="*/ 0 w 3454"/>
                    <a:gd name="T33" fmla="*/ 0 h 1479"/>
                    <a:gd name="T34" fmla="*/ 0 w 3454"/>
                    <a:gd name="T35" fmla="*/ 0 h 1479"/>
                    <a:gd name="T36" fmla="*/ 0 w 3454"/>
                    <a:gd name="T37" fmla="*/ 0 h 1479"/>
                    <a:gd name="T38" fmla="*/ 0 w 3454"/>
                    <a:gd name="T39" fmla="*/ 0 h 1479"/>
                    <a:gd name="T40" fmla="*/ 0 w 3454"/>
                    <a:gd name="T41" fmla="*/ 0 h 1479"/>
                    <a:gd name="T42" fmla="*/ 0 w 3454"/>
                    <a:gd name="T43" fmla="*/ 0 h 1479"/>
                    <a:gd name="T44" fmla="*/ 0 w 3454"/>
                    <a:gd name="T45" fmla="*/ 0 h 1479"/>
                    <a:gd name="T46" fmla="*/ 0 w 3454"/>
                    <a:gd name="T47" fmla="*/ 0 h 1479"/>
                    <a:gd name="T48" fmla="*/ 0 w 3454"/>
                    <a:gd name="T49" fmla="*/ 0 h 1479"/>
                    <a:gd name="T50" fmla="*/ 0 w 3454"/>
                    <a:gd name="T51" fmla="*/ 0 h 1479"/>
                    <a:gd name="T52" fmla="*/ 0 w 3454"/>
                    <a:gd name="T53" fmla="*/ 0 h 1479"/>
                    <a:gd name="T54" fmla="*/ 0 w 3454"/>
                    <a:gd name="T55" fmla="*/ 0 h 1479"/>
                    <a:gd name="T56" fmla="*/ 0 w 3454"/>
                    <a:gd name="T57" fmla="*/ 0 h 1479"/>
                    <a:gd name="T58" fmla="*/ 0 w 3454"/>
                    <a:gd name="T59" fmla="*/ 0 h 1479"/>
                    <a:gd name="T60" fmla="*/ 0 w 3454"/>
                    <a:gd name="T61" fmla="*/ 0 h 1479"/>
                    <a:gd name="T62" fmla="*/ 0 w 3454"/>
                    <a:gd name="T63" fmla="*/ 0 h 1479"/>
                    <a:gd name="T64" fmla="*/ 0 w 3454"/>
                    <a:gd name="T65" fmla="*/ 0 h 1479"/>
                    <a:gd name="T66" fmla="*/ 0 w 3454"/>
                    <a:gd name="T67" fmla="*/ 0 h 1479"/>
                    <a:gd name="T68" fmla="*/ 0 w 3454"/>
                    <a:gd name="T69" fmla="*/ 0 h 1479"/>
                    <a:gd name="T70" fmla="*/ 0 w 3454"/>
                    <a:gd name="T71" fmla="*/ 0 h 1479"/>
                    <a:gd name="T72" fmla="*/ 0 w 3454"/>
                    <a:gd name="T73" fmla="*/ 0 h 1479"/>
                    <a:gd name="T74" fmla="*/ 0 w 3454"/>
                    <a:gd name="T75" fmla="*/ 0 h 1479"/>
                    <a:gd name="T76" fmla="*/ 0 w 3454"/>
                    <a:gd name="T77" fmla="*/ 0 h 1479"/>
                    <a:gd name="T78" fmla="*/ 0 w 3454"/>
                    <a:gd name="T79" fmla="*/ 0 h 1479"/>
                    <a:gd name="T80" fmla="*/ 0 w 3454"/>
                    <a:gd name="T81" fmla="*/ 0 h 1479"/>
                    <a:gd name="T82" fmla="*/ 0 w 3454"/>
                    <a:gd name="T83" fmla="*/ 0 h 1479"/>
                    <a:gd name="T84" fmla="*/ 0 w 3454"/>
                    <a:gd name="T85" fmla="*/ 0 h 1479"/>
                    <a:gd name="T86" fmla="*/ 0 w 3454"/>
                    <a:gd name="T87" fmla="*/ 0 h 1479"/>
                    <a:gd name="T88" fmla="*/ 0 w 3454"/>
                    <a:gd name="T89" fmla="*/ 0 h 1479"/>
                    <a:gd name="T90" fmla="*/ 0 w 3454"/>
                    <a:gd name="T91" fmla="*/ 0 h 1479"/>
                    <a:gd name="T92" fmla="*/ 0 w 3454"/>
                    <a:gd name="T93" fmla="*/ 0 h 1479"/>
                    <a:gd name="T94" fmla="*/ 0 w 3454"/>
                    <a:gd name="T95" fmla="*/ 0 h 1479"/>
                    <a:gd name="T96" fmla="*/ 0 w 3454"/>
                    <a:gd name="T97" fmla="*/ 0 h 1479"/>
                    <a:gd name="T98" fmla="*/ 0 w 3454"/>
                    <a:gd name="T99" fmla="*/ 0 h 1479"/>
                    <a:gd name="T100" fmla="*/ 0 w 3454"/>
                    <a:gd name="T101" fmla="*/ 0 h 1479"/>
                    <a:gd name="T102" fmla="*/ 0 w 3454"/>
                    <a:gd name="T103" fmla="*/ 0 h 1479"/>
                    <a:gd name="T104" fmla="*/ 0 w 3454"/>
                    <a:gd name="T105" fmla="*/ 0 h 1479"/>
                    <a:gd name="T106" fmla="*/ 0 w 3454"/>
                    <a:gd name="T107" fmla="*/ 0 h 1479"/>
                    <a:gd name="T108" fmla="*/ 0 w 3454"/>
                    <a:gd name="T109" fmla="*/ 0 h 1479"/>
                    <a:gd name="T110" fmla="*/ 0 w 3454"/>
                    <a:gd name="T111" fmla="*/ 0 h 1479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3454"/>
                    <a:gd name="T169" fmla="*/ 0 h 1479"/>
                    <a:gd name="T170" fmla="*/ 3454 w 3454"/>
                    <a:gd name="T171" fmla="*/ 1479 h 1479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3454" h="1479">
                      <a:moveTo>
                        <a:pt x="321" y="491"/>
                      </a:moveTo>
                      <a:lnTo>
                        <a:pt x="304" y="492"/>
                      </a:lnTo>
                      <a:lnTo>
                        <a:pt x="286" y="493"/>
                      </a:lnTo>
                      <a:lnTo>
                        <a:pt x="270" y="495"/>
                      </a:lnTo>
                      <a:lnTo>
                        <a:pt x="252" y="498"/>
                      </a:lnTo>
                      <a:lnTo>
                        <a:pt x="236" y="501"/>
                      </a:lnTo>
                      <a:lnTo>
                        <a:pt x="219" y="504"/>
                      </a:lnTo>
                      <a:lnTo>
                        <a:pt x="203" y="508"/>
                      </a:lnTo>
                      <a:lnTo>
                        <a:pt x="187" y="513"/>
                      </a:lnTo>
                      <a:lnTo>
                        <a:pt x="173" y="518"/>
                      </a:lnTo>
                      <a:lnTo>
                        <a:pt x="157" y="523"/>
                      </a:lnTo>
                      <a:lnTo>
                        <a:pt x="143" y="529"/>
                      </a:lnTo>
                      <a:lnTo>
                        <a:pt x="129" y="535"/>
                      </a:lnTo>
                      <a:lnTo>
                        <a:pt x="115" y="542"/>
                      </a:lnTo>
                      <a:lnTo>
                        <a:pt x="103" y="549"/>
                      </a:lnTo>
                      <a:lnTo>
                        <a:pt x="91" y="555"/>
                      </a:lnTo>
                      <a:lnTo>
                        <a:pt x="80" y="563"/>
                      </a:lnTo>
                      <a:lnTo>
                        <a:pt x="69" y="571"/>
                      </a:lnTo>
                      <a:lnTo>
                        <a:pt x="59" y="579"/>
                      </a:lnTo>
                      <a:lnTo>
                        <a:pt x="49" y="588"/>
                      </a:lnTo>
                      <a:lnTo>
                        <a:pt x="41" y="597"/>
                      </a:lnTo>
                      <a:lnTo>
                        <a:pt x="33" y="606"/>
                      </a:lnTo>
                      <a:lnTo>
                        <a:pt x="26" y="616"/>
                      </a:lnTo>
                      <a:lnTo>
                        <a:pt x="19" y="625"/>
                      </a:lnTo>
                      <a:lnTo>
                        <a:pt x="15" y="635"/>
                      </a:lnTo>
                      <a:lnTo>
                        <a:pt x="10" y="645"/>
                      </a:lnTo>
                      <a:lnTo>
                        <a:pt x="6" y="655"/>
                      </a:lnTo>
                      <a:lnTo>
                        <a:pt x="3" y="665"/>
                      </a:lnTo>
                      <a:lnTo>
                        <a:pt x="1" y="675"/>
                      </a:lnTo>
                      <a:lnTo>
                        <a:pt x="0" y="685"/>
                      </a:lnTo>
                      <a:lnTo>
                        <a:pt x="0" y="696"/>
                      </a:lnTo>
                      <a:lnTo>
                        <a:pt x="1" y="706"/>
                      </a:lnTo>
                      <a:lnTo>
                        <a:pt x="2" y="716"/>
                      </a:lnTo>
                      <a:lnTo>
                        <a:pt x="5" y="726"/>
                      </a:lnTo>
                      <a:lnTo>
                        <a:pt x="8" y="736"/>
                      </a:lnTo>
                      <a:lnTo>
                        <a:pt x="12" y="746"/>
                      </a:lnTo>
                      <a:lnTo>
                        <a:pt x="17" y="756"/>
                      </a:lnTo>
                      <a:lnTo>
                        <a:pt x="23" y="766"/>
                      </a:lnTo>
                      <a:lnTo>
                        <a:pt x="29" y="775"/>
                      </a:lnTo>
                      <a:lnTo>
                        <a:pt x="37" y="785"/>
                      </a:lnTo>
                      <a:lnTo>
                        <a:pt x="46" y="794"/>
                      </a:lnTo>
                      <a:lnTo>
                        <a:pt x="54" y="802"/>
                      </a:lnTo>
                      <a:lnTo>
                        <a:pt x="64" y="811"/>
                      </a:lnTo>
                      <a:lnTo>
                        <a:pt x="75" y="819"/>
                      </a:lnTo>
                      <a:lnTo>
                        <a:pt x="85" y="827"/>
                      </a:lnTo>
                      <a:lnTo>
                        <a:pt x="97" y="835"/>
                      </a:lnTo>
                      <a:lnTo>
                        <a:pt x="110" y="842"/>
                      </a:lnTo>
                      <a:lnTo>
                        <a:pt x="122" y="849"/>
                      </a:lnTo>
                      <a:lnTo>
                        <a:pt x="136" y="855"/>
                      </a:lnTo>
                      <a:lnTo>
                        <a:pt x="150" y="861"/>
                      </a:lnTo>
                      <a:lnTo>
                        <a:pt x="165" y="867"/>
                      </a:lnTo>
                      <a:lnTo>
                        <a:pt x="180" y="872"/>
                      </a:lnTo>
                      <a:lnTo>
                        <a:pt x="196" y="876"/>
                      </a:lnTo>
                      <a:lnTo>
                        <a:pt x="212" y="881"/>
                      </a:lnTo>
                      <a:lnTo>
                        <a:pt x="209" y="846"/>
                      </a:lnTo>
                      <a:lnTo>
                        <a:pt x="195" y="853"/>
                      </a:lnTo>
                      <a:lnTo>
                        <a:pt x="182" y="860"/>
                      </a:lnTo>
                      <a:lnTo>
                        <a:pt x="170" y="867"/>
                      </a:lnTo>
                      <a:lnTo>
                        <a:pt x="158" y="875"/>
                      </a:lnTo>
                      <a:lnTo>
                        <a:pt x="147" y="883"/>
                      </a:lnTo>
                      <a:lnTo>
                        <a:pt x="137" y="891"/>
                      </a:lnTo>
                      <a:lnTo>
                        <a:pt x="127" y="899"/>
                      </a:lnTo>
                      <a:lnTo>
                        <a:pt x="118" y="908"/>
                      </a:lnTo>
                      <a:lnTo>
                        <a:pt x="111" y="917"/>
                      </a:lnTo>
                      <a:lnTo>
                        <a:pt x="104" y="926"/>
                      </a:lnTo>
                      <a:lnTo>
                        <a:pt x="97" y="935"/>
                      </a:lnTo>
                      <a:lnTo>
                        <a:pt x="91" y="945"/>
                      </a:lnTo>
                      <a:lnTo>
                        <a:pt x="86" y="955"/>
                      </a:lnTo>
                      <a:lnTo>
                        <a:pt x="82" y="965"/>
                      </a:lnTo>
                      <a:lnTo>
                        <a:pt x="80" y="975"/>
                      </a:lnTo>
                      <a:lnTo>
                        <a:pt x="78" y="985"/>
                      </a:lnTo>
                      <a:lnTo>
                        <a:pt x="76" y="995"/>
                      </a:lnTo>
                      <a:lnTo>
                        <a:pt x="76" y="1005"/>
                      </a:lnTo>
                      <a:lnTo>
                        <a:pt x="76" y="1015"/>
                      </a:lnTo>
                      <a:lnTo>
                        <a:pt x="78" y="1025"/>
                      </a:lnTo>
                      <a:lnTo>
                        <a:pt x="80" y="1036"/>
                      </a:lnTo>
                      <a:lnTo>
                        <a:pt x="82" y="1046"/>
                      </a:lnTo>
                      <a:lnTo>
                        <a:pt x="86" y="1056"/>
                      </a:lnTo>
                      <a:lnTo>
                        <a:pt x="91" y="1065"/>
                      </a:lnTo>
                      <a:lnTo>
                        <a:pt x="97" y="1075"/>
                      </a:lnTo>
                      <a:lnTo>
                        <a:pt x="104" y="1084"/>
                      </a:lnTo>
                      <a:lnTo>
                        <a:pt x="111" y="1094"/>
                      </a:lnTo>
                      <a:lnTo>
                        <a:pt x="118" y="1103"/>
                      </a:lnTo>
                      <a:lnTo>
                        <a:pt x="128" y="1112"/>
                      </a:lnTo>
                      <a:lnTo>
                        <a:pt x="137" y="1120"/>
                      </a:lnTo>
                      <a:lnTo>
                        <a:pt x="147" y="1128"/>
                      </a:lnTo>
                      <a:lnTo>
                        <a:pt x="158" y="1136"/>
                      </a:lnTo>
                      <a:lnTo>
                        <a:pt x="170" y="1144"/>
                      </a:lnTo>
                      <a:lnTo>
                        <a:pt x="182" y="1151"/>
                      </a:lnTo>
                      <a:lnTo>
                        <a:pt x="195" y="1158"/>
                      </a:lnTo>
                      <a:lnTo>
                        <a:pt x="209" y="1165"/>
                      </a:lnTo>
                      <a:lnTo>
                        <a:pt x="223" y="1171"/>
                      </a:lnTo>
                      <a:lnTo>
                        <a:pt x="238" y="1176"/>
                      </a:lnTo>
                      <a:lnTo>
                        <a:pt x="252" y="1182"/>
                      </a:lnTo>
                      <a:lnTo>
                        <a:pt x="268" y="1186"/>
                      </a:lnTo>
                      <a:lnTo>
                        <a:pt x="283" y="1191"/>
                      </a:lnTo>
                      <a:lnTo>
                        <a:pt x="300" y="1195"/>
                      </a:lnTo>
                      <a:lnTo>
                        <a:pt x="316" y="1198"/>
                      </a:lnTo>
                      <a:lnTo>
                        <a:pt x="333" y="1201"/>
                      </a:lnTo>
                      <a:lnTo>
                        <a:pt x="350" y="1203"/>
                      </a:lnTo>
                      <a:lnTo>
                        <a:pt x="368" y="1205"/>
                      </a:lnTo>
                      <a:lnTo>
                        <a:pt x="384" y="1207"/>
                      </a:lnTo>
                      <a:lnTo>
                        <a:pt x="402" y="1208"/>
                      </a:lnTo>
                      <a:lnTo>
                        <a:pt x="419" y="1208"/>
                      </a:lnTo>
                      <a:lnTo>
                        <a:pt x="436" y="1208"/>
                      </a:lnTo>
                      <a:lnTo>
                        <a:pt x="453" y="1207"/>
                      </a:lnTo>
                      <a:lnTo>
                        <a:pt x="512" y="1252"/>
                      </a:lnTo>
                      <a:lnTo>
                        <a:pt x="534" y="1266"/>
                      </a:lnTo>
                      <a:lnTo>
                        <a:pt x="556" y="1280"/>
                      </a:lnTo>
                      <a:lnTo>
                        <a:pt x="579" y="1293"/>
                      </a:lnTo>
                      <a:lnTo>
                        <a:pt x="603" y="1305"/>
                      </a:lnTo>
                      <a:lnTo>
                        <a:pt x="629" y="1317"/>
                      </a:lnTo>
                      <a:lnTo>
                        <a:pt x="656" y="1328"/>
                      </a:lnTo>
                      <a:lnTo>
                        <a:pt x="683" y="1338"/>
                      </a:lnTo>
                      <a:lnTo>
                        <a:pt x="712" y="1348"/>
                      </a:lnTo>
                      <a:lnTo>
                        <a:pt x="741" y="1356"/>
                      </a:lnTo>
                      <a:lnTo>
                        <a:pt x="771" y="1364"/>
                      </a:lnTo>
                      <a:lnTo>
                        <a:pt x="801" y="1370"/>
                      </a:lnTo>
                      <a:lnTo>
                        <a:pt x="832" y="1376"/>
                      </a:lnTo>
                      <a:lnTo>
                        <a:pt x="864" y="1380"/>
                      </a:lnTo>
                      <a:lnTo>
                        <a:pt x="896" y="1384"/>
                      </a:lnTo>
                      <a:lnTo>
                        <a:pt x="928" y="1387"/>
                      </a:lnTo>
                      <a:lnTo>
                        <a:pt x="961" y="1388"/>
                      </a:lnTo>
                      <a:lnTo>
                        <a:pt x="994" y="1389"/>
                      </a:lnTo>
                      <a:lnTo>
                        <a:pt x="1026" y="1389"/>
                      </a:lnTo>
                      <a:lnTo>
                        <a:pt x="1059" y="1387"/>
                      </a:lnTo>
                      <a:lnTo>
                        <a:pt x="1092" y="1385"/>
                      </a:lnTo>
                      <a:lnTo>
                        <a:pt x="1124" y="1382"/>
                      </a:lnTo>
                      <a:lnTo>
                        <a:pt x="1155" y="1377"/>
                      </a:lnTo>
                      <a:lnTo>
                        <a:pt x="1187" y="1372"/>
                      </a:lnTo>
                      <a:lnTo>
                        <a:pt x="1217" y="1366"/>
                      </a:lnTo>
                      <a:lnTo>
                        <a:pt x="1248" y="1358"/>
                      </a:lnTo>
                      <a:lnTo>
                        <a:pt x="1364" y="1375"/>
                      </a:lnTo>
                      <a:lnTo>
                        <a:pt x="1384" y="1386"/>
                      </a:lnTo>
                      <a:lnTo>
                        <a:pt x="1404" y="1398"/>
                      </a:lnTo>
                      <a:lnTo>
                        <a:pt x="1425" y="1408"/>
                      </a:lnTo>
                      <a:lnTo>
                        <a:pt x="1448" y="1418"/>
                      </a:lnTo>
                      <a:lnTo>
                        <a:pt x="1470" y="1427"/>
                      </a:lnTo>
                      <a:lnTo>
                        <a:pt x="1494" y="1436"/>
                      </a:lnTo>
                      <a:lnTo>
                        <a:pt x="1518" y="1444"/>
                      </a:lnTo>
                      <a:lnTo>
                        <a:pt x="1544" y="1451"/>
                      </a:lnTo>
                      <a:lnTo>
                        <a:pt x="1570" y="1457"/>
                      </a:lnTo>
                      <a:lnTo>
                        <a:pt x="1596" y="1462"/>
                      </a:lnTo>
                      <a:lnTo>
                        <a:pt x="1622" y="1467"/>
                      </a:lnTo>
                      <a:lnTo>
                        <a:pt x="1649" y="1471"/>
                      </a:lnTo>
                      <a:lnTo>
                        <a:pt x="1677" y="1474"/>
                      </a:lnTo>
                      <a:lnTo>
                        <a:pt x="1705" y="1476"/>
                      </a:lnTo>
                      <a:lnTo>
                        <a:pt x="1732" y="1477"/>
                      </a:lnTo>
                      <a:lnTo>
                        <a:pt x="1760" y="1478"/>
                      </a:lnTo>
                      <a:lnTo>
                        <a:pt x="1788" y="1478"/>
                      </a:lnTo>
                      <a:lnTo>
                        <a:pt x="1816" y="1477"/>
                      </a:lnTo>
                      <a:lnTo>
                        <a:pt x="1843" y="1475"/>
                      </a:lnTo>
                      <a:lnTo>
                        <a:pt x="1871" y="1472"/>
                      </a:lnTo>
                      <a:lnTo>
                        <a:pt x="1898" y="1468"/>
                      </a:lnTo>
                      <a:lnTo>
                        <a:pt x="1925" y="1464"/>
                      </a:lnTo>
                      <a:lnTo>
                        <a:pt x="1951" y="1458"/>
                      </a:lnTo>
                      <a:lnTo>
                        <a:pt x="1977" y="1452"/>
                      </a:lnTo>
                      <a:lnTo>
                        <a:pt x="2003" y="1446"/>
                      </a:lnTo>
                      <a:lnTo>
                        <a:pt x="2027" y="1438"/>
                      </a:lnTo>
                      <a:lnTo>
                        <a:pt x="2051" y="1430"/>
                      </a:lnTo>
                      <a:lnTo>
                        <a:pt x="2074" y="1421"/>
                      </a:lnTo>
                      <a:lnTo>
                        <a:pt x="2097" y="1411"/>
                      </a:lnTo>
                      <a:lnTo>
                        <a:pt x="2118" y="1401"/>
                      </a:lnTo>
                      <a:lnTo>
                        <a:pt x="2139" y="1390"/>
                      </a:lnTo>
                      <a:lnTo>
                        <a:pt x="2158" y="1378"/>
                      </a:lnTo>
                      <a:lnTo>
                        <a:pt x="2176" y="1366"/>
                      </a:lnTo>
                      <a:lnTo>
                        <a:pt x="2194" y="1353"/>
                      </a:lnTo>
                      <a:lnTo>
                        <a:pt x="2210" y="1340"/>
                      </a:lnTo>
                      <a:lnTo>
                        <a:pt x="2225" y="1326"/>
                      </a:lnTo>
                      <a:lnTo>
                        <a:pt x="2238" y="1312"/>
                      </a:lnTo>
                      <a:lnTo>
                        <a:pt x="2251" y="1297"/>
                      </a:lnTo>
                      <a:lnTo>
                        <a:pt x="2263" y="1283"/>
                      </a:lnTo>
                      <a:lnTo>
                        <a:pt x="2333" y="1272"/>
                      </a:lnTo>
                      <a:lnTo>
                        <a:pt x="2356" y="1278"/>
                      </a:lnTo>
                      <a:lnTo>
                        <a:pt x="2378" y="1283"/>
                      </a:lnTo>
                      <a:lnTo>
                        <a:pt x="2400" y="1287"/>
                      </a:lnTo>
                      <a:lnTo>
                        <a:pt x="2423" y="1290"/>
                      </a:lnTo>
                      <a:lnTo>
                        <a:pt x="2446" y="1293"/>
                      </a:lnTo>
                      <a:lnTo>
                        <a:pt x="2469" y="1294"/>
                      </a:lnTo>
                      <a:lnTo>
                        <a:pt x="2493" y="1295"/>
                      </a:lnTo>
                      <a:lnTo>
                        <a:pt x="2517" y="1296"/>
                      </a:lnTo>
                      <a:lnTo>
                        <a:pt x="2540" y="1296"/>
                      </a:lnTo>
                      <a:lnTo>
                        <a:pt x="2563" y="1295"/>
                      </a:lnTo>
                      <a:lnTo>
                        <a:pt x="2588" y="1294"/>
                      </a:lnTo>
                      <a:lnTo>
                        <a:pt x="2611" y="1293"/>
                      </a:lnTo>
                      <a:lnTo>
                        <a:pt x="2634" y="1290"/>
                      </a:lnTo>
                      <a:lnTo>
                        <a:pt x="2656" y="1286"/>
                      </a:lnTo>
                      <a:lnTo>
                        <a:pt x="2679" y="1282"/>
                      </a:lnTo>
                      <a:lnTo>
                        <a:pt x="2701" y="1277"/>
                      </a:lnTo>
                      <a:lnTo>
                        <a:pt x="2722" y="1272"/>
                      </a:lnTo>
                      <a:lnTo>
                        <a:pt x="2744" y="1265"/>
                      </a:lnTo>
                      <a:lnTo>
                        <a:pt x="2764" y="1259"/>
                      </a:lnTo>
                      <a:lnTo>
                        <a:pt x="2785" y="1251"/>
                      </a:lnTo>
                      <a:lnTo>
                        <a:pt x="2804" y="1243"/>
                      </a:lnTo>
                      <a:lnTo>
                        <a:pt x="2822" y="1235"/>
                      </a:lnTo>
                      <a:lnTo>
                        <a:pt x="2840" y="1226"/>
                      </a:lnTo>
                      <a:lnTo>
                        <a:pt x="2857" y="1216"/>
                      </a:lnTo>
                      <a:lnTo>
                        <a:pt x="2873" y="1206"/>
                      </a:lnTo>
                      <a:lnTo>
                        <a:pt x="2888" y="1195"/>
                      </a:lnTo>
                      <a:lnTo>
                        <a:pt x="2903" y="1184"/>
                      </a:lnTo>
                      <a:lnTo>
                        <a:pt x="2916" y="1173"/>
                      </a:lnTo>
                      <a:lnTo>
                        <a:pt x="2928" y="1161"/>
                      </a:lnTo>
                      <a:lnTo>
                        <a:pt x="2939" y="1149"/>
                      </a:lnTo>
                      <a:lnTo>
                        <a:pt x="2949" y="1137"/>
                      </a:lnTo>
                      <a:lnTo>
                        <a:pt x="2958" y="1124"/>
                      </a:lnTo>
                      <a:lnTo>
                        <a:pt x="2966" y="1111"/>
                      </a:lnTo>
                      <a:lnTo>
                        <a:pt x="2973" y="1098"/>
                      </a:lnTo>
                      <a:lnTo>
                        <a:pt x="2979" y="1084"/>
                      </a:lnTo>
                      <a:lnTo>
                        <a:pt x="2983" y="1071"/>
                      </a:lnTo>
                      <a:lnTo>
                        <a:pt x="2986" y="1057"/>
                      </a:lnTo>
                      <a:lnTo>
                        <a:pt x="2988" y="1043"/>
                      </a:lnTo>
                      <a:lnTo>
                        <a:pt x="2989" y="1030"/>
                      </a:lnTo>
                      <a:lnTo>
                        <a:pt x="2968" y="1029"/>
                      </a:lnTo>
                      <a:lnTo>
                        <a:pt x="2995" y="1027"/>
                      </a:lnTo>
                      <a:lnTo>
                        <a:pt x="3021" y="1024"/>
                      </a:lnTo>
                      <a:lnTo>
                        <a:pt x="3047" y="1021"/>
                      </a:lnTo>
                      <a:lnTo>
                        <a:pt x="3074" y="1016"/>
                      </a:lnTo>
                      <a:lnTo>
                        <a:pt x="3100" y="1011"/>
                      </a:lnTo>
                      <a:lnTo>
                        <a:pt x="3125" y="1005"/>
                      </a:lnTo>
                      <a:lnTo>
                        <a:pt x="3150" y="998"/>
                      </a:lnTo>
                      <a:lnTo>
                        <a:pt x="3175" y="991"/>
                      </a:lnTo>
                      <a:lnTo>
                        <a:pt x="3198" y="983"/>
                      </a:lnTo>
                      <a:lnTo>
                        <a:pt x="3221" y="974"/>
                      </a:lnTo>
                      <a:lnTo>
                        <a:pt x="3243" y="965"/>
                      </a:lnTo>
                      <a:lnTo>
                        <a:pt x="3264" y="955"/>
                      </a:lnTo>
                      <a:lnTo>
                        <a:pt x="3284" y="944"/>
                      </a:lnTo>
                      <a:lnTo>
                        <a:pt x="3304" y="933"/>
                      </a:lnTo>
                      <a:lnTo>
                        <a:pt x="3322" y="922"/>
                      </a:lnTo>
                      <a:lnTo>
                        <a:pt x="3339" y="909"/>
                      </a:lnTo>
                      <a:lnTo>
                        <a:pt x="3356" y="897"/>
                      </a:lnTo>
                      <a:lnTo>
                        <a:pt x="3371" y="883"/>
                      </a:lnTo>
                      <a:lnTo>
                        <a:pt x="3385" y="869"/>
                      </a:lnTo>
                      <a:lnTo>
                        <a:pt x="3398" y="855"/>
                      </a:lnTo>
                      <a:lnTo>
                        <a:pt x="3409" y="841"/>
                      </a:lnTo>
                      <a:lnTo>
                        <a:pt x="3419" y="826"/>
                      </a:lnTo>
                      <a:lnTo>
                        <a:pt x="3428" y="811"/>
                      </a:lnTo>
                      <a:lnTo>
                        <a:pt x="3436" y="796"/>
                      </a:lnTo>
                      <a:lnTo>
                        <a:pt x="3441" y="780"/>
                      </a:lnTo>
                      <a:lnTo>
                        <a:pt x="3446" y="764"/>
                      </a:lnTo>
                      <a:lnTo>
                        <a:pt x="3450" y="749"/>
                      </a:lnTo>
                      <a:lnTo>
                        <a:pt x="3452" y="733"/>
                      </a:lnTo>
                      <a:lnTo>
                        <a:pt x="3453" y="717"/>
                      </a:lnTo>
                      <a:lnTo>
                        <a:pt x="3452" y="701"/>
                      </a:lnTo>
                      <a:lnTo>
                        <a:pt x="3450" y="685"/>
                      </a:lnTo>
                      <a:lnTo>
                        <a:pt x="3447" y="669"/>
                      </a:lnTo>
                      <a:lnTo>
                        <a:pt x="3442" y="653"/>
                      </a:lnTo>
                      <a:lnTo>
                        <a:pt x="3437" y="638"/>
                      </a:lnTo>
                      <a:lnTo>
                        <a:pt x="3429" y="622"/>
                      </a:lnTo>
                      <a:lnTo>
                        <a:pt x="3420" y="607"/>
                      </a:lnTo>
                      <a:lnTo>
                        <a:pt x="3409" y="592"/>
                      </a:lnTo>
                      <a:lnTo>
                        <a:pt x="3399" y="578"/>
                      </a:lnTo>
                      <a:lnTo>
                        <a:pt x="3386" y="564"/>
                      </a:lnTo>
                      <a:lnTo>
                        <a:pt x="3372" y="551"/>
                      </a:lnTo>
                      <a:lnTo>
                        <a:pt x="3357" y="538"/>
                      </a:lnTo>
                      <a:lnTo>
                        <a:pt x="3341" y="525"/>
                      </a:lnTo>
                      <a:lnTo>
                        <a:pt x="3324" y="512"/>
                      </a:lnTo>
                      <a:lnTo>
                        <a:pt x="3306" y="500"/>
                      </a:lnTo>
                      <a:lnTo>
                        <a:pt x="3286" y="489"/>
                      </a:lnTo>
                      <a:lnTo>
                        <a:pt x="3315" y="553"/>
                      </a:lnTo>
                      <a:lnTo>
                        <a:pt x="3326" y="541"/>
                      </a:lnTo>
                      <a:lnTo>
                        <a:pt x="3336" y="530"/>
                      </a:lnTo>
                      <a:lnTo>
                        <a:pt x="3344" y="518"/>
                      </a:lnTo>
                      <a:lnTo>
                        <a:pt x="3352" y="506"/>
                      </a:lnTo>
                      <a:lnTo>
                        <a:pt x="3359" y="494"/>
                      </a:lnTo>
                      <a:lnTo>
                        <a:pt x="3364" y="481"/>
                      </a:lnTo>
                      <a:lnTo>
                        <a:pt x="3369" y="468"/>
                      </a:lnTo>
                      <a:lnTo>
                        <a:pt x="3371" y="456"/>
                      </a:lnTo>
                      <a:lnTo>
                        <a:pt x="3373" y="443"/>
                      </a:lnTo>
                      <a:lnTo>
                        <a:pt x="3374" y="430"/>
                      </a:lnTo>
                      <a:lnTo>
                        <a:pt x="3374" y="417"/>
                      </a:lnTo>
                      <a:lnTo>
                        <a:pt x="3372" y="404"/>
                      </a:lnTo>
                      <a:lnTo>
                        <a:pt x="3371" y="392"/>
                      </a:lnTo>
                      <a:lnTo>
                        <a:pt x="3367" y="379"/>
                      </a:lnTo>
                      <a:lnTo>
                        <a:pt x="3362" y="366"/>
                      </a:lnTo>
                      <a:lnTo>
                        <a:pt x="3356" y="354"/>
                      </a:lnTo>
                      <a:lnTo>
                        <a:pt x="3349" y="342"/>
                      </a:lnTo>
                      <a:lnTo>
                        <a:pt x="3341" y="330"/>
                      </a:lnTo>
                      <a:lnTo>
                        <a:pt x="3333" y="318"/>
                      </a:lnTo>
                      <a:lnTo>
                        <a:pt x="3322" y="307"/>
                      </a:lnTo>
                      <a:lnTo>
                        <a:pt x="3311" y="295"/>
                      </a:lnTo>
                      <a:lnTo>
                        <a:pt x="3300" y="285"/>
                      </a:lnTo>
                      <a:lnTo>
                        <a:pt x="3287" y="274"/>
                      </a:lnTo>
                      <a:lnTo>
                        <a:pt x="3273" y="264"/>
                      </a:lnTo>
                      <a:lnTo>
                        <a:pt x="3258" y="255"/>
                      </a:lnTo>
                      <a:lnTo>
                        <a:pt x="3242" y="245"/>
                      </a:lnTo>
                      <a:lnTo>
                        <a:pt x="3227" y="237"/>
                      </a:lnTo>
                      <a:lnTo>
                        <a:pt x="3209" y="229"/>
                      </a:lnTo>
                      <a:lnTo>
                        <a:pt x="3192" y="221"/>
                      </a:lnTo>
                      <a:lnTo>
                        <a:pt x="3174" y="214"/>
                      </a:lnTo>
                      <a:lnTo>
                        <a:pt x="3154" y="207"/>
                      </a:lnTo>
                      <a:lnTo>
                        <a:pt x="3135" y="201"/>
                      </a:lnTo>
                      <a:lnTo>
                        <a:pt x="3115" y="196"/>
                      </a:lnTo>
                      <a:lnTo>
                        <a:pt x="3095" y="191"/>
                      </a:lnTo>
                      <a:lnTo>
                        <a:pt x="3074" y="187"/>
                      </a:lnTo>
                      <a:lnTo>
                        <a:pt x="3052" y="185"/>
                      </a:lnTo>
                      <a:lnTo>
                        <a:pt x="3031" y="182"/>
                      </a:lnTo>
                      <a:lnTo>
                        <a:pt x="3055" y="172"/>
                      </a:lnTo>
                      <a:lnTo>
                        <a:pt x="3049" y="161"/>
                      </a:lnTo>
                      <a:lnTo>
                        <a:pt x="3044" y="150"/>
                      </a:lnTo>
                      <a:lnTo>
                        <a:pt x="3037" y="140"/>
                      </a:lnTo>
                      <a:lnTo>
                        <a:pt x="3028" y="129"/>
                      </a:lnTo>
                      <a:lnTo>
                        <a:pt x="3020" y="119"/>
                      </a:lnTo>
                      <a:lnTo>
                        <a:pt x="3011" y="109"/>
                      </a:lnTo>
                      <a:lnTo>
                        <a:pt x="3000" y="99"/>
                      </a:lnTo>
                      <a:lnTo>
                        <a:pt x="2988" y="90"/>
                      </a:lnTo>
                      <a:lnTo>
                        <a:pt x="2976" y="81"/>
                      </a:lnTo>
                      <a:lnTo>
                        <a:pt x="2963" y="72"/>
                      </a:lnTo>
                      <a:lnTo>
                        <a:pt x="2948" y="64"/>
                      </a:lnTo>
                      <a:lnTo>
                        <a:pt x="2934" y="56"/>
                      </a:lnTo>
                      <a:lnTo>
                        <a:pt x="2918" y="48"/>
                      </a:lnTo>
                      <a:lnTo>
                        <a:pt x="2903" y="41"/>
                      </a:lnTo>
                      <a:lnTo>
                        <a:pt x="2886" y="35"/>
                      </a:lnTo>
                      <a:lnTo>
                        <a:pt x="2869" y="29"/>
                      </a:lnTo>
                      <a:lnTo>
                        <a:pt x="2851" y="24"/>
                      </a:lnTo>
                      <a:lnTo>
                        <a:pt x="2834" y="19"/>
                      </a:lnTo>
                      <a:lnTo>
                        <a:pt x="2816" y="14"/>
                      </a:lnTo>
                      <a:lnTo>
                        <a:pt x="2797" y="11"/>
                      </a:lnTo>
                      <a:lnTo>
                        <a:pt x="2778" y="7"/>
                      </a:lnTo>
                      <a:lnTo>
                        <a:pt x="2758" y="5"/>
                      </a:lnTo>
                      <a:lnTo>
                        <a:pt x="2739" y="3"/>
                      </a:lnTo>
                      <a:lnTo>
                        <a:pt x="2720" y="1"/>
                      </a:lnTo>
                      <a:lnTo>
                        <a:pt x="2699" y="0"/>
                      </a:lnTo>
                      <a:lnTo>
                        <a:pt x="2680" y="0"/>
                      </a:lnTo>
                      <a:lnTo>
                        <a:pt x="2659" y="0"/>
                      </a:lnTo>
                      <a:lnTo>
                        <a:pt x="2640" y="1"/>
                      </a:lnTo>
                      <a:lnTo>
                        <a:pt x="2621" y="3"/>
                      </a:lnTo>
                      <a:lnTo>
                        <a:pt x="2601" y="5"/>
                      </a:lnTo>
                      <a:lnTo>
                        <a:pt x="2582" y="7"/>
                      </a:lnTo>
                      <a:lnTo>
                        <a:pt x="2562" y="10"/>
                      </a:lnTo>
                      <a:lnTo>
                        <a:pt x="2544" y="14"/>
                      </a:lnTo>
                      <a:lnTo>
                        <a:pt x="2525" y="18"/>
                      </a:lnTo>
                      <a:lnTo>
                        <a:pt x="2507" y="23"/>
                      </a:lnTo>
                      <a:lnTo>
                        <a:pt x="2490" y="29"/>
                      </a:lnTo>
                      <a:lnTo>
                        <a:pt x="2472" y="35"/>
                      </a:lnTo>
                      <a:lnTo>
                        <a:pt x="2456" y="41"/>
                      </a:lnTo>
                      <a:lnTo>
                        <a:pt x="2440" y="48"/>
                      </a:lnTo>
                      <a:lnTo>
                        <a:pt x="2425" y="55"/>
                      </a:lnTo>
                      <a:lnTo>
                        <a:pt x="2348" y="57"/>
                      </a:lnTo>
                      <a:lnTo>
                        <a:pt x="2334" y="50"/>
                      </a:lnTo>
                      <a:lnTo>
                        <a:pt x="2321" y="43"/>
                      </a:lnTo>
                      <a:lnTo>
                        <a:pt x="2306" y="37"/>
                      </a:lnTo>
                      <a:lnTo>
                        <a:pt x="2292" y="31"/>
                      </a:lnTo>
                      <a:lnTo>
                        <a:pt x="2276" y="26"/>
                      </a:lnTo>
                      <a:lnTo>
                        <a:pt x="2261" y="21"/>
                      </a:lnTo>
                      <a:lnTo>
                        <a:pt x="2244" y="17"/>
                      </a:lnTo>
                      <a:lnTo>
                        <a:pt x="2228" y="13"/>
                      </a:lnTo>
                      <a:lnTo>
                        <a:pt x="2211" y="9"/>
                      </a:lnTo>
                      <a:lnTo>
                        <a:pt x="2194" y="7"/>
                      </a:lnTo>
                      <a:lnTo>
                        <a:pt x="2176" y="4"/>
                      </a:lnTo>
                      <a:lnTo>
                        <a:pt x="2159" y="2"/>
                      </a:lnTo>
                      <a:lnTo>
                        <a:pt x="2142" y="1"/>
                      </a:lnTo>
                      <a:lnTo>
                        <a:pt x="2124" y="0"/>
                      </a:lnTo>
                      <a:lnTo>
                        <a:pt x="2106" y="0"/>
                      </a:lnTo>
                      <a:lnTo>
                        <a:pt x="2088" y="0"/>
                      </a:lnTo>
                      <a:lnTo>
                        <a:pt x="2070" y="1"/>
                      </a:lnTo>
                      <a:lnTo>
                        <a:pt x="2053" y="2"/>
                      </a:lnTo>
                      <a:lnTo>
                        <a:pt x="2036" y="4"/>
                      </a:lnTo>
                      <a:lnTo>
                        <a:pt x="2018" y="7"/>
                      </a:lnTo>
                      <a:lnTo>
                        <a:pt x="2001" y="10"/>
                      </a:lnTo>
                      <a:lnTo>
                        <a:pt x="1984" y="13"/>
                      </a:lnTo>
                      <a:lnTo>
                        <a:pt x="1968" y="17"/>
                      </a:lnTo>
                      <a:lnTo>
                        <a:pt x="1951" y="21"/>
                      </a:lnTo>
                      <a:lnTo>
                        <a:pt x="1936" y="26"/>
                      </a:lnTo>
                      <a:lnTo>
                        <a:pt x="1920" y="32"/>
                      </a:lnTo>
                      <a:lnTo>
                        <a:pt x="1905" y="37"/>
                      </a:lnTo>
                      <a:lnTo>
                        <a:pt x="1891" y="44"/>
                      </a:lnTo>
                      <a:lnTo>
                        <a:pt x="1877" y="50"/>
                      </a:lnTo>
                      <a:lnTo>
                        <a:pt x="1864" y="57"/>
                      </a:lnTo>
                      <a:lnTo>
                        <a:pt x="1851" y="65"/>
                      </a:lnTo>
                      <a:lnTo>
                        <a:pt x="1840" y="72"/>
                      </a:lnTo>
                      <a:lnTo>
                        <a:pt x="1828" y="81"/>
                      </a:lnTo>
                      <a:lnTo>
                        <a:pt x="1818" y="89"/>
                      </a:lnTo>
                      <a:lnTo>
                        <a:pt x="1746" y="91"/>
                      </a:lnTo>
                      <a:lnTo>
                        <a:pt x="1729" y="84"/>
                      </a:lnTo>
                      <a:lnTo>
                        <a:pt x="1710" y="78"/>
                      </a:lnTo>
                      <a:lnTo>
                        <a:pt x="1691" y="72"/>
                      </a:lnTo>
                      <a:lnTo>
                        <a:pt x="1672" y="66"/>
                      </a:lnTo>
                      <a:lnTo>
                        <a:pt x="1651" y="61"/>
                      </a:lnTo>
                      <a:lnTo>
                        <a:pt x="1631" y="57"/>
                      </a:lnTo>
                      <a:lnTo>
                        <a:pt x="1611" y="53"/>
                      </a:lnTo>
                      <a:lnTo>
                        <a:pt x="1589" y="50"/>
                      </a:lnTo>
                      <a:lnTo>
                        <a:pt x="1568" y="48"/>
                      </a:lnTo>
                      <a:lnTo>
                        <a:pt x="1547" y="46"/>
                      </a:lnTo>
                      <a:lnTo>
                        <a:pt x="1525" y="45"/>
                      </a:lnTo>
                      <a:lnTo>
                        <a:pt x="1504" y="44"/>
                      </a:lnTo>
                      <a:lnTo>
                        <a:pt x="1482" y="44"/>
                      </a:lnTo>
                      <a:lnTo>
                        <a:pt x="1460" y="45"/>
                      </a:lnTo>
                      <a:lnTo>
                        <a:pt x="1439" y="46"/>
                      </a:lnTo>
                      <a:lnTo>
                        <a:pt x="1417" y="48"/>
                      </a:lnTo>
                      <a:lnTo>
                        <a:pt x="1396" y="51"/>
                      </a:lnTo>
                      <a:lnTo>
                        <a:pt x="1375" y="54"/>
                      </a:lnTo>
                      <a:lnTo>
                        <a:pt x="1354" y="58"/>
                      </a:lnTo>
                      <a:lnTo>
                        <a:pt x="1334" y="63"/>
                      </a:lnTo>
                      <a:lnTo>
                        <a:pt x="1314" y="68"/>
                      </a:lnTo>
                      <a:lnTo>
                        <a:pt x="1295" y="73"/>
                      </a:lnTo>
                      <a:lnTo>
                        <a:pt x="1277" y="80"/>
                      </a:lnTo>
                      <a:lnTo>
                        <a:pt x="1258" y="87"/>
                      </a:lnTo>
                      <a:lnTo>
                        <a:pt x="1241" y="94"/>
                      </a:lnTo>
                      <a:lnTo>
                        <a:pt x="1223" y="102"/>
                      </a:lnTo>
                      <a:lnTo>
                        <a:pt x="1207" y="110"/>
                      </a:lnTo>
                      <a:lnTo>
                        <a:pt x="1191" y="119"/>
                      </a:lnTo>
                      <a:lnTo>
                        <a:pt x="1177" y="128"/>
                      </a:lnTo>
                      <a:lnTo>
                        <a:pt x="1163" y="138"/>
                      </a:lnTo>
                      <a:lnTo>
                        <a:pt x="1150" y="148"/>
                      </a:lnTo>
                      <a:lnTo>
                        <a:pt x="1059" y="161"/>
                      </a:lnTo>
                      <a:lnTo>
                        <a:pt x="1034" y="155"/>
                      </a:lnTo>
                      <a:lnTo>
                        <a:pt x="1008" y="150"/>
                      </a:lnTo>
                      <a:lnTo>
                        <a:pt x="982" y="145"/>
                      </a:lnTo>
                      <a:lnTo>
                        <a:pt x="956" y="142"/>
                      </a:lnTo>
                      <a:lnTo>
                        <a:pt x="928" y="139"/>
                      </a:lnTo>
                      <a:lnTo>
                        <a:pt x="902" y="137"/>
                      </a:lnTo>
                      <a:lnTo>
                        <a:pt x="875" y="135"/>
                      </a:lnTo>
                      <a:lnTo>
                        <a:pt x="848" y="135"/>
                      </a:lnTo>
                      <a:lnTo>
                        <a:pt x="821" y="135"/>
                      </a:lnTo>
                      <a:lnTo>
                        <a:pt x="794" y="136"/>
                      </a:lnTo>
                      <a:lnTo>
                        <a:pt x="766" y="138"/>
                      </a:lnTo>
                      <a:lnTo>
                        <a:pt x="739" y="141"/>
                      </a:lnTo>
                      <a:lnTo>
                        <a:pt x="713" y="145"/>
                      </a:lnTo>
                      <a:lnTo>
                        <a:pt x="687" y="149"/>
                      </a:lnTo>
                      <a:lnTo>
                        <a:pt x="661" y="154"/>
                      </a:lnTo>
                      <a:lnTo>
                        <a:pt x="635" y="160"/>
                      </a:lnTo>
                      <a:lnTo>
                        <a:pt x="611" y="166"/>
                      </a:lnTo>
                      <a:lnTo>
                        <a:pt x="587" y="173"/>
                      </a:lnTo>
                      <a:lnTo>
                        <a:pt x="563" y="181"/>
                      </a:lnTo>
                      <a:lnTo>
                        <a:pt x="540" y="189"/>
                      </a:lnTo>
                      <a:lnTo>
                        <a:pt x="518" y="198"/>
                      </a:lnTo>
                      <a:lnTo>
                        <a:pt x="497" y="208"/>
                      </a:lnTo>
                      <a:lnTo>
                        <a:pt x="476" y="218"/>
                      </a:lnTo>
                      <a:lnTo>
                        <a:pt x="457" y="230"/>
                      </a:lnTo>
                      <a:lnTo>
                        <a:pt x="439" y="241"/>
                      </a:lnTo>
                      <a:lnTo>
                        <a:pt x="422" y="253"/>
                      </a:lnTo>
                      <a:lnTo>
                        <a:pt x="407" y="266"/>
                      </a:lnTo>
                      <a:lnTo>
                        <a:pt x="391" y="279"/>
                      </a:lnTo>
                      <a:lnTo>
                        <a:pt x="376" y="293"/>
                      </a:lnTo>
                      <a:lnTo>
                        <a:pt x="364" y="307"/>
                      </a:lnTo>
                      <a:lnTo>
                        <a:pt x="352" y="321"/>
                      </a:lnTo>
                      <a:lnTo>
                        <a:pt x="342" y="336"/>
                      </a:lnTo>
                      <a:lnTo>
                        <a:pt x="333" y="351"/>
                      </a:lnTo>
                      <a:lnTo>
                        <a:pt x="325" y="366"/>
                      </a:lnTo>
                      <a:lnTo>
                        <a:pt x="318" y="381"/>
                      </a:lnTo>
                      <a:lnTo>
                        <a:pt x="313" y="397"/>
                      </a:lnTo>
                      <a:lnTo>
                        <a:pt x="310" y="412"/>
                      </a:lnTo>
                      <a:lnTo>
                        <a:pt x="307" y="428"/>
                      </a:lnTo>
                      <a:lnTo>
                        <a:pt x="306" y="444"/>
                      </a:lnTo>
                      <a:lnTo>
                        <a:pt x="306" y="460"/>
                      </a:lnTo>
                      <a:lnTo>
                        <a:pt x="308" y="476"/>
                      </a:lnTo>
                      <a:lnTo>
                        <a:pt x="310" y="491"/>
                      </a:lnTo>
                      <a:lnTo>
                        <a:pt x="315" y="507"/>
                      </a:lnTo>
                      <a:lnTo>
                        <a:pt x="321" y="491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38" name="Freeform 67"/>
                <p:cNvSpPr>
                  <a:spLocks noChangeArrowheads="1"/>
                </p:cNvSpPr>
                <p:nvPr/>
              </p:nvSpPr>
              <p:spPr bwMode="auto">
                <a:xfrm>
                  <a:off x="3728" y="2367"/>
                  <a:ext cx="35" cy="4"/>
                </a:xfrm>
                <a:custGeom>
                  <a:avLst/>
                  <a:gdLst>
                    <a:gd name="T0" fmla="*/ 0 w 156"/>
                    <a:gd name="T1" fmla="*/ 0 h 18"/>
                    <a:gd name="T2" fmla="*/ 0 w 156"/>
                    <a:gd name="T3" fmla="*/ 0 h 18"/>
                    <a:gd name="T4" fmla="*/ 0 w 156"/>
                    <a:gd name="T5" fmla="*/ 0 h 18"/>
                    <a:gd name="T6" fmla="*/ 0 w 156"/>
                    <a:gd name="T7" fmla="*/ 0 h 18"/>
                    <a:gd name="T8" fmla="*/ 0 w 156"/>
                    <a:gd name="T9" fmla="*/ 0 h 18"/>
                    <a:gd name="T10" fmla="*/ 0 w 156"/>
                    <a:gd name="T11" fmla="*/ 0 h 18"/>
                    <a:gd name="T12" fmla="*/ 0 w 156"/>
                    <a:gd name="T13" fmla="*/ 0 h 18"/>
                    <a:gd name="T14" fmla="*/ 0 w 156"/>
                    <a:gd name="T15" fmla="*/ 0 h 18"/>
                    <a:gd name="T16" fmla="*/ 0 w 156"/>
                    <a:gd name="T17" fmla="*/ 0 h 18"/>
                    <a:gd name="T18" fmla="*/ 0 w 156"/>
                    <a:gd name="T19" fmla="*/ 0 h 18"/>
                    <a:gd name="T20" fmla="*/ 0 w 156"/>
                    <a:gd name="T21" fmla="*/ 0 h 18"/>
                    <a:gd name="T22" fmla="*/ 0 w 156"/>
                    <a:gd name="T23" fmla="*/ 0 h 18"/>
                    <a:gd name="T24" fmla="*/ 0 w 156"/>
                    <a:gd name="T25" fmla="*/ 0 h 18"/>
                    <a:gd name="T26" fmla="*/ 0 w 156"/>
                    <a:gd name="T27" fmla="*/ 0 h 18"/>
                    <a:gd name="T28" fmla="*/ 0 w 156"/>
                    <a:gd name="T29" fmla="*/ 0 h 18"/>
                    <a:gd name="T30" fmla="*/ 0 w 156"/>
                    <a:gd name="T31" fmla="*/ 0 h 18"/>
                    <a:gd name="T32" fmla="*/ 0 w 156"/>
                    <a:gd name="T33" fmla="*/ 0 h 1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56"/>
                    <a:gd name="T52" fmla="*/ 0 h 18"/>
                    <a:gd name="T53" fmla="*/ 156 w 156"/>
                    <a:gd name="T54" fmla="*/ 18 h 1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56" h="18">
                      <a:moveTo>
                        <a:pt x="0" y="0"/>
                      </a:moveTo>
                      <a:lnTo>
                        <a:pt x="9" y="2"/>
                      </a:lnTo>
                      <a:lnTo>
                        <a:pt x="19" y="4"/>
                      </a:lnTo>
                      <a:lnTo>
                        <a:pt x="30" y="6"/>
                      </a:lnTo>
                      <a:lnTo>
                        <a:pt x="39" y="8"/>
                      </a:lnTo>
                      <a:lnTo>
                        <a:pt x="50" y="11"/>
                      </a:lnTo>
                      <a:lnTo>
                        <a:pt x="60" y="12"/>
                      </a:lnTo>
                      <a:lnTo>
                        <a:pt x="70" y="13"/>
                      </a:lnTo>
                      <a:lnTo>
                        <a:pt x="81" y="14"/>
                      </a:lnTo>
                      <a:lnTo>
                        <a:pt x="92" y="15"/>
                      </a:lnTo>
                      <a:lnTo>
                        <a:pt x="102" y="16"/>
                      </a:lnTo>
                      <a:lnTo>
                        <a:pt x="113" y="17"/>
                      </a:lnTo>
                      <a:lnTo>
                        <a:pt x="124" y="17"/>
                      </a:lnTo>
                      <a:lnTo>
                        <a:pt x="134" y="17"/>
                      </a:lnTo>
                      <a:lnTo>
                        <a:pt x="144" y="17"/>
                      </a:lnTo>
                      <a:lnTo>
                        <a:pt x="155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39" name="Freeform 68"/>
                <p:cNvSpPr>
                  <a:spLocks noChangeArrowheads="1"/>
                </p:cNvSpPr>
                <p:nvPr/>
              </p:nvSpPr>
              <p:spPr bwMode="auto">
                <a:xfrm>
                  <a:off x="3783" y="2440"/>
                  <a:ext cx="16" cy="2"/>
                </a:xfrm>
                <a:custGeom>
                  <a:avLst/>
                  <a:gdLst>
                    <a:gd name="T0" fmla="*/ 0 w 71"/>
                    <a:gd name="T1" fmla="*/ 0 h 9"/>
                    <a:gd name="T2" fmla="*/ 0 w 71"/>
                    <a:gd name="T3" fmla="*/ 0 h 9"/>
                    <a:gd name="T4" fmla="*/ 0 w 71"/>
                    <a:gd name="T5" fmla="*/ 0 h 9"/>
                    <a:gd name="T6" fmla="*/ 0 w 71"/>
                    <a:gd name="T7" fmla="*/ 0 h 9"/>
                    <a:gd name="T8" fmla="*/ 0 w 71"/>
                    <a:gd name="T9" fmla="*/ 0 h 9"/>
                    <a:gd name="T10" fmla="*/ 0 w 71"/>
                    <a:gd name="T11" fmla="*/ 0 h 9"/>
                    <a:gd name="T12" fmla="*/ 0 w 71"/>
                    <a:gd name="T13" fmla="*/ 0 h 9"/>
                    <a:gd name="T14" fmla="*/ 0 w 71"/>
                    <a:gd name="T15" fmla="*/ 0 h 9"/>
                    <a:gd name="T16" fmla="*/ 0 w 71"/>
                    <a:gd name="T17" fmla="*/ 0 h 9"/>
                    <a:gd name="T18" fmla="*/ 0 w 71"/>
                    <a:gd name="T19" fmla="*/ 0 h 9"/>
                    <a:gd name="T20" fmla="*/ 0 w 71"/>
                    <a:gd name="T21" fmla="*/ 0 h 9"/>
                    <a:gd name="T22" fmla="*/ 0 w 71"/>
                    <a:gd name="T23" fmla="*/ 0 h 9"/>
                    <a:gd name="T24" fmla="*/ 0 w 71"/>
                    <a:gd name="T25" fmla="*/ 0 h 9"/>
                    <a:gd name="T26" fmla="*/ 0 w 71"/>
                    <a:gd name="T27" fmla="*/ 0 h 9"/>
                    <a:gd name="T28" fmla="*/ 0 w 71"/>
                    <a:gd name="T29" fmla="*/ 0 h 9"/>
                    <a:gd name="T30" fmla="*/ 0 w 71"/>
                    <a:gd name="T31" fmla="*/ 0 h 9"/>
                    <a:gd name="T32" fmla="*/ 0 w 71"/>
                    <a:gd name="T33" fmla="*/ 0 h 9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71"/>
                    <a:gd name="T52" fmla="*/ 0 h 9"/>
                    <a:gd name="T53" fmla="*/ 71 w 71"/>
                    <a:gd name="T54" fmla="*/ 9 h 9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71" h="9">
                      <a:moveTo>
                        <a:pt x="0" y="8"/>
                      </a:moveTo>
                      <a:lnTo>
                        <a:pt x="5" y="8"/>
                      </a:lnTo>
                      <a:lnTo>
                        <a:pt x="10" y="8"/>
                      </a:lnTo>
                      <a:lnTo>
                        <a:pt x="15" y="7"/>
                      </a:lnTo>
                      <a:lnTo>
                        <a:pt x="19" y="7"/>
                      </a:lnTo>
                      <a:lnTo>
                        <a:pt x="23" y="7"/>
                      </a:lnTo>
                      <a:lnTo>
                        <a:pt x="28" y="6"/>
                      </a:lnTo>
                      <a:lnTo>
                        <a:pt x="33" y="6"/>
                      </a:lnTo>
                      <a:lnTo>
                        <a:pt x="38" y="5"/>
                      </a:lnTo>
                      <a:lnTo>
                        <a:pt x="43" y="5"/>
                      </a:lnTo>
                      <a:lnTo>
                        <a:pt x="48" y="3"/>
                      </a:lnTo>
                      <a:lnTo>
                        <a:pt x="52" y="2"/>
                      </a:lnTo>
                      <a:lnTo>
                        <a:pt x="56" y="2"/>
                      </a:lnTo>
                      <a:lnTo>
                        <a:pt x="60" y="1"/>
                      </a:lnTo>
                      <a:lnTo>
                        <a:pt x="65" y="0"/>
                      </a:lnTo>
                      <a:lnTo>
                        <a:pt x="70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0" name="Freeform 69"/>
                <p:cNvSpPr>
                  <a:spLocks noChangeArrowheads="1"/>
                </p:cNvSpPr>
                <p:nvPr/>
              </p:nvSpPr>
              <p:spPr bwMode="auto">
                <a:xfrm>
                  <a:off x="3973" y="2465"/>
                  <a:ext cx="17" cy="15"/>
                </a:xfrm>
                <a:custGeom>
                  <a:avLst/>
                  <a:gdLst>
                    <a:gd name="T0" fmla="*/ 0 w 75"/>
                    <a:gd name="T1" fmla="*/ 0 h 67"/>
                    <a:gd name="T2" fmla="*/ 0 w 75"/>
                    <a:gd name="T3" fmla="*/ 0 h 67"/>
                    <a:gd name="T4" fmla="*/ 0 w 75"/>
                    <a:gd name="T5" fmla="*/ 0 h 67"/>
                    <a:gd name="T6" fmla="*/ 0 w 75"/>
                    <a:gd name="T7" fmla="*/ 0 h 67"/>
                    <a:gd name="T8" fmla="*/ 0 w 75"/>
                    <a:gd name="T9" fmla="*/ 0 h 67"/>
                    <a:gd name="T10" fmla="*/ 0 w 75"/>
                    <a:gd name="T11" fmla="*/ 0 h 67"/>
                    <a:gd name="T12" fmla="*/ 0 w 75"/>
                    <a:gd name="T13" fmla="*/ 0 h 67"/>
                    <a:gd name="T14" fmla="*/ 0 w 75"/>
                    <a:gd name="T15" fmla="*/ 0 h 67"/>
                    <a:gd name="T16" fmla="*/ 0 w 75"/>
                    <a:gd name="T17" fmla="*/ 0 h 67"/>
                    <a:gd name="T18" fmla="*/ 0 w 75"/>
                    <a:gd name="T19" fmla="*/ 0 h 67"/>
                    <a:gd name="T20" fmla="*/ 0 w 75"/>
                    <a:gd name="T21" fmla="*/ 0 h 67"/>
                    <a:gd name="T22" fmla="*/ 0 w 75"/>
                    <a:gd name="T23" fmla="*/ 0 h 67"/>
                    <a:gd name="T24" fmla="*/ 0 w 75"/>
                    <a:gd name="T25" fmla="*/ 0 h 67"/>
                    <a:gd name="T26" fmla="*/ 0 w 75"/>
                    <a:gd name="T27" fmla="*/ 0 h 67"/>
                    <a:gd name="T28" fmla="*/ 0 w 75"/>
                    <a:gd name="T29" fmla="*/ 0 h 67"/>
                    <a:gd name="T30" fmla="*/ 0 w 75"/>
                    <a:gd name="T31" fmla="*/ 0 h 67"/>
                    <a:gd name="T32" fmla="*/ 0 w 75"/>
                    <a:gd name="T33" fmla="*/ 0 h 6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75"/>
                    <a:gd name="T52" fmla="*/ 0 h 67"/>
                    <a:gd name="T53" fmla="*/ 75 w 75"/>
                    <a:gd name="T54" fmla="*/ 67 h 6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75" h="67">
                      <a:moveTo>
                        <a:pt x="0" y="0"/>
                      </a:moveTo>
                      <a:lnTo>
                        <a:pt x="3" y="5"/>
                      </a:lnTo>
                      <a:lnTo>
                        <a:pt x="7" y="9"/>
                      </a:lnTo>
                      <a:lnTo>
                        <a:pt x="11" y="14"/>
                      </a:lnTo>
                      <a:lnTo>
                        <a:pt x="16" y="19"/>
                      </a:lnTo>
                      <a:lnTo>
                        <a:pt x="21" y="23"/>
                      </a:lnTo>
                      <a:lnTo>
                        <a:pt x="26" y="27"/>
                      </a:lnTo>
                      <a:lnTo>
                        <a:pt x="30" y="32"/>
                      </a:lnTo>
                      <a:lnTo>
                        <a:pt x="35" y="37"/>
                      </a:lnTo>
                      <a:lnTo>
                        <a:pt x="41" y="41"/>
                      </a:lnTo>
                      <a:lnTo>
                        <a:pt x="46" y="45"/>
                      </a:lnTo>
                      <a:lnTo>
                        <a:pt x="52" y="49"/>
                      </a:lnTo>
                      <a:lnTo>
                        <a:pt x="57" y="54"/>
                      </a:lnTo>
                      <a:lnTo>
                        <a:pt x="62" y="58"/>
                      </a:lnTo>
                      <a:lnTo>
                        <a:pt x="68" y="62"/>
                      </a:lnTo>
                      <a:lnTo>
                        <a:pt x="74" y="6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1" name="Freeform 70"/>
                <p:cNvSpPr>
                  <a:spLocks noChangeArrowheads="1"/>
                </p:cNvSpPr>
                <p:nvPr/>
              </p:nvSpPr>
              <p:spPr bwMode="auto">
                <a:xfrm>
                  <a:off x="4193" y="2439"/>
                  <a:ext cx="9" cy="20"/>
                </a:xfrm>
                <a:custGeom>
                  <a:avLst/>
                  <a:gdLst>
                    <a:gd name="T0" fmla="*/ 0 w 40"/>
                    <a:gd name="T1" fmla="*/ 0 h 88"/>
                    <a:gd name="T2" fmla="*/ 0 w 40"/>
                    <a:gd name="T3" fmla="*/ 0 h 88"/>
                    <a:gd name="T4" fmla="*/ 0 w 40"/>
                    <a:gd name="T5" fmla="*/ 0 h 88"/>
                    <a:gd name="T6" fmla="*/ 0 w 40"/>
                    <a:gd name="T7" fmla="*/ 0 h 88"/>
                    <a:gd name="T8" fmla="*/ 0 w 40"/>
                    <a:gd name="T9" fmla="*/ 0 h 88"/>
                    <a:gd name="T10" fmla="*/ 0 w 40"/>
                    <a:gd name="T11" fmla="*/ 0 h 88"/>
                    <a:gd name="T12" fmla="*/ 0 w 40"/>
                    <a:gd name="T13" fmla="*/ 0 h 88"/>
                    <a:gd name="T14" fmla="*/ 0 w 40"/>
                    <a:gd name="T15" fmla="*/ 0 h 88"/>
                    <a:gd name="T16" fmla="*/ 0 w 40"/>
                    <a:gd name="T17" fmla="*/ 0 h 88"/>
                    <a:gd name="T18" fmla="*/ 0 w 40"/>
                    <a:gd name="T19" fmla="*/ 0 h 88"/>
                    <a:gd name="T20" fmla="*/ 0 w 40"/>
                    <a:gd name="T21" fmla="*/ 0 h 88"/>
                    <a:gd name="T22" fmla="*/ 0 w 40"/>
                    <a:gd name="T23" fmla="*/ 0 h 88"/>
                    <a:gd name="T24" fmla="*/ 0 w 40"/>
                    <a:gd name="T25" fmla="*/ 0 h 88"/>
                    <a:gd name="T26" fmla="*/ 0 w 40"/>
                    <a:gd name="T27" fmla="*/ 0 h 88"/>
                    <a:gd name="T28" fmla="*/ 0 w 40"/>
                    <a:gd name="T29" fmla="*/ 0 h 88"/>
                    <a:gd name="T30" fmla="*/ 0 w 40"/>
                    <a:gd name="T31" fmla="*/ 0 h 88"/>
                    <a:gd name="T32" fmla="*/ 0 w 40"/>
                    <a:gd name="T33" fmla="*/ 0 h 8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0"/>
                    <a:gd name="T52" fmla="*/ 0 h 88"/>
                    <a:gd name="T53" fmla="*/ 40 w 40"/>
                    <a:gd name="T54" fmla="*/ 88 h 8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0" h="88">
                      <a:moveTo>
                        <a:pt x="0" y="87"/>
                      </a:moveTo>
                      <a:lnTo>
                        <a:pt x="3" y="82"/>
                      </a:lnTo>
                      <a:lnTo>
                        <a:pt x="7" y="76"/>
                      </a:lnTo>
                      <a:lnTo>
                        <a:pt x="10" y="71"/>
                      </a:lnTo>
                      <a:lnTo>
                        <a:pt x="14" y="65"/>
                      </a:lnTo>
                      <a:lnTo>
                        <a:pt x="17" y="60"/>
                      </a:lnTo>
                      <a:lnTo>
                        <a:pt x="20" y="53"/>
                      </a:lnTo>
                      <a:lnTo>
                        <a:pt x="23" y="47"/>
                      </a:lnTo>
                      <a:lnTo>
                        <a:pt x="26" y="42"/>
                      </a:lnTo>
                      <a:lnTo>
                        <a:pt x="29" y="36"/>
                      </a:lnTo>
                      <a:lnTo>
                        <a:pt x="31" y="30"/>
                      </a:lnTo>
                      <a:lnTo>
                        <a:pt x="33" y="24"/>
                      </a:lnTo>
                      <a:lnTo>
                        <a:pt x="35" y="18"/>
                      </a:lnTo>
                      <a:lnTo>
                        <a:pt x="36" y="12"/>
                      </a:lnTo>
                      <a:lnTo>
                        <a:pt x="37" y="6"/>
                      </a:lnTo>
                      <a:lnTo>
                        <a:pt x="39" y="0"/>
                      </a:lnTo>
                      <a:lnTo>
                        <a:pt x="0" y="87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2" name="Freeform 71"/>
                <p:cNvSpPr>
                  <a:spLocks noChangeArrowheads="1"/>
                </p:cNvSpPr>
                <p:nvPr/>
              </p:nvSpPr>
              <p:spPr bwMode="auto">
                <a:xfrm>
                  <a:off x="4288" y="2343"/>
                  <a:ext cx="70" cy="59"/>
                </a:xfrm>
                <a:custGeom>
                  <a:avLst/>
                  <a:gdLst>
                    <a:gd name="T0" fmla="*/ 0 w 309"/>
                    <a:gd name="T1" fmla="*/ 0 h 260"/>
                    <a:gd name="T2" fmla="*/ 0 w 309"/>
                    <a:gd name="T3" fmla="*/ 0 h 260"/>
                    <a:gd name="T4" fmla="*/ 0 w 309"/>
                    <a:gd name="T5" fmla="*/ 0 h 260"/>
                    <a:gd name="T6" fmla="*/ 0 w 309"/>
                    <a:gd name="T7" fmla="*/ 0 h 260"/>
                    <a:gd name="T8" fmla="*/ 0 w 309"/>
                    <a:gd name="T9" fmla="*/ 0 h 260"/>
                    <a:gd name="T10" fmla="*/ 0 w 309"/>
                    <a:gd name="T11" fmla="*/ 0 h 260"/>
                    <a:gd name="T12" fmla="*/ 0 w 309"/>
                    <a:gd name="T13" fmla="*/ 0 h 260"/>
                    <a:gd name="T14" fmla="*/ 0 w 309"/>
                    <a:gd name="T15" fmla="*/ 0 h 260"/>
                    <a:gd name="T16" fmla="*/ 0 w 309"/>
                    <a:gd name="T17" fmla="*/ 0 h 260"/>
                    <a:gd name="T18" fmla="*/ 0 w 309"/>
                    <a:gd name="T19" fmla="*/ 0 h 260"/>
                    <a:gd name="T20" fmla="*/ 0 w 309"/>
                    <a:gd name="T21" fmla="*/ 0 h 260"/>
                    <a:gd name="T22" fmla="*/ 0 w 309"/>
                    <a:gd name="T23" fmla="*/ 0 h 260"/>
                    <a:gd name="T24" fmla="*/ 0 w 309"/>
                    <a:gd name="T25" fmla="*/ 0 h 260"/>
                    <a:gd name="T26" fmla="*/ 0 w 309"/>
                    <a:gd name="T27" fmla="*/ 0 h 260"/>
                    <a:gd name="T28" fmla="*/ 0 w 309"/>
                    <a:gd name="T29" fmla="*/ 0 h 260"/>
                    <a:gd name="T30" fmla="*/ 0 w 309"/>
                    <a:gd name="T31" fmla="*/ 0 h 260"/>
                    <a:gd name="T32" fmla="*/ 0 w 309"/>
                    <a:gd name="T33" fmla="*/ 0 h 260"/>
                    <a:gd name="T34" fmla="*/ 0 w 309"/>
                    <a:gd name="T35" fmla="*/ 0 h 260"/>
                    <a:gd name="T36" fmla="*/ 0 w 309"/>
                    <a:gd name="T37" fmla="*/ 0 h 260"/>
                    <a:gd name="T38" fmla="*/ 0 w 309"/>
                    <a:gd name="T39" fmla="*/ 0 h 260"/>
                    <a:gd name="T40" fmla="*/ 0 w 309"/>
                    <a:gd name="T41" fmla="*/ 0 h 260"/>
                    <a:gd name="T42" fmla="*/ 0 w 309"/>
                    <a:gd name="T43" fmla="*/ 0 h 260"/>
                    <a:gd name="T44" fmla="*/ 0 w 309"/>
                    <a:gd name="T45" fmla="*/ 0 h 260"/>
                    <a:gd name="T46" fmla="*/ 0 w 309"/>
                    <a:gd name="T47" fmla="*/ 0 h 260"/>
                    <a:gd name="T48" fmla="*/ 0 w 309"/>
                    <a:gd name="T49" fmla="*/ 0 h 260"/>
                    <a:gd name="T50" fmla="*/ 0 w 309"/>
                    <a:gd name="T51" fmla="*/ 0 h 26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309"/>
                    <a:gd name="T79" fmla="*/ 0 h 260"/>
                    <a:gd name="T80" fmla="*/ 309 w 309"/>
                    <a:gd name="T81" fmla="*/ 260 h 260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309" h="260">
                      <a:moveTo>
                        <a:pt x="308" y="259"/>
                      </a:moveTo>
                      <a:lnTo>
                        <a:pt x="308" y="245"/>
                      </a:lnTo>
                      <a:lnTo>
                        <a:pt x="306" y="231"/>
                      </a:lnTo>
                      <a:lnTo>
                        <a:pt x="303" y="217"/>
                      </a:lnTo>
                      <a:lnTo>
                        <a:pt x="300" y="203"/>
                      </a:lnTo>
                      <a:lnTo>
                        <a:pt x="294" y="189"/>
                      </a:lnTo>
                      <a:lnTo>
                        <a:pt x="288" y="175"/>
                      </a:lnTo>
                      <a:lnTo>
                        <a:pt x="280" y="162"/>
                      </a:lnTo>
                      <a:lnTo>
                        <a:pt x="271" y="150"/>
                      </a:lnTo>
                      <a:lnTo>
                        <a:pt x="262" y="138"/>
                      </a:lnTo>
                      <a:lnTo>
                        <a:pt x="250" y="124"/>
                      </a:lnTo>
                      <a:lnTo>
                        <a:pt x="238" y="112"/>
                      </a:lnTo>
                      <a:lnTo>
                        <a:pt x="225" y="101"/>
                      </a:lnTo>
                      <a:lnTo>
                        <a:pt x="211" y="89"/>
                      </a:lnTo>
                      <a:lnTo>
                        <a:pt x="195" y="79"/>
                      </a:lnTo>
                      <a:lnTo>
                        <a:pt x="179" y="68"/>
                      </a:lnTo>
                      <a:lnTo>
                        <a:pt x="162" y="58"/>
                      </a:lnTo>
                      <a:lnTo>
                        <a:pt x="144" y="48"/>
                      </a:lnTo>
                      <a:lnTo>
                        <a:pt x="126" y="40"/>
                      </a:lnTo>
                      <a:lnTo>
                        <a:pt x="106" y="31"/>
                      </a:lnTo>
                      <a:lnTo>
                        <a:pt x="85" y="24"/>
                      </a:lnTo>
                      <a:lnTo>
                        <a:pt x="65" y="17"/>
                      </a:lnTo>
                      <a:lnTo>
                        <a:pt x="43" y="10"/>
                      </a:lnTo>
                      <a:lnTo>
                        <a:pt x="22" y="5"/>
                      </a:lnTo>
                      <a:lnTo>
                        <a:pt x="0" y="0"/>
                      </a:lnTo>
                      <a:lnTo>
                        <a:pt x="308" y="259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3" name="Freeform 72"/>
                <p:cNvSpPr>
                  <a:spLocks noChangeArrowheads="1"/>
                </p:cNvSpPr>
                <p:nvPr/>
              </p:nvSpPr>
              <p:spPr bwMode="auto">
                <a:xfrm>
                  <a:off x="4400" y="2294"/>
                  <a:ext cx="32" cy="20"/>
                </a:xfrm>
                <a:custGeom>
                  <a:avLst/>
                  <a:gdLst>
                    <a:gd name="T0" fmla="*/ 0 w 142"/>
                    <a:gd name="T1" fmla="*/ 0 h 88"/>
                    <a:gd name="T2" fmla="*/ 0 w 142"/>
                    <a:gd name="T3" fmla="*/ 0 h 88"/>
                    <a:gd name="T4" fmla="*/ 0 w 142"/>
                    <a:gd name="T5" fmla="*/ 0 h 88"/>
                    <a:gd name="T6" fmla="*/ 0 w 142"/>
                    <a:gd name="T7" fmla="*/ 0 h 88"/>
                    <a:gd name="T8" fmla="*/ 0 w 142"/>
                    <a:gd name="T9" fmla="*/ 0 h 88"/>
                    <a:gd name="T10" fmla="*/ 0 w 142"/>
                    <a:gd name="T11" fmla="*/ 0 h 88"/>
                    <a:gd name="T12" fmla="*/ 0 w 142"/>
                    <a:gd name="T13" fmla="*/ 0 h 88"/>
                    <a:gd name="T14" fmla="*/ 0 w 142"/>
                    <a:gd name="T15" fmla="*/ 0 h 88"/>
                    <a:gd name="T16" fmla="*/ 0 w 142"/>
                    <a:gd name="T17" fmla="*/ 0 h 88"/>
                    <a:gd name="T18" fmla="*/ 0 w 142"/>
                    <a:gd name="T19" fmla="*/ 0 h 88"/>
                    <a:gd name="T20" fmla="*/ 0 w 142"/>
                    <a:gd name="T21" fmla="*/ 0 h 88"/>
                    <a:gd name="T22" fmla="*/ 0 w 142"/>
                    <a:gd name="T23" fmla="*/ 0 h 88"/>
                    <a:gd name="T24" fmla="*/ 0 w 142"/>
                    <a:gd name="T25" fmla="*/ 0 h 88"/>
                    <a:gd name="T26" fmla="*/ 0 w 142"/>
                    <a:gd name="T27" fmla="*/ 0 h 88"/>
                    <a:gd name="T28" fmla="*/ 0 w 142"/>
                    <a:gd name="T29" fmla="*/ 0 h 88"/>
                    <a:gd name="T30" fmla="*/ 0 w 142"/>
                    <a:gd name="T31" fmla="*/ 0 h 88"/>
                    <a:gd name="T32" fmla="*/ 0 w 142"/>
                    <a:gd name="T33" fmla="*/ 0 h 8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42"/>
                    <a:gd name="T52" fmla="*/ 0 h 88"/>
                    <a:gd name="T53" fmla="*/ 142 w 142"/>
                    <a:gd name="T54" fmla="*/ 88 h 8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42" h="88">
                      <a:moveTo>
                        <a:pt x="0" y="87"/>
                      </a:moveTo>
                      <a:lnTo>
                        <a:pt x="11" y="83"/>
                      </a:lnTo>
                      <a:lnTo>
                        <a:pt x="22" y="78"/>
                      </a:lnTo>
                      <a:lnTo>
                        <a:pt x="34" y="73"/>
                      </a:lnTo>
                      <a:lnTo>
                        <a:pt x="44" y="68"/>
                      </a:lnTo>
                      <a:lnTo>
                        <a:pt x="55" y="63"/>
                      </a:lnTo>
                      <a:lnTo>
                        <a:pt x="65" y="57"/>
                      </a:lnTo>
                      <a:lnTo>
                        <a:pt x="74" y="51"/>
                      </a:lnTo>
                      <a:lnTo>
                        <a:pt x="84" y="46"/>
                      </a:lnTo>
                      <a:lnTo>
                        <a:pt x="94" y="40"/>
                      </a:lnTo>
                      <a:lnTo>
                        <a:pt x="102" y="33"/>
                      </a:lnTo>
                      <a:lnTo>
                        <a:pt x="111" y="26"/>
                      </a:lnTo>
                      <a:lnTo>
                        <a:pt x="119" y="20"/>
                      </a:lnTo>
                      <a:lnTo>
                        <a:pt x="127" y="13"/>
                      </a:lnTo>
                      <a:lnTo>
                        <a:pt x="134" y="6"/>
                      </a:lnTo>
                      <a:lnTo>
                        <a:pt x="141" y="0"/>
                      </a:lnTo>
                      <a:lnTo>
                        <a:pt x="0" y="87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4" name="Freeform 73"/>
                <p:cNvSpPr>
                  <a:spLocks noChangeArrowheads="1"/>
                </p:cNvSpPr>
                <p:nvPr/>
              </p:nvSpPr>
              <p:spPr bwMode="auto">
                <a:xfrm>
                  <a:off x="4373" y="2207"/>
                  <a:ext cx="3" cy="13"/>
                </a:xfrm>
                <a:custGeom>
                  <a:avLst/>
                  <a:gdLst>
                    <a:gd name="T0" fmla="*/ 0 w 13"/>
                    <a:gd name="T1" fmla="*/ 0 h 58"/>
                    <a:gd name="T2" fmla="*/ 0 w 13"/>
                    <a:gd name="T3" fmla="*/ 0 h 58"/>
                    <a:gd name="T4" fmla="*/ 0 w 13"/>
                    <a:gd name="T5" fmla="*/ 0 h 58"/>
                    <a:gd name="T6" fmla="*/ 0 w 13"/>
                    <a:gd name="T7" fmla="*/ 0 h 58"/>
                    <a:gd name="T8" fmla="*/ 0 w 13"/>
                    <a:gd name="T9" fmla="*/ 0 h 58"/>
                    <a:gd name="T10" fmla="*/ 0 w 13"/>
                    <a:gd name="T11" fmla="*/ 0 h 58"/>
                    <a:gd name="T12" fmla="*/ 0 w 13"/>
                    <a:gd name="T13" fmla="*/ 0 h 58"/>
                    <a:gd name="T14" fmla="*/ 0 w 13"/>
                    <a:gd name="T15" fmla="*/ 0 h 58"/>
                    <a:gd name="T16" fmla="*/ 0 w 13"/>
                    <a:gd name="T17" fmla="*/ 0 h 58"/>
                    <a:gd name="T18" fmla="*/ 0 w 13"/>
                    <a:gd name="T19" fmla="*/ 0 h 58"/>
                    <a:gd name="T20" fmla="*/ 0 w 13"/>
                    <a:gd name="T21" fmla="*/ 0 h 58"/>
                    <a:gd name="T22" fmla="*/ 0 w 13"/>
                    <a:gd name="T23" fmla="*/ 0 h 58"/>
                    <a:gd name="T24" fmla="*/ 0 w 13"/>
                    <a:gd name="T25" fmla="*/ 0 h 58"/>
                    <a:gd name="T26" fmla="*/ 0 w 13"/>
                    <a:gd name="T27" fmla="*/ 0 h 58"/>
                    <a:gd name="T28" fmla="*/ 0 w 13"/>
                    <a:gd name="T29" fmla="*/ 0 h 58"/>
                    <a:gd name="T30" fmla="*/ 0 w 13"/>
                    <a:gd name="T31" fmla="*/ 0 h 58"/>
                    <a:gd name="T32" fmla="*/ 0 w 13"/>
                    <a:gd name="T33" fmla="*/ 0 h 5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3"/>
                    <a:gd name="T52" fmla="*/ 0 h 58"/>
                    <a:gd name="T53" fmla="*/ 13 w 13"/>
                    <a:gd name="T54" fmla="*/ 58 h 5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3" h="58">
                      <a:moveTo>
                        <a:pt x="12" y="57"/>
                      </a:moveTo>
                      <a:lnTo>
                        <a:pt x="12" y="53"/>
                      </a:lnTo>
                      <a:lnTo>
                        <a:pt x="12" y="49"/>
                      </a:lnTo>
                      <a:lnTo>
                        <a:pt x="12" y="45"/>
                      </a:lnTo>
                      <a:lnTo>
                        <a:pt x="11" y="42"/>
                      </a:lnTo>
                      <a:lnTo>
                        <a:pt x="11" y="38"/>
                      </a:lnTo>
                      <a:lnTo>
                        <a:pt x="11" y="34"/>
                      </a:lnTo>
                      <a:lnTo>
                        <a:pt x="10" y="30"/>
                      </a:lnTo>
                      <a:lnTo>
                        <a:pt x="9" y="26"/>
                      </a:lnTo>
                      <a:lnTo>
                        <a:pt x="8" y="22"/>
                      </a:lnTo>
                      <a:lnTo>
                        <a:pt x="7" y="18"/>
                      </a:lnTo>
                      <a:lnTo>
                        <a:pt x="5" y="15"/>
                      </a:lnTo>
                      <a:lnTo>
                        <a:pt x="4" y="12"/>
                      </a:lnTo>
                      <a:lnTo>
                        <a:pt x="3" y="8"/>
                      </a:lnTo>
                      <a:lnTo>
                        <a:pt x="1" y="4"/>
                      </a:lnTo>
                      <a:lnTo>
                        <a:pt x="0" y="0"/>
                      </a:lnTo>
                      <a:lnTo>
                        <a:pt x="12" y="57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5" name="Freeform 74"/>
                <p:cNvSpPr>
                  <a:spLocks noChangeArrowheads="1"/>
                </p:cNvSpPr>
                <p:nvPr/>
              </p:nvSpPr>
              <p:spPr bwMode="auto">
                <a:xfrm>
                  <a:off x="4212" y="2180"/>
                  <a:ext cx="18" cy="13"/>
                </a:xfrm>
                <a:custGeom>
                  <a:avLst/>
                  <a:gdLst>
                    <a:gd name="T0" fmla="*/ 0 w 80"/>
                    <a:gd name="T1" fmla="*/ 0 h 58"/>
                    <a:gd name="T2" fmla="*/ 0 w 80"/>
                    <a:gd name="T3" fmla="*/ 0 h 58"/>
                    <a:gd name="T4" fmla="*/ 0 w 80"/>
                    <a:gd name="T5" fmla="*/ 0 h 58"/>
                    <a:gd name="T6" fmla="*/ 0 w 80"/>
                    <a:gd name="T7" fmla="*/ 0 h 58"/>
                    <a:gd name="T8" fmla="*/ 0 w 80"/>
                    <a:gd name="T9" fmla="*/ 0 h 58"/>
                    <a:gd name="T10" fmla="*/ 0 w 80"/>
                    <a:gd name="T11" fmla="*/ 0 h 58"/>
                    <a:gd name="T12" fmla="*/ 0 w 80"/>
                    <a:gd name="T13" fmla="*/ 0 h 58"/>
                    <a:gd name="T14" fmla="*/ 0 w 80"/>
                    <a:gd name="T15" fmla="*/ 0 h 58"/>
                    <a:gd name="T16" fmla="*/ 0 w 80"/>
                    <a:gd name="T17" fmla="*/ 0 h 58"/>
                    <a:gd name="T18" fmla="*/ 0 w 80"/>
                    <a:gd name="T19" fmla="*/ 0 h 58"/>
                    <a:gd name="T20" fmla="*/ 0 w 80"/>
                    <a:gd name="T21" fmla="*/ 0 h 58"/>
                    <a:gd name="T22" fmla="*/ 0 w 80"/>
                    <a:gd name="T23" fmla="*/ 0 h 58"/>
                    <a:gd name="T24" fmla="*/ 0 w 80"/>
                    <a:gd name="T25" fmla="*/ 0 h 58"/>
                    <a:gd name="T26" fmla="*/ 0 w 80"/>
                    <a:gd name="T27" fmla="*/ 0 h 58"/>
                    <a:gd name="T28" fmla="*/ 0 w 80"/>
                    <a:gd name="T29" fmla="*/ 0 h 58"/>
                    <a:gd name="T30" fmla="*/ 0 w 80"/>
                    <a:gd name="T31" fmla="*/ 0 h 58"/>
                    <a:gd name="T32" fmla="*/ 0 w 80"/>
                    <a:gd name="T33" fmla="*/ 0 h 5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80"/>
                    <a:gd name="T52" fmla="*/ 0 h 58"/>
                    <a:gd name="T53" fmla="*/ 80 w 80"/>
                    <a:gd name="T54" fmla="*/ 58 h 5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80" h="58">
                      <a:moveTo>
                        <a:pt x="79" y="0"/>
                      </a:moveTo>
                      <a:lnTo>
                        <a:pt x="73" y="3"/>
                      </a:lnTo>
                      <a:lnTo>
                        <a:pt x="67" y="7"/>
                      </a:lnTo>
                      <a:lnTo>
                        <a:pt x="61" y="10"/>
                      </a:lnTo>
                      <a:lnTo>
                        <a:pt x="55" y="13"/>
                      </a:lnTo>
                      <a:lnTo>
                        <a:pt x="49" y="17"/>
                      </a:lnTo>
                      <a:lnTo>
                        <a:pt x="44" y="21"/>
                      </a:lnTo>
                      <a:lnTo>
                        <a:pt x="38" y="25"/>
                      </a:lnTo>
                      <a:lnTo>
                        <a:pt x="33" y="28"/>
                      </a:lnTo>
                      <a:lnTo>
                        <a:pt x="28" y="32"/>
                      </a:lnTo>
                      <a:lnTo>
                        <a:pt x="23" y="36"/>
                      </a:lnTo>
                      <a:lnTo>
                        <a:pt x="18" y="41"/>
                      </a:lnTo>
                      <a:lnTo>
                        <a:pt x="14" y="45"/>
                      </a:lnTo>
                      <a:lnTo>
                        <a:pt x="9" y="49"/>
                      </a:lnTo>
                      <a:lnTo>
                        <a:pt x="5" y="53"/>
                      </a:lnTo>
                      <a:lnTo>
                        <a:pt x="0" y="57"/>
                      </a:lnTo>
                      <a:lnTo>
                        <a:pt x="79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6" name="Freeform 75"/>
                <p:cNvSpPr>
                  <a:spLocks noChangeArrowheads="1"/>
                </p:cNvSpPr>
                <p:nvPr/>
              </p:nvSpPr>
              <p:spPr bwMode="auto">
                <a:xfrm>
                  <a:off x="4081" y="2188"/>
                  <a:ext cx="11" cy="13"/>
                </a:xfrm>
                <a:custGeom>
                  <a:avLst/>
                  <a:gdLst>
                    <a:gd name="T0" fmla="*/ 0 w 49"/>
                    <a:gd name="T1" fmla="*/ 0 h 58"/>
                    <a:gd name="T2" fmla="*/ 0 w 49"/>
                    <a:gd name="T3" fmla="*/ 0 h 58"/>
                    <a:gd name="T4" fmla="*/ 0 w 49"/>
                    <a:gd name="T5" fmla="*/ 0 h 58"/>
                    <a:gd name="T6" fmla="*/ 0 w 49"/>
                    <a:gd name="T7" fmla="*/ 0 h 58"/>
                    <a:gd name="T8" fmla="*/ 0 w 49"/>
                    <a:gd name="T9" fmla="*/ 0 h 58"/>
                    <a:gd name="T10" fmla="*/ 0 w 49"/>
                    <a:gd name="T11" fmla="*/ 0 h 58"/>
                    <a:gd name="T12" fmla="*/ 0 w 49"/>
                    <a:gd name="T13" fmla="*/ 0 h 58"/>
                    <a:gd name="T14" fmla="*/ 0 w 49"/>
                    <a:gd name="T15" fmla="*/ 0 h 58"/>
                    <a:gd name="T16" fmla="*/ 0 w 49"/>
                    <a:gd name="T17" fmla="*/ 0 h 58"/>
                    <a:gd name="T18" fmla="*/ 0 w 49"/>
                    <a:gd name="T19" fmla="*/ 0 h 58"/>
                    <a:gd name="T20" fmla="*/ 0 w 49"/>
                    <a:gd name="T21" fmla="*/ 0 h 58"/>
                    <a:gd name="T22" fmla="*/ 0 w 49"/>
                    <a:gd name="T23" fmla="*/ 0 h 58"/>
                    <a:gd name="T24" fmla="*/ 0 w 49"/>
                    <a:gd name="T25" fmla="*/ 0 h 58"/>
                    <a:gd name="T26" fmla="*/ 0 w 49"/>
                    <a:gd name="T27" fmla="*/ 0 h 58"/>
                    <a:gd name="T28" fmla="*/ 0 w 49"/>
                    <a:gd name="T29" fmla="*/ 0 h 58"/>
                    <a:gd name="T30" fmla="*/ 0 w 49"/>
                    <a:gd name="T31" fmla="*/ 0 h 58"/>
                    <a:gd name="T32" fmla="*/ 0 w 49"/>
                    <a:gd name="T33" fmla="*/ 0 h 58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9"/>
                    <a:gd name="T52" fmla="*/ 0 h 58"/>
                    <a:gd name="T53" fmla="*/ 49 w 49"/>
                    <a:gd name="T54" fmla="*/ 58 h 58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9" h="58">
                      <a:moveTo>
                        <a:pt x="48" y="0"/>
                      </a:moveTo>
                      <a:lnTo>
                        <a:pt x="43" y="4"/>
                      </a:lnTo>
                      <a:lnTo>
                        <a:pt x="40" y="7"/>
                      </a:lnTo>
                      <a:lnTo>
                        <a:pt x="37" y="11"/>
                      </a:lnTo>
                      <a:lnTo>
                        <a:pt x="32" y="14"/>
                      </a:lnTo>
                      <a:lnTo>
                        <a:pt x="28" y="18"/>
                      </a:lnTo>
                      <a:lnTo>
                        <a:pt x="25" y="22"/>
                      </a:lnTo>
                      <a:lnTo>
                        <a:pt x="22" y="25"/>
                      </a:lnTo>
                      <a:lnTo>
                        <a:pt x="18" y="30"/>
                      </a:lnTo>
                      <a:lnTo>
                        <a:pt x="14" y="34"/>
                      </a:lnTo>
                      <a:lnTo>
                        <a:pt x="12" y="38"/>
                      </a:lnTo>
                      <a:lnTo>
                        <a:pt x="9" y="42"/>
                      </a:lnTo>
                      <a:lnTo>
                        <a:pt x="6" y="45"/>
                      </a:lnTo>
                      <a:lnTo>
                        <a:pt x="4" y="49"/>
                      </a:lnTo>
                      <a:lnTo>
                        <a:pt x="2" y="53"/>
                      </a:lnTo>
                      <a:lnTo>
                        <a:pt x="0" y="57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7" name="Freeform 76"/>
                <p:cNvSpPr>
                  <a:spLocks noChangeArrowheads="1"/>
                </p:cNvSpPr>
                <p:nvPr/>
              </p:nvSpPr>
              <p:spPr bwMode="auto">
                <a:xfrm>
                  <a:off x="3920" y="2204"/>
                  <a:ext cx="23" cy="8"/>
                </a:xfrm>
                <a:custGeom>
                  <a:avLst/>
                  <a:gdLst>
                    <a:gd name="T0" fmla="*/ 0 w 102"/>
                    <a:gd name="T1" fmla="*/ 0 h 34"/>
                    <a:gd name="T2" fmla="*/ 0 w 102"/>
                    <a:gd name="T3" fmla="*/ 0 h 34"/>
                    <a:gd name="T4" fmla="*/ 0 w 102"/>
                    <a:gd name="T5" fmla="*/ 0 h 34"/>
                    <a:gd name="T6" fmla="*/ 0 w 102"/>
                    <a:gd name="T7" fmla="*/ 0 h 34"/>
                    <a:gd name="T8" fmla="*/ 0 w 102"/>
                    <a:gd name="T9" fmla="*/ 0 h 34"/>
                    <a:gd name="T10" fmla="*/ 0 w 102"/>
                    <a:gd name="T11" fmla="*/ 0 h 34"/>
                    <a:gd name="T12" fmla="*/ 0 w 102"/>
                    <a:gd name="T13" fmla="*/ 0 h 34"/>
                    <a:gd name="T14" fmla="*/ 0 w 102"/>
                    <a:gd name="T15" fmla="*/ 0 h 34"/>
                    <a:gd name="T16" fmla="*/ 0 w 102"/>
                    <a:gd name="T17" fmla="*/ 0 h 34"/>
                    <a:gd name="T18" fmla="*/ 0 w 102"/>
                    <a:gd name="T19" fmla="*/ 0 h 34"/>
                    <a:gd name="T20" fmla="*/ 0 w 102"/>
                    <a:gd name="T21" fmla="*/ 0 h 34"/>
                    <a:gd name="T22" fmla="*/ 0 w 102"/>
                    <a:gd name="T23" fmla="*/ 0 h 34"/>
                    <a:gd name="T24" fmla="*/ 0 w 102"/>
                    <a:gd name="T25" fmla="*/ 0 h 34"/>
                    <a:gd name="T26" fmla="*/ 0 w 102"/>
                    <a:gd name="T27" fmla="*/ 0 h 34"/>
                    <a:gd name="T28" fmla="*/ 0 w 102"/>
                    <a:gd name="T29" fmla="*/ 0 h 34"/>
                    <a:gd name="T30" fmla="*/ 0 w 102"/>
                    <a:gd name="T31" fmla="*/ 0 h 34"/>
                    <a:gd name="T32" fmla="*/ 0 w 102"/>
                    <a:gd name="T33" fmla="*/ 0 h 3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02"/>
                    <a:gd name="T52" fmla="*/ 0 h 34"/>
                    <a:gd name="T53" fmla="*/ 102 w 102"/>
                    <a:gd name="T54" fmla="*/ 34 h 3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02" h="34">
                      <a:moveTo>
                        <a:pt x="101" y="33"/>
                      </a:moveTo>
                      <a:lnTo>
                        <a:pt x="95" y="31"/>
                      </a:lnTo>
                      <a:lnTo>
                        <a:pt x="89" y="28"/>
                      </a:lnTo>
                      <a:lnTo>
                        <a:pt x="82" y="26"/>
                      </a:lnTo>
                      <a:lnTo>
                        <a:pt x="75" y="24"/>
                      </a:lnTo>
                      <a:lnTo>
                        <a:pt x="69" y="22"/>
                      </a:lnTo>
                      <a:lnTo>
                        <a:pt x="63" y="19"/>
                      </a:lnTo>
                      <a:lnTo>
                        <a:pt x="56" y="16"/>
                      </a:lnTo>
                      <a:lnTo>
                        <a:pt x="49" y="14"/>
                      </a:lnTo>
                      <a:lnTo>
                        <a:pt x="42" y="12"/>
                      </a:lnTo>
                      <a:lnTo>
                        <a:pt x="35" y="9"/>
                      </a:lnTo>
                      <a:lnTo>
                        <a:pt x="29" y="7"/>
                      </a:lnTo>
                      <a:lnTo>
                        <a:pt x="21" y="5"/>
                      </a:lnTo>
                      <a:lnTo>
                        <a:pt x="14" y="3"/>
                      </a:lnTo>
                      <a:lnTo>
                        <a:pt x="7" y="2"/>
                      </a:lnTo>
                      <a:lnTo>
                        <a:pt x="0" y="0"/>
                      </a:lnTo>
                      <a:lnTo>
                        <a:pt x="101" y="33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8" name="Freeform 77"/>
                <p:cNvSpPr>
                  <a:spLocks noChangeArrowheads="1"/>
                </p:cNvSpPr>
                <p:nvPr/>
              </p:nvSpPr>
              <p:spPr bwMode="auto">
                <a:xfrm>
                  <a:off x="3751" y="2283"/>
                  <a:ext cx="7" cy="14"/>
                </a:xfrm>
                <a:custGeom>
                  <a:avLst/>
                  <a:gdLst>
                    <a:gd name="T0" fmla="*/ 0 w 32"/>
                    <a:gd name="T1" fmla="*/ 0 h 62"/>
                    <a:gd name="T2" fmla="*/ 0 w 32"/>
                    <a:gd name="T3" fmla="*/ 0 h 62"/>
                    <a:gd name="T4" fmla="*/ 0 w 32"/>
                    <a:gd name="T5" fmla="*/ 0 h 62"/>
                    <a:gd name="T6" fmla="*/ 0 w 32"/>
                    <a:gd name="T7" fmla="*/ 0 h 62"/>
                    <a:gd name="T8" fmla="*/ 0 w 32"/>
                    <a:gd name="T9" fmla="*/ 0 h 62"/>
                    <a:gd name="T10" fmla="*/ 0 w 32"/>
                    <a:gd name="T11" fmla="*/ 0 h 62"/>
                    <a:gd name="T12" fmla="*/ 0 w 32"/>
                    <a:gd name="T13" fmla="*/ 0 h 62"/>
                    <a:gd name="T14" fmla="*/ 0 w 32"/>
                    <a:gd name="T15" fmla="*/ 0 h 62"/>
                    <a:gd name="T16" fmla="*/ 0 w 32"/>
                    <a:gd name="T17" fmla="*/ 0 h 62"/>
                    <a:gd name="T18" fmla="*/ 0 w 32"/>
                    <a:gd name="T19" fmla="*/ 0 h 62"/>
                    <a:gd name="T20" fmla="*/ 0 w 32"/>
                    <a:gd name="T21" fmla="*/ 0 h 62"/>
                    <a:gd name="T22" fmla="*/ 0 w 32"/>
                    <a:gd name="T23" fmla="*/ 0 h 62"/>
                    <a:gd name="T24" fmla="*/ 0 w 32"/>
                    <a:gd name="T25" fmla="*/ 0 h 62"/>
                    <a:gd name="T26" fmla="*/ 0 w 32"/>
                    <a:gd name="T27" fmla="*/ 0 h 62"/>
                    <a:gd name="T28" fmla="*/ 0 w 32"/>
                    <a:gd name="T29" fmla="*/ 0 h 62"/>
                    <a:gd name="T30" fmla="*/ 0 w 32"/>
                    <a:gd name="T31" fmla="*/ 0 h 62"/>
                    <a:gd name="T32" fmla="*/ 0 w 32"/>
                    <a:gd name="T33" fmla="*/ 0 h 6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2"/>
                    <a:gd name="T52" fmla="*/ 0 h 62"/>
                    <a:gd name="T53" fmla="*/ 32 w 32"/>
                    <a:gd name="T54" fmla="*/ 62 h 6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2" h="62">
                      <a:moveTo>
                        <a:pt x="0" y="0"/>
                      </a:moveTo>
                      <a:lnTo>
                        <a:pt x="1" y="4"/>
                      </a:lnTo>
                      <a:lnTo>
                        <a:pt x="3" y="8"/>
                      </a:lnTo>
                      <a:lnTo>
                        <a:pt x="4" y="13"/>
                      </a:lnTo>
                      <a:lnTo>
                        <a:pt x="6" y="17"/>
                      </a:lnTo>
                      <a:lnTo>
                        <a:pt x="8" y="21"/>
                      </a:lnTo>
                      <a:lnTo>
                        <a:pt x="10" y="25"/>
                      </a:lnTo>
                      <a:lnTo>
                        <a:pt x="12" y="29"/>
                      </a:lnTo>
                      <a:lnTo>
                        <a:pt x="14" y="34"/>
                      </a:lnTo>
                      <a:lnTo>
                        <a:pt x="16" y="38"/>
                      </a:lnTo>
                      <a:lnTo>
                        <a:pt x="19" y="42"/>
                      </a:lnTo>
                      <a:lnTo>
                        <a:pt x="21" y="46"/>
                      </a:lnTo>
                      <a:lnTo>
                        <a:pt x="24" y="49"/>
                      </a:lnTo>
                      <a:lnTo>
                        <a:pt x="26" y="53"/>
                      </a:lnTo>
                      <a:lnTo>
                        <a:pt x="28" y="57"/>
                      </a:lnTo>
                      <a:lnTo>
                        <a:pt x="31" y="6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36" name="Text Box 78"/>
              <p:cNvSpPr txBox="1">
                <a:spLocks noChangeArrowheads="1"/>
              </p:cNvSpPr>
              <p:nvPr/>
            </p:nvSpPr>
            <p:spPr bwMode="auto">
              <a:xfrm>
                <a:off x="3734" y="2216"/>
                <a:ext cx="652" cy="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memory</a:t>
                </a:r>
              </a:p>
            </p:txBody>
          </p:sp>
        </p:grpSp>
        <p:sp>
          <p:nvSpPr>
            <p:cNvPr id="4173" name="Line 79"/>
            <p:cNvSpPr>
              <a:spLocks noChangeShapeType="1"/>
            </p:cNvSpPr>
            <p:nvPr/>
          </p:nvSpPr>
          <p:spPr bwMode="auto">
            <a:xfrm>
              <a:off x="2023" y="2344"/>
              <a:ext cx="176" cy="1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4" name="Line 80"/>
            <p:cNvSpPr>
              <a:spLocks noChangeShapeType="1"/>
            </p:cNvSpPr>
            <p:nvPr/>
          </p:nvSpPr>
          <p:spPr bwMode="auto">
            <a:xfrm>
              <a:off x="2383" y="2352"/>
              <a:ext cx="176" cy="1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75" name="Group 81"/>
            <p:cNvGrpSpPr>
              <a:grpSpLocks/>
            </p:cNvGrpSpPr>
            <p:nvPr/>
          </p:nvGrpSpPr>
          <p:grpSpPr bwMode="auto">
            <a:xfrm>
              <a:off x="224" y="1776"/>
              <a:ext cx="287" cy="242"/>
              <a:chOff x="224" y="1776"/>
              <a:chExt cx="287" cy="242"/>
            </a:xfrm>
          </p:grpSpPr>
          <p:sp>
            <p:nvSpPr>
              <p:cNvPr id="4233" name="AutoShape 82"/>
              <p:cNvSpPr>
                <a:spLocks noChangeArrowheads="1"/>
              </p:cNvSpPr>
              <p:nvPr/>
            </p:nvSpPr>
            <p:spPr bwMode="auto">
              <a:xfrm>
                <a:off x="224" y="1776"/>
                <a:ext cx="287" cy="242"/>
              </a:xfrm>
              <a:prstGeom prst="roundRect">
                <a:avLst>
                  <a:gd name="adj" fmla="val 412"/>
                </a:avLst>
              </a:prstGeom>
              <a:solidFill>
                <a:srgbClr val="FFFFFF"/>
              </a:solidFill>
              <a:ln w="1908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4" name="Text Box 83"/>
              <p:cNvSpPr txBox="1">
                <a:spLocks noChangeArrowheads="1"/>
              </p:cNvSpPr>
              <p:nvPr/>
            </p:nvSpPr>
            <p:spPr bwMode="auto">
              <a:xfrm>
                <a:off x="224" y="1776"/>
                <a:ext cx="287" cy="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pc</a:t>
                </a:r>
              </a:p>
            </p:txBody>
          </p:sp>
        </p:grpSp>
        <p:grpSp>
          <p:nvGrpSpPr>
            <p:cNvPr id="4176" name="Group 84"/>
            <p:cNvGrpSpPr>
              <a:grpSpLocks/>
            </p:cNvGrpSpPr>
            <p:nvPr/>
          </p:nvGrpSpPr>
          <p:grpSpPr bwMode="auto">
            <a:xfrm>
              <a:off x="4834" y="2144"/>
              <a:ext cx="669" cy="403"/>
              <a:chOff x="4834" y="2144"/>
              <a:chExt cx="669" cy="403"/>
            </a:xfrm>
          </p:grpSpPr>
          <p:grpSp>
            <p:nvGrpSpPr>
              <p:cNvPr id="4219" name="Group 85"/>
              <p:cNvGrpSpPr>
                <a:grpSpLocks/>
              </p:cNvGrpSpPr>
              <p:nvPr/>
            </p:nvGrpSpPr>
            <p:grpSpPr bwMode="auto">
              <a:xfrm>
                <a:off x="4834" y="2144"/>
                <a:ext cx="662" cy="403"/>
                <a:chOff x="4834" y="2144"/>
                <a:chExt cx="662" cy="403"/>
              </a:xfrm>
            </p:grpSpPr>
            <p:sp>
              <p:nvSpPr>
                <p:cNvPr id="4221" name="Freeform 86"/>
                <p:cNvSpPr>
                  <a:spLocks noChangeArrowheads="1"/>
                </p:cNvSpPr>
                <p:nvPr/>
              </p:nvSpPr>
              <p:spPr bwMode="auto">
                <a:xfrm>
                  <a:off x="4834" y="2144"/>
                  <a:ext cx="663" cy="404"/>
                </a:xfrm>
                <a:custGeom>
                  <a:avLst/>
                  <a:gdLst>
                    <a:gd name="T0" fmla="*/ 0 w 2925"/>
                    <a:gd name="T1" fmla="*/ 0 h 1782"/>
                    <a:gd name="T2" fmla="*/ 0 w 2925"/>
                    <a:gd name="T3" fmla="*/ 0 h 1782"/>
                    <a:gd name="T4" fmla="*/ 0 w 2925"/>
                    <a:gd name="T5" fmla="*/ 0 h 1782"/>
                    <a:gd name="T6" fmla="*/ 0 w 2925"/>
                    <a:gd name="T7" fmla="*/ 0 h 1782"/>
                    <a:gd name="T8" fmla="*/ 0 w 2925"/>
                    <a:gd name="T9" fmla="*/ 0 h 1782"/>
                    <a:gd name="T10" fmla="*/ 0 w 2925"/>
                    <a:gd name="T11" fmla="*/ 0 h 1782"/>
                    <a:gd name="T12" fmla="*/ 0 w 2925"/>
                    <a:gd name="T13" fmla="*/ 0 h 1782"/>
                    <a:gd name="T14" fmla="*/ 0 w 2925"/>
                    <a:gd name="T15" fmla="*/ 0 h 1782"/>
                    <a:gd name="T16" fmla="*/ 0 w 2925"/>
                    <a:gd name="T17" fmla="*/ 0 h 1782"/>
                    <a:gd name="T18" fmla="*/ 0 w 2925"/>
                    <a:gd name="T19" fmla="*/ 0 h 1782"/>
                    <a:gd name="T20" fmla="*/ 0 w 2925"/>
                    <a:gd name="T21" fmla="*/ 0 h 1782"/>
                    <a:gd name="T22" fmla="*/ 0 w 2925"/>
                    <a:gd name="T23" fmla="*/ 0 h 1782"/>
                    <a:gd name="T24" fmla="*/ 0 w 2925"/>
                    <a:gd name="T25" fmla="*/ 0 h 1782"/>
                    <a:gd name="T26" fmla="*/ 0 w 2925"/>
                    <a:gd name="T27" fmla="*/ 0 h 1782"/>
                    <a:gd name="T28" fmla="*/ 0 w 2925"/>
                    <a:gd name="T29" fmla="*/ 0 h 1782"/>
                    <a:gd name="T30" fmla="*/ 0 w 2925"/>
                    <a:gd name="T31" fmla="*/ 0 h 1782"/>
                    <a:gd name="T32" fmla="*/ 0 w 2925"/>
                    <a:gd name="T33" fmla="*/ 0 h 1782"/>
                    <a:gd name="T34" fmla="*/ 0 w 2925"/>
                    <a:gd name="T35" fmla="*/ 0 h 1782"/>
                    <a:gd name="T36" fmla="*/ 0 w 2925"/>
                    <a:gd name="T37" fmla="*/ 0 h 1782"/>
                    <a:gd name="T38" fmla="*/ 0 w 2925"/>
                    <a:gd name="T39" fmla="*/ 0 h 1782"/>
                    <a:gd name="T40" fmla="*/ 0 w 2925"/>
                    <a:gd name="T41" fmla="*/ 0 h 1782"/>
                    <a:gd name="T42" fmla="*/ 0 w 2925"/>
                    <a:gd name="T43" fmla="*/ 0 h 1782"/>
                    <a:gd name="T44" fmla="*/ 0 w 2925"/>
                    <a:gd name="T45" fmla="*/ 0 h 1782"/>
                    <a:gd name="T46" fmla="*/ 0 w 2925"/>
                    <a:gd name="T47" fmla="*/ 0 h 1782"/>
                    <a:gd name="T48" fmla="*/ 0 w 2925"/>
                    <a:gd name="T49" fmla="*/ 0 h 1782"/>
                    <a:gd name="T50" fmla="*/ 0 w 2925"/>
                    <a:gd name="T51" fmla="*/ 0 h 1782"/>
                    <a:gd name="T52" fmla="*/ 0 w 2925"/>
                    <a:gd name="T53" fmla="*/ 0 h 1782"/>
                    <a:gd name="T54" fmla="*/ 0 w 2925"/>
                    <a:gd name="T55" fmla="*/ 0 h 1782"/>
                    <a:gd name="T56" fmla="*/ 0 w 2925"/>
                    <a:gd name="T57" fmla="*/ 0 h 1782"/>
                    <a:gd name="T58" fmla="*/ 0 w 2925"/>
                    <a:gd name="T59" fmla="*/ 0 h 1782"/>
                    <a:gd name="T60" fmla="*/ 0 w 2925"/>
                    <a:gd name="T61" fmla="*/ 0 h 1782"/>
                    <a:gd name="T62" fmla="*/ 0 w 2925"/>
                    <a:gd name="T63" fmla="*/ 0 h 1782"/>
                    <a:gd name="T64" fmla="*/ 0 w 2925"/>
                    <a:gd name="T65" fmla="*/ 0 h 1782"/>
                    <a:gd name="T66" fmla="*/ 0 w 2925"/>
                    <a:gd name="T67" fmla="*/ 0 h 1782"/>
                    <a:gd name="T68" fmla="*/ 0 w 2925"/>
                    <a:gd name="T69" fmla="*/ 0 h 1782"/>
                    <a:gd name="T70" fmla="*/ 0 w 2925"/>
                    <a:gd name="T71" fmla="*/ 0 h 1782"/>
                    <a:gd name="T72" fmla="*/ 0 w 2925"/>
                    <a:gd name="T73" fmla="*/ 0 h 1782"/>
                    <a:gd name="T74" fmla="*/ 0 w 2925"/>
                    <a:gd name="T75" fmla="*/ 0 h 1782"/>
                    <a:gd name="T76" fmla="*/ 0 w 2925"/>
                    <a:gd name="T77" fmla="*/ 0 h 1782"/>
                    <a:gd name="T78" fmla="*/ 0 w 2925"/>
                    <a:gd name="T79" fmla="*/ 0 h 1782"/>
                    <a:gd name="T80" fmla="*/ 0 w 2925"/>
                    <a:gd name="T81" fmla="*/ 0 h 1782"/>
                    <a:gd name="T82" fmla="*/ 0 w 2925"/>
                    <a:gd name="T83" fmla="*/ 0 h 1782"/>
                    <a:gd name="T84" fmla="*/ 0 w 2925"/>
                    <a:gd name="T85" fmla="*/ 0 h 1782"/>
                    <a:gd name="T86" fmla="*/ 0 w 2925"/>
                    <a:gd name="T87" fmla="*/ 0 h 1782"/>
                    <a:gd name="T88" fmla="*/ 0 w 2925"/>
                    <a:gd name="T89" fmla="*/ 0 h 1782"/>
                    <a:gd name="T90" fmla="*/ 0 w 2925"/>
                    <a:gd name="T91" fmla="*/ 0 h 1782"/>
                    <a:gd name="T92" fmla="*/ 0 w 2925"/>
                    <a:gd name="T93" fmla="*/ 0 h 1782"/>
                    <a:gd name="T94" fmla="*/ 0 w 2925"/>
                    <a:gd name="T95" fmla="*/ 0 h 1782"/>
                    <a:gd name="T96" fmla="*/ 0 w 2925"/>
                    <a:gd name="T97" fmla="*/ 0 h 1782"/>
                    <a:gd name="T98" fmla="*/ 0 w 2925"/>
                    <a:gd name="T99" fmla="*/ 0 h 1782"/>
                    <a:gd name="T100" fmla="*/ 0 w 2925"/>
                    <a:gd name="T101" fmla="*/ 0 h 1782"/>
                    <a:gd name="T102" fmla="*/ 0 w 2925"/>
                    <a:gd name="T103" fmla="*/ 0 h 1782"/>
                    <a:gd name="T104" fmla="*/ 0 w 2925"/>
                    <a:gd name="T105" fmla="*/ 0 h 1782"/>
                    <a:gd name="T106" fmla="*/ 0 w 2925"/>
                    <a:gd name="T107" fmla="*/ 0 h 1782"/>
                    <a:gd name="T108" fmla="*/ 0 w 2925"/>
                    <a:gd name="T109" fmla="*/ 0 h 1782"/>
                    <a:gd name="T110" fmla="*/ 0 w 2925"/>
                    <a:gd name="T111" fmla="*/ 0 h 1782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925"/>
                    <a:gd name="T169" fmla="*/ 0 h 1782"/>
                    <a:gd name="T170" fmla="*/ 2925 w 2925"/>
                    <a:gd name="T171" fmla="*/ 1782 h 1782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925" h="1782">
                      <a:moveTo>
                        <a:pt x="272" y="591"/>
                      </a:moveTo>
                      <a:lnTo>
                        <a:pt x="257" y="592"/>
                      </a:lnTo>
                      <a:lnTo>
                        <a:pt x="243" y="594"/>
                      </a:lnTo>
                      <a:lnTo>
                        <a:pt x="228" y="596"/>
                      </a:lnTo>
                      <a:lnTo>
                        <a:pt x="214" y="599"/>
                      </a:lnTo>
                      <a:lnTo>
                        <a:pt x="200" y="603"/>
                      </a:lnTo>
                      <a:lnTo>
                        <a:pt x="186" y="607"/>
                      </a:lnTo>
                      <a:lnTo>
                        <a:pt x="172" y="612"/>
                      </a:lnTo>
                      <a:lnTo>
                        <a:pt x="159" y="617"/>
                      </a:lnTo>
                      <a:lnTo>
                        <a:pt x="146" y="623"/>
                      </a:lnTo>
                      <a:lnTo>
                        <a:pt x="134" y="630"/>
                      </a:lnTo>
                      <a:lnTo>
                        <a:pt x="121" y="637"/>
                      </a:lnTo>
                      <a:lnTo>
                        <a:pt x="110" y="644"/>
                      </a:lnTo>
                      <a:lnTo>
                        <a:pt x="98" y="652"/>
                      </a:lnTo>
                      <a:lnTo>
                        <a:pt x="88" y="661"/>
                      </a:lnTo>
                      <a:lnTo>
                        <a:pt x="77" y="670"/>
                      </a:lnTo>
                      <a:lnTo>
                        <a:pt x="68" y="679"/>
                      </a:lnTo>
                      <a:lnTo>
                        <a:pt x="58" y="689"/>
                      </a:lnTo>
                      <a:lnTo>
                        <a:pt x="50" y="699"/>
                      </a:lnTo>
                      <a:lnTo>
                        <a:pt x="42" y="709"/>
                      </a:lnTo>
                      <a:lnTo>
                        <a:pt x="35" y="720"/>
                      </a:lnTo>
                      <a:lnTo>
                        <a:pt x="28" y="731"/>
                      </a:lnTo>
                      <a:lnTo>
                        <a:pt x="22" y="742"/>
                      </a:lnTo>
                      <a:lnTo>
                        <a:pt x="17" y="754"/>
                      </a:lnTo>
                      <a:lnTo>
                        <a:pt x="12" y="766"/>
                      </a:lnTo>
                      <a:lnTo>
                        <a:pt x="8" y="778"/>
                      </a:lnTo>
                      <a:lnTo>
                        <a:pt x="5" y="790"/>
                      </a:lnTo>
                      <a:lnTo>
                        <a:pt x="3" y="802"/>
                      </a:lnTo>
                      <a:lnTo>
                        <a:pt x="1" y="814"/>
                      </a:lnTo>
                      <a:lnTo>
                        <a:pt x="0" y="827"/>
                      </a:lnTo>
                      <a:lnTo>
                        <a:pt x="0" y="839"/>
                      </a:lnTo>
                      <a:lnTo>
                        <a:pt x="1" y="851"/>
                      </a:lnTo>
                      <a:lnTo>
                        <a:pt x="2" y="864"/>
                      </a:lnTo>
                      <a:lnTo>
                        <a:pt x="4" y="876"/>
                      </a:lnTo>
                      <a:lnTo>
                        <a:pt x="7" y="888"/>
                      </a:lnTo>
                      <a:lnTo>
                        <a:pt x="10" y="898"/>
                      </a:lnTo>
                      <a:lnTo>
                        <a:pt x="14" y="910"/>
                      </a:lnTo>
                      <a:lnTo>
                        <a:pt x="19" y="922"/>
                      </a:lnTo>
                      <a:lnTo>
                        <a:pt x="25" y="933"/>
                      </a:lnTo>
                      <a:lnTo>
                        <a:pt x="31" y="944"/>
                      </a:lnTo>
                      <a:lnTo>
                        <a:pt x="38" y="955"/>
                      </a:lnTo>
                      <a:lnTo>
                        <a:pt x="46" y="966"/>
                      </a:lnTo>
                      <a:lnTo>
                        <a:pt x="54" y="976"/>
                      </a:lnTo>
                      <a:lnTo>
                        <a:pt x="63" y="986"/>
                      </a:lnTo>
                      <a:lnTo>
                        <a:pt x="72" y="995"/>
                      </a:lnTo>
                      <a:lnTo>
                        <a:pt x="82" y="1005"/>
                      </a:lnTo>
                      <a:lnTo>
                        <a:pt x="93" y="1013"/>
                      </a:lnTo>
                      <a:lnTo>
                        <a:pt x="104" y="1021"/>
                      </a:lnTo>
                      <a:lnTo>
                        <a:pt x="115" y="1029"/>
                      </a:lnTo>
                      <a:lnTo>
                        <a:pt x="127" y="1036"/>
                      </a:lnTo>
                      <a:lnTo>
                        <a:pt x="139" y="1043"/>
                      </a:lnTo>
                      <a:lnTo>
                        <a:pt x="152" y="1049"/>
                      </a:lnTo>
                      <a:lnTo>
                        <a:pt x="165" y="1055"/>
                      </a:lnTo>
                      <a:lnTo>
                        <a:pt x="179" y="1060"/>
                      </a:lnTo>
                      <a:lnTo>
                        <a:pt x="177" y="1020"/>
                      </a:lnTo>
                      <a:lnTo>
                        <a:pt x="165" y="1027"/>
                      </a:lnTo>
                      <a:lnTo>
                        <a:pt x="154" y="1036"/>
                      </a:lnTo>
                      <a:lnTo>
                        <a:pt x="144" y="1044"/>
                      </a:lnTo>
                      <a:lnTo>
                        <a:pt x="134" y="1054"/>
                      </a:lnTo>
                      <a:lnTo>
                        <a:pt x="125" y="1063"/>
                      </a:lnTo>
                      <a:lnTo>
                        <a:pt x="116" y="1073"/>
                      </a:lnTo>
                      <a:lnTo>
                        <a:pt x="108" y="1083"/>
                      </a:lnTo>
                      <a:lnTo>
                        <a:pt x="101" y="1094"/>
                      </a:lnTo>
                      <a:lnTo>
                        <a:pt x="94" y="1105"/>
                      </a:lnTo>
                      <a:lnTo>
                        <a:pt x="88" y="1116"/>
                      </a:lnTo>
                      <a:lnTo>
                        <a:pt x="82" y="1128"/>
                      </a:lnTo>
                      <a:lnTo>
                        <a:pt x="77" y="1139"/>
                      </a:lnTo>
                      <a:lnTo>
                        <a:pt x="73" y="1151"/>
                      </a:lnTo>
                      <a:lnTo>
                        <a:pt x="70" y="1163"/>
                      </a:lnTo>
                      <a:lnTo>
                        <a:pt x="67" y="1175"/>
                      </a:lnTo>
                      <a:lnTo>
                        <a:pt x="65" y="1187"/>
                      </a:lnTo>
                      <a:lnTo>
                        <a:pt x="64" y="1200"/>
                      </a:lnTo>
                      <a:lnTo>
                        <a:pt x="64" y="1212"/>
                      </a:lnTo>
                      <a:lnTo>
                        <a:pt x="64" y="1224"/>
                      </a:lnTo>
                      <a:lnTo>
                        <a:pt x="66" y="1237"/>
                      </a:lnTo>
                      <a:lnTo>
                        <a:pt x="67" y="1248"/>
                      </a:lnTo>
                      <a:lnTo>
                        <a:pt x="70" y="1259"/>
                      </a:lnTo>
                      <a:lnTo>
                        <a:pt x="73" y="1271"/>
                      </a:lnTo>
                      <a:lnTo>
                        <a:pt x="77" y="1283"/>
                      </a:lnTo>
                      <a:lnTo>
                        <a:pt x="82" y="1294"/>
                      </a:lnTo>
                      <a:lnTo>
                        <a:pt x="88" y="1306"/>
                      </a:lnTo>
                      <a:lnTo>
                        <a:pt x="94" y="1317"/>
                      </a:lnTo>
                      <a:lnTo>
                        <a:pt x="101" y="1328"/>
                      </a:lnTo>
                      <a:lnTo>
                        <a:pt x="108" y="1339"/>
                      </a:lnTo>
                      <a:lnTo>
                        <a:pt x="116" y="1349"/>
                      </a:lnTo>
                      <a:lnTo>
                        <a:pt x="125" y="1359"/>
                      </a:lnTo>
                      <a:lnTo>
                        <a:pt x="134" y="1368"/>
                      </a:lnTo>
                      <a:lnTo>
                        <a:pt x="144" y="1378"/>
                      </a:lnTo>
                      <a:lnTo>
                        <a:pt x="155" y="1386"/>
                      </a:lnTo>
                      <a:lnTo>
                        <a:pt x="166" y="1395"/>
                      </a:lnTo>
                      <a:lnTo>
                        <a:pt x="177" y="1403"/>
                      </a:lnTo>
                      <a:lnTo>
                        <a:pt x="189" y="1410"/>
                      </a:lnTo>
                      <a:lnTo>
                        <a:pt x="201" y="1417"/>
                      </a:lnTo>
                      <a:lnTo>
                        <a:pt x="214" y="1423"/>
                      </a:lnTo>
                      <a:lnTo>
                        <a:pt x="227" y="1429"/>
                      </a:lnTo>
                      <a:lnTo>
                        <a:pt x="241" y="1434"/>
                      </a:lnTo>
                      <a:lnTo>
                        <a:pt x="254" y="1439"/>
                      </a:lnTo>
                      <a:lnTo>
                        <a:pt x="268" y="1443"/>
                      </a:lnTo>
                      <a:lnTo>
                        <a:pt x="283" y="1446"/>
                      </a:lnTo>
                      <a:lnTo>
                        <a:pt x="297" y="1449"/>
                      </a:lnTo>
                      <a:lnTo>
                        <a:pt x="312" y="1452"/>
                      </a:lnTo>
                      <a:lnTo>
                        <a:pt x="326" y="1453"/>
                      </a:lnTo>
                      <a:lnTo>
                        <a:pt x="341" y="1455"/>
                      </a:lnTo>
                      <a:lnTo>
                        <a:pt x="356" y="1455"/>
                      </a:lnTo>
                      <a:lnTo>
                        <a:pt x="369" y="1455"/>
                      </a:lnTo>
                      <a:lnTo>
                        <a:pt x="384" y="1454"/>
                      </a:lnTo>
                      <a:lnTo>
                        <a:pt x="434" y="1508"/>
                      </a:lnTo>
                      <a:lnTo>
                        <a:pt x="451" y="1525"/>
                      </a:lnTo>
                      <a:lnTo>
                        <a:pt x="470" y="1542"/>
                      </a:lnTo>
                      <a:lnTo>
                        <a:pt x="490" y="1558"/>
                      </a:lnTo>
                      <a:lnTo>
                        <a:pt x="511" y="1574"/>
                      </a:lnTo>
                      <a:lnTo>
                        <a:pt x="532" y="1588"/>
                      </a:lnTo>
                      <a:lnTo>
                        <a:pt x="555" y="1601"/>
                      </a:lnTo>
                      <a:lnTo>
                        <a:pt x="578" y="1612"/>
                      </a:lnTo>
                      <a:lnTo>
                        <a:pt x="602" y="1623"/>
                      </a:lnTo>
                      <a:lnTo>
                        <a:pt x="627" y="1633"/>
                      </a:lnTo>
                      <a:lnTo>
                        <a:pt x="653" y="1642"/>
                      </a:lnTo>
                      <a:lnTo>
                        <a:pt x="679" y="1650"/>
                      </a:lnTo>
                      <a:lnTo>
                        <a:pt x="705" y="1657"/>
                      </a:lnTo>
                      <a:lnTo>
                        <a:pt x="732" y="1663"/>
                      </a:lnTo>
                      <a:lnTo>
                        <a:pt x="759" y="1667"/>
                      </a:lnTo>
                      <a:lnTo>
                        <a:pt x="787" y="1670"/>
                      </a:lnTo>
                      <a:lnTo>
                        <a:pt x="814" y="1672"/>
                      </a:lnTo>
                      <a:lnTo>
                        <a:pt x="842" y="1673"/>
                      </a:lnTo>
                      <a:lnTo>
                        <a:pt x="869" y="1673"/>
                      </a:lnTo>
                      <a:lnTo>
                        <a:pt x="897" y="1671"/>
                      </a:lnTo>
                      <a:lnTo>
                        <a:pt x="924" y="1668"/>
                      </a:lnTo>
                      <a:lnTo>
                        <a:pt x="952" y="1664"/>
                      </a:lnTo>
                      <a:lnTo>
                        <a:pt x="979" y="1659"/>
                      </a:lnTo>
                      <a:lnTo>
                        <a:pt x="1005" y="1652"/>
                      </a:lnTo>
                      <a:lnTo>
                        <a:pt x="1031" y="1645"/>
                      </a:lnTo>
                      <a:lnTo>
                        <a:pt x="1057" y="1636"/>
                      </a:lnTo>
                      <a:lnTo>
                        <a:pt x="1156" y="1657"/>
                      </a:lnTo>
                      <a:lnTo>
                        <a:pt x="1172" y="1671"/>
                      </a:lnTo>
                      <a:lnTo>
                        <a:pt x="1189" y="1684"/>
                      </a:lnTo>
                      <a:lnTo>
                        <a:pt x="1207" y="1697"/>
                      </a:lnTo>
                      <a:lnTo>
                        <a:pt x="1226" y="1709"/>
                      </a:lnTo>
                      <a:lnTo>
                        <a:pt x="1246" y="1720"/>
                      </a:lnTo>
                      <a:lnTo>
                        <a:pt x="1266" y="1730"/>
                      </a:lnTo>
                      <a:lnTo>
                        <a:pt x="1287" y="1740"/>
                      </a:lnTo>
                      <a:lnTo>
                        <a:pt x="1308" y="1748"/>
                      </a:lnTo>
                      <a:lnTo>
                        <a:pt x="1330" y="1756"/>
                      </a:lnTo>
                      <a:lnTo>
                        <a:pt x="1352" y="1762"/>
                      </a:lnTo>
                      <a:lnTo>
                        <a:pt x="1375" y="1768"/>
                      </a:lnTo>
                      <a:lnTo>
                        <a:pt x="1398" y="1772"/>
                      </a:lnTo>
                      <a:lnTo>
                        <a:pt x="1421" y="1776"/>
                      </a:lnTo>
                      <a:lnTo>
                        <a:pt x="1444" y="1779"/>
                      </a:lnTo>
                      <a:lnTo>
                        <a:pt x="1468" y="1780"/>
                      </a:lnTo>
                      <a:lnTo>
                        <a:pt x="1491" y="1781"/>
                      </a:lnTo>
                      <a:lnTo>
                        <a:pt x="1515" y="1781"/>
                      </a:lnTo>
                      <a:lnTo>
                        <a:pt x="1539" y="1779"/>
                      </a:lnTo>
                      <a:lnTo>
                        <a:pt x="1562" y="1777"/>
                      </a:lnTo>
                      <a:lnTo>
                        <a:pt x="1585" y="1773"/>
                      </a:lnTo>
                      <a:lnTo>
                        <a:pt x="1608" y="1769"/>
                      </a:lnTo>
                      <a:lnTo>
                        <a:pt x="1631" y="1764"/>
                      </a:lnTo>
                      <a:lnTo>
                        <a:pt x="1653" y="1757"/>
                      </a:lnTo>
                      <a:lnTo>
                        <a:pt x="1675" y="1750"/>
                      </a:lnTo>
                      <a:lnTo>
                        <a:pt x="1697" y="1742"/>
                      </a:lnTo>
                      <a:lnTo>
                        <a:pt x="1718" y="1732"/>
                      </a:lnTo>
                      <a:lnTo>
                        <a:pt x="1738" y="1722"/>
                      </a:lnTo>
                      <a:lnTo>
                        <a:pt x="1757" y="1711"/>
                      </a:lnTo>
                      <a:lnTo>
                        <a:pt x="1776" y="1700"/>
                      </a:lnTo>
                      <a:lnTo>
                        <a:pt x="1795" y="1687"/>
                      </a:lnTo>
                      <a:lnTo>
                        <a:pt x="1812" y="1674"/>
                      </a:lnTo>
                      <a:lnTo>
                        <a:pt x="1828" y="1660"/>
                      </a:lnTo>
                      <a:lnTo>
                        <a:pt x="1843" y="1645"/>
                      </a:lnTo>
                      <a:lnTo>
                        <a:pt x="1857" y="1630"/>
                      </a:lnTo>
                      <a:lnTo>
                        <a:pt x="1871" y="1614"/>
                      </a:lnTo>
                      <a:lnTo>
                        <a:pt x="1884" y="1599"/>
                      </a:lnTo>
                      <a:lnTo>
                        <a:pt x="1895" y="1582"/>
                      </a:lnTo>
                      <a:lnTo>
                        <a:pt x="1906" y="1564"/>
                      </a:lnTo>
                      <a:lnTo>
                        <a:pt x="1916" y="1546"/>
                      </a:lnTo>
                      <a:lnTo>
                        <a:pt x="1976" y="1533"/>
                      </a:lnTo>
                      <a:lnTo>
                        <a:pt x="1994" y="1540"/>
                      </a:lnTo>
                      <a:lnTo>
                        <a:pt x="2013" y="1546"/>
                      </a:lnTo>
                      <a:lnTo>
                        <a:pt x="2032" y="1551"/>
                      </a:lnTo>
                      <a:lnTo>
                        <a:pt x="2051" y="1555"/>
                      </a:lnTo>
                      <a:lnTo>
                        <a:pt x="2071" y="1558"/>
                      </a:lnTo>
                      <a:lnTo>
                        <a:pt x="2091" y="1561"/>
                      </a:lnTo>
                      <a:lnTo>
                        <a:pt x="2111" y="1562"/>
                      </a:lnTo>
                      <a:lnTo>
                        <a:pt x="2131" y="1563"/>
                      </a:lnTo>
                      <a:lnTo>
                        <a:pt x="2151" y="1563"/>
                      </a:lnTo>
                      <a:lnTo>
                        <a:pt x="2170" y="1562"/>
                      </a:lnTo>
                      <a:lnTo>
                        <a:pt x="2190" y="1560"/>
                      </a:lnTo>
                      <a:lnTo>
                        <a:pt x="2210" y="1558"/>
                      </a:lnTo>
                      <a:lnTo>
                        <a:pt x="2230" y="1554"/>
                      </a:lnTo>
                      <a:lnTo>
                        <a:pt x="2249" y="1550"/>
                      </a:lnTo>
                      <a:lnTo>
                        <a:pt x="2268" y="1545"/>
                      </a:lnTo>
                      <a:lnTo>
                        <a:pt x="2287" y="1539"/>
                      </a:lnTo>
                      <a:lnTo>
                        <a:pt x="2305" y="1532"/>
                      </a:lnTo>
                      <a:lnTo>
                        <a:pt x="2323" y="1525"/>
                      </a:lnTo>
                      <a:lnTo>
                        <a:pt x="2340" y="1517"/>
                      </a:lnTo>
                      <a:lnTo>
                        <a:pt x="2357" y="1508"/>
                      </a:lnTo>
                      <a:lnTo>
                        <a:pt x="2373" y="1498"/>
                      </a:lnTo>
                      <a:lnTo>
                        <a:pt x="2389" y="1488"/>
                      </a:lnTo>
                      <a:lnTo>
                        <a:pt x="2404" y="1477"/>
                      </a:lnTo>
                      <a:lnTo>
                        <a:pt x="2419" y="1466"/>
                      </a:lnTo>
                      <a:lnTo>
                        <a:pt x="2432" y="1453"/>
                      </a:lnTo>
                      <a:lnTo>
                        <a:pt x="2445" y="1441"/>
                      </a:lnTo>
                      <a:lnTo>
                        <a:pt x="2457" y="1427"/>
                      </a:lnTo>
                      <a:lnTo>
                        <a:pt x="2468" y="1414"/>
                      </a:lnTo>
                      <a:lnTo>
                        <a:pt x="2479" y="1400"/>
                      </a:lnTo>
                      <a:lnTo>
                        <a:pt x="2488" y="1385"/>
                      </a:lnTo>
                      <a:lnTo>
                        <a:pt x="2497" y="1370"/>
                      </a:lnTo>
                      <a:lnTo>
                        <a:pt x="2505" y="1355"/>
                      </a:lnTo>
                      <a:lnTo>
                        <a:pt x="2511" y="1339"/>
                      </a:lnTo>
                      <a:lnTo>
                        <a:pt x="2517" y="1323"/>
                      </a:lnTo>
                      <a:lnTo>
                        <a:pt x="2522" y="1307"/>
                      </a:lnTo>
                      <a:lnTo>
                        <a:pt x="2526" y="1291"/>
                      </a:lnTo>
                      <a:lnTo>
                        <a:pt x="2528" y="1274"/>
                      </a:lnTo>
                      <a:lnTo>
                        <a:pt x="2530" y="1258"/>
                      </a:lnTo>
                      <a:lnTo>
                        <a:pt x="2531" y="1243"/>
                      </a:lnTo>
                      <a:lnTo>
                        <a:pt x="2514" y="1242"/>
                      </a:lnTo>
                      <a:lnTo>
                        <a:pt x="2537" y="1239"/>
                      </a:lnTo>
                      <a:lnTo>
                        <a:pt x="2559" y="1236"/>
                      </a:lnTo>
                      <a:lnTo>
                        <a:pt x="2581" y="1232"/>
                      </a:lnTo>
                      <a:lnTo>
                        <a:pt x="2603" y="1226"/>
                      </a:lnTo>
                      <a:lnTo>
                        <a:pt x="2625" y="1220"/>
                      </a:lnTo>
                      <a:lnTo>
                        <a:pt x="2646" y="1213"/>
                      </a:lnTo>
                      <a:lnTo>
                        <a:pt x="2667" y="1205"/>
                      </a:lnTo>
                      <a:lnTo>
                        <a:pt x="2688" y="1196"/>
                      </a:lnTo>
                      <a:lnTo>
                        <a:pt x="2708" y="1186"/>
                      </a:lnTo>
                      <a:lnTo>
                        <a:pt x="2727" y="1175"/>
                      </a:lnTo>
                      <a:lnTo>
                        <a:pt x="2746" y="1164"/>
                      </a:lnTo>
                      <a:lnTo>
                        <a:pt x="2764" y="1152"/>
                      </a:lnTo>
                      <a:lnTo>
                        <a:pt x="2781" y="1139"/>
                      </a:lnTo>
                      <a:lnTo>
                        <a:pt x="2798" y="1125"/>
                      </a:lnTo>
                      <a:lnTo>
                        <a:pt x="2813" y="1111"/>
                      </a:lnTo>
                      <a:lnTo>
                        <a:pt x="2828" y="1096"/>
                      </a:lnTo>
                      <a:lnTo>
                        <a:pt x="2842" y="1080"/>
                      </a:lnTo>
                      <a:lnTo>
                        <a:pt x="2854" y="1064"/>
                      </a:lnTo>
                      <a:lnTo>
                        <a:pt x="2866" y="1047"/>
                      </a:lnTo>
                      <a:lnTo>
                        <a:pt x="2877" y="1030"/>
                      </a:lnTo>
                      <a:lnTo>
                        <a:pt x="2887" y="1013"/>
                      </a:lnTo>
                      <a:lnTo>
                        <a:pt x="2895" y="995"/>
                      </a:lnTo>
                      <a:lnTo>
                        <a:pt x="2903" y="977"/>
                      </a:lnTo>
                      <a:lnTo>
                        <a:pt x="2909" y="958"/>
                      </a:lnTo>
                      <a:lnTo>
                        <a:pt x="2915" y="939"/>
                      </a:lnTo>
                      <a:lnTo>
                        <a:pt x="2919" y="920"/>
                      </a:lnTo>
                      <a:lnTo>
                        <a:pt x="2922" y="901"/>
                      </a:lnTo>
                      <a:lnTo>
                        <a:pt x="2923" y="884"/>
                      </a:lnTo>
                      <a:lnTo>
                        <a:pt x="2924" y="865"/>
                      </a:lnTo>
                      <a:lnTo>
                        <a:pt x="2923" y="845"/>
                      </a:lnTo>
                      <a:lnTo>
                        <a:pt x="2922" y="826"/>
                      </a:lnTo>
                      <a:lnTo>
                        <a:pt x="2919" y="807"/>
                      </a:lnTo>
                      <a:lnTo>
                        <a:pt x="2915" y="788"/>
                      </a:lnTo>
                      <a:lnTo>
                        <a:pt x="2910" y="769"/>
                      </a:lnTo>
                      <a:lnTo>
                        <a:pt x="2903" y="750"/>
                      </a:lnTo>
                      <a:lnTo>
                        <a:pt x="2896" y="732"/>
                      </a:lnTo>
                      <a:lnTo>
                        <a:pt x="2887" y="714"/>
                      </a:lnTo>
                      <a:lnTo>
                        <a:pt x="2878" y="697"/>
                      </a:lnTo>
                      <a:lnTo>
                        <a:pt x="2867" y="680"/>
                      </a:lnTo>
                      <a:lnTo>
                        <a:pt x="2855" y="663"/>
                      </a:lnTo>
                      <a:lnTo>
                        <a:pt x="2842" y="647"/>
                      </a:lnTo>
                      <a:lnTo>
                        <a:pt x="2829" y="631"/>
                      </a:lnTo>
                      <a:lnTo>
                        <a:pt x="2814" y="616"/>
                      </a:lnTo>
                      <a:lnTo>
                        <a:pt x="2798" y="602"/>
                      </a:lnTo>
                      <a:lnTo>
                        <a:pt x="2782" y="588"/>
                      </a:lnTo>
                      <a:lnTo>
                        <a:pt x="2808" y="664"/>
                      </a:lnTo>
                      <a:lnTo>
                        <a:pt x="2817" y="650"/>
                      </a:lnTo>
                      <a:lnTo>
                        <a:pt x="2825" y="636"/>
                      </a:lnTo>
                      <a:lnTo>
                        <a:pt x="2832" y="622"/>
                      </a:lnTo>
                      <a:lnTo>
                        <a:pt x="2838" y="607"/>
                      </a:lnTo>
                      <a:lnTo>
                        <a:pt x="2844" y="593"/>
                      </a:lnTo>
                      <a:lnTo>
                        <a:pt x="2848" y="578"/>
                      </a:lnTo>
                      <a:lnTo>
                        <a:pt x="2852" y="562"/>
                      </a:lnTo>
                      <a:lnTo>
                        <a:pt x="2855" y="547"/>
                      </a:lnTo>
                      <a:lnTo>
                        <a:pt x="2856" y="534"/>
                      </a:lnTo>
                      <a:lnTo>
                        <a:pt x="2857" y="518"/>
                      </a:lnTo>
                      <a:lnTo>
                        <a:pt x="2857" y="503"/>
                      </a:lnTo>
                      <a:lnTo>
                        <a:pt x="2856" y="487"/>
                      </a:lnTo>
                      <a:lnTo>
                        <a:pt x="2853" y="472"/>
                      </a:lnTo>
                      <a:lnTo>
                        <a:pt x="2850" y="457"/>
                      </a:lnTo>
                      <a:lnTo>
                        <a:pt x="2846" y="442"/>
                      </a:lnTo>
                      <a:lnTo>
                        <a:pt x="2841" y="427"/>
                      </a:lnTo>
                      <a:lnTo>
                        <a:pt x="2836" y="412"/>
                      </a:lnTo>
                      <a:lnTo>
                        <a:pt x="2829" y="398"/>
                      </a:lnTo>
                      <a:lnTo>
                        <a:pt x="2821" y="383"/>
                      </a:lnTo>
                      <a:lnTo>
                        <a:pt x="2813" y="370"/>
                      </a:lnTo>
                      <a:lnTo>
                        <a:pt x="2803" y="356"/>
                      </a:lnTo>
                      <a:lnTo>
                        <a:pt x="2793" y="343"/>
                      </a:lnTo>
                      <a:lnTo>
                        <a:pt x="2782" y="331"/>
                      </a:lnTo>
                      <a:lnTo>
                        <a:pt x="2771" y="319"/>
                      </a:lnTo>
                      <a:lnTo>
                        <a:pt x="2758" y="307"/>
                      </a:lnTo>
                      <a:lnTo>
                        <a:pt x="2745" y="296"/>
                      </a:lnTo>
                      <a:lnTo>
                        <a:pt x="2731" y="286"/>
                      </a:lnTo>
                      <a:lnTo>
                        <a:pt x="2717" y="276"/>
                      </a:lnTo>
                      <a:lnTo>
                        <a:pt x="2702" y="267"/>
                      </a:lnTo>
                      <a:lnTo>
                        <a:pt x="2686" y="258"/>
                      </a:lnTo>
                      <a:lnTo>
                        <a:pt x="2670" y="251"/>
                      </a:lnTo>
                      <a:lnTo>
                        <a:pt x="2654" y="243"/>
                      </a:lnTo>
                      <a:lnTo>
                        <a:pt x="2637" y="237"/>
                      </a:lnTo>
                      <a:lnTo>
                        <a:pt x="2619" y="231"/>
                      </a:lnTo>
                      <a:lnTo>
                        <a:pt x="2602" y="226"/>
                      </a:lnTo>
                      <a:lnTo>
                        <a:pt x="2584" y="222"/>
                      </a:lnTo>
                      <a:lnTo>
                        <a:pt x="2567" y="219"/>
                      </a:lnTo>
                      <a:lnTo>
                        <a:pt x="2588" y="207"/>
                      </a:lnTo>
                      <a:lnTo>
                        <a:pt x="2583" y="193"/>
                      </a:lnTo>
                      <a:lnTo>
                        <a:pt x="2579" y="180"/>
                      </a:lnTo>
                      <a:lnTo>
                        <a:pt x="2573" y="169"/>
                      </a:lnTo>
                      <a:lnTo>
                        <a:pt x="2566" y="156"/>
                      </a:lnTo>
                      <a:lnTo>
                        <a:pt x="2559" y="143"/>
                      </a:lnTo>
                      <a:lnTo>
                        <a:pt x="2551" y="131"/>
                      </a:lnTo>
                      <a:lnTo>
                        <a:pt x="2542" y="120"/>
                      </a:lnTo>
                      <a:lnTo>
                        <a:pt x="2532" y="108"/>
                      </a:lnTo>
                      <a:lnTo>
                        <a:pt x="2522" y="97"/>
                      </a:lnTo>
                      <a:lnTo>
                        <a:pt x="2510" y="87"/>
                      </a:lnTo>
                      <a:lnTo>
                        <a:pt x="2498" y="77"/>
                      </a:lnTo>
                      <a:lnTo>
                        <a:pt x="2486" y="67"/>
                      </a:lnTo>
                      <a:lnTo>
                        <a:pt x="2473" y="58"/>
                      </a:lnTo>
                      <a:lnTo>
                        <a:pt x="2459" y="50"/>
                      </a:lnTo>
                      <a:lnTo>
                        <a:pt x="2445" y="42"/>
                      </a:lnTo>
                      <a:lnTo>
                        <a:pt x="2431" y="35"/>
                      </a:lnTo>
                      <a:lnTo>
                        <a:pt x="2416" y="29"/>
                      </a:lnTo>
                      <a:lnTo>
                        <a:pt x="2401" y="23"/>
                      </a:lnTo>
                      <a:lnTo>
                        <a:pt x="2385" y="17"/>
                      </a:lnTo>
                      <a:lnTo>
                        <a:pt x="2369" y="13"/>
                      </a:lnTo>
                      <a:lnTo>
                        <a:pt x="2353" y="9"/>
                      </a:lnTo>
                      <a:lnTo>
                        <a:pt x="2336" y="6"/>
                      </a:lnTo>
                      <a:lnTo>
                        <a:pt x="2320" y="3"/>
                      </a:lnTo>
                      <a:lnTo>
                        <a:pt x="2303" y="1"/>
                      </a:lnTo>
                      <a:lnTo>
                        <a:pt x="2286" y="0"/>
                      </a:lnTo>
                      <a:lnTo>
                        <a:pt x="2269" y="0"/>
                      </a:lnTo>
                      <a:lnTo>
                        <a:pt x="2252" y="0"/>
                      </a:lnTo>
                      <a:lnTo>
                        <a:pt x="2235" y="1"/>
                      </a:lnTo>
                      <a:lnTo>
                        <a:pt x="2219" y="3"/>
                      </a:lnTo>
                      <a:lnTo>
                        <a:pt x="2202" y="6"/>
                      </a:lnTo>
                      <a:lnTo>
                        <a:pt x="2186" y="9"/>
                      </a:lnTo>
                      <a:lnTo>
                        <a:pt x="2169" y="13"/>
                      </a:lnTo>
                      <a:lnTo>
                        <a:pt x="2153" y="17"/>
                      </a:lnTo>
                      <a:lnTo>
                        <a:pt x="2138" y="23"/>
                      </a:lnTo>
                      <a:lnTo>
                        <a:pt x="2122" y="28"/>
                      </a:lnTo>
                      <a:lnTo>
                        <a:pt x="2107" y="35"/>
                      </a:lnTo>
                      <a:lnTo>
                        <a:pt x="2093" y="42"/>
                      </a:lnTo>
                      <a:lnTo>
                        <a:pt x="2079" y="50"/>
                      </a:lnTo>
                      <a:lnTo>
                        <a:pt x="2065" y="58"/>
                      </a:lnTo>
                      <a:lnTo>
                        <a:pt x="2052" y="67"/>
                      </a:lnTo>
                      <a:lnTo>
                        <a:pt x="1988" y="69"/>
                      </a:lnTo>
                      <a:lnTo>
                        <a:pt x="1977" y="61"/>
                      </a:lnTo>
                      <a:lnTo>
                        <a:pt x="1965" y="53"/>
                      </a:lnTo>
                      <a:lnTo>
                        <a:pt x="1953" y="45"/>
                      </a:lnTo>
                      <a:lnTo>
                        <a:pt x="1940" y="38"/>
                      </a:lnTo>
                      <a:lnTo>
                        <a:pt x="1927" y="32"/>
                      </a:lnTo>
                      <a:lnTo>
                        <a:pt x="1914" y="26"/>
                      </a:lnTo>
                      <a:lnTo>
                        <a:pt x="1900" y="20"/>
                      </a:lnTo>
                      <a:lnTo>
                        <a:pt x="1886" y="16"/>
                      </a:lnTo>
                      <a:lnTo>
                        <a:pt x="1872" y="12"/>
                      </a:lnTo>
                      <a:lnTo>
                        <a:pt x="1857" y="8"/>
                      </a:lnTo>
                      <a:lnTo>
                        <a:pt x="1843" y="5"/>
                      </a:lnTo>
                      <a:lnTo>
                        <a:pt x="1828" y="3"/>
                      </a:lnTo>
                      <a:lnTo>
                        <a:pt x="1814" y="1"/>
                      </a:lnTo>
                      <a:lnTo>
                        <a:pt x="1799" y="0"/>
                      </a:lnTo>
                      <a:lnTo>
                        <a:pt x="1784" y="0"/>
                      </a:lnTo>
                      <a:lnTo>
                        <a:pt x="1769" y="0"/>
                      </a:lnTo>
                      <a:lnTo>
                        <a:pt x="1753" y="1"/>
                      </a:lnTo>
                      <a:lnTo>
                        <a:pt x="1738" y="3"/>
                      </a:lnTo>
                      <a:lnTo>
                        <a:pt x="1723" y="5"/>
                      </a:lnTo>
                      <a:lnTo>
                        <a:pt x="1709" y="8"/>
                      </a:lnTo>
                      <a:lnTo>
                        <a:pt x="1694" y="12"/>
                      </a:lnTo>
                      <a:lnTo>
                        <a:pt x="1680" y="16"/>
                      </a:lnTo>
                      <a:lnTo>
                        <a:pt x="1666" y="21"/>
                      </a:lnTo>
                      <a:lnTo>
                        <a:pt x="1652" y="26"/>
                      </a:lnTo>
                      <a:lnTo>
                        <a:pt x="1639" y="32"/>
                      </a:lnTo>
                      <a:lnTo>
                        <a:pt x="1625" y="38"/>
                      </a:lnTo>
                      <a:lnTo>
                        <a:pt x="1613" y="45"/>
                      </a:lnTo>
                      <a:lnTo>
                        <a:pt x="1601" y="53"/>
                      </a:lnTo>
                      <a:lnTo>
                        <a:pt x="1589" y="61"/>
                      </a:lnTo>
                      <a:lnTo>
                        <a:pt x="1578" y="69"/>
                      </a:lnTo>
                      <a:lnTo>
                        <a:pt x="1567" y="78"/>
                      </a:lnTo>
                      <a:lnTo>
                        <a:pt x="1557" y="88"/>
                      </a:lnTo>
                      <a:lnTo>
                        <a:pt x="1548" y="98"/>
                      </a:lnTo>
                      <a:lnTo>
                        <a:pt x="1539" y="108"/>
                      </a:lnTo>
                      <a:lnTo>
                        <a:pt x="1479" y="111"/>
                      </a:lnTo>
                      <a:lnTo>
                        <a:pt x="1464" y="102"/>
                      </a:lnTo>
                      <a:lnTo>
                        <a:pt x="1448" y="94"/>
                      </a:lnTo>
                      <a:lnTo>
                        <a:pt x="1432" y="86"/>
                      </a:lnTo>
                      <a:lnTo>
                        <a:pt x="1415" y="80"/>
                      </a:lnTo>
                      <a:lnTo>
                        <a:pt x="1398" y="74"/>
                      </a:lnTo>
                      <a:lnTo>
                        <a:pt x="1381" y="69"/>
                      </a:lnTo>
                      <a:lnTo>
                        <a:pt x="1363" y="64"/>
                      </a:lnTo>
                      <a:lnTo>
                        <a:pt x="1346" y="60"/>
                      </a:lnTo>
                      <a:lnTo>
                        <a:pt x="1328" y="57"/>
                      </a:lnTo>
                      <a:lnTo>
                        <a:pt x="1309" y="55"/>
                      </a:lnTo>
                      <a:lnTo>
                        <a:pt x="1291" y="54"/>
                      </a:lnTo>
                      <a:lnTo>
                        <a:pt x="1273" y="53"/>
                      </a:lnTo>
                      <a:lnTo>
                        <a:pt x="1254" y="53"/>
                      </a:lnTo>
                      <a:lnTo>
                        <a:pt x="1236" y="54"/>
                      </a:lnTo>
                      <a:lnTo>
                        <a:pt x="1218" y="56"/>
                      </a:lnTo>
                      <a:lnTo>
                        <a:pt x="1199" y="58"/>
                      </a:lnTo>
                      <a:lnTo>
                        <a:pt x="1181" y="61"/>
                      </a:lnTo>
                      <a:lnTo>
                        <a:pt x="1164" y="65"/>
                      </a:lnTo>
                      <a:lnTo>
                        <a:pt x="1146" y="70"/>
                      </a:lnTo>
                      <a:lnTo>
                        <a:pt x="1129" y="75"/>
                      </a:lnTo>
                      <a:lnTo>
                        <a:pt x="1112" y="82"/>
                      </a:lnTo>
                      <a:lnTo>
                        <a:pt x="1097" y="88"/>
                      </a:lnTo>
                      <a:lnTo>
                        <a:pt x="1082" y="96"/>
                      </a:lnTo>
                      <a:lnTo>
                        <a:pt x="1066" y="104"/>
                      </a:lnTo>
                      <a:lnTo>
                        <a:pt x="1051" y="113"/>
                      </a:lnTo>
                      <a:lnTo>
                        <a:pt x="1037" y="123"/>
                      </a:lnTo>
                      <a:lnTo>
                        <a:pt x="1023" y="133"/>
                      </a:lnTo>
                      <a:lnTo>
                        <a:pt x="1009" y="143"/>
                      </a:lnTo>
                      <a:lnTo>
                        <a:pt x="997" y="155"/>
                      </a:lnTo>
                      <a:lnTo>
                        <a:pt x="985" y="166"/>
                      </a:lnTo>
                      <a:lnTo>
                        <a:pt x="974" y="178"/>
                      </a:lnTo>
                      <a:lnTo>
                        <a:pt x="897" y="192"/>
                      </a:lnTo>
                      <a:lnTo>
                        <a:pt x="876" y="185"/>
                      </a:lnTo>
                      <a:lnTo>
                        <a:pt x="854" y="179"/>
                      </a:lnTo>
                      <a:lnTo>
                        <a:pt x="832" y="176"/>
                      </a:lnTo>
                      <a:lnTo>
                        <a:pt x="809" y="171"/>
                      </a:lnTo>
                      <a:lnTo>
                        <a:pt x="787" y="168"/>
                      </a:lnTo>
                      <a:lnTo>
                        <a:pt x="764" y="165"/>
                      </a:lnTo>
                      <a:lnTo>
                        <a:pt x="741" y="164"/>
                      </a:lnTo>
                      <a:lnTo>
                        <a:pt x="718" y="163"/>
                      </a:lnTo>
                      <a:lnTo>
                        <a:pt x="695" y="163"/>
                      </a:lnTo>
                      <a:lnTo>
                        <a:pt x="672" y="165"/>
                      </a:lnTo>
                      <a:lnTo>
                        <a:pt x="649" y="167"/>
                      </a:lnTo>
                      <a:lnTo>
                        <a:pt x="626" y="170"/>
                      </a:lnTo>
                      <a:lnTo>
                        <a:pt x="604" y="174"/>
                      </a:lnTo>
                      <a:lnTo>
                        <a:pt x="581" y="179"/>
                      </a:lnTo>
                      <a:lnTo>
                        <a:pt x="559" y="184"/>
                      </a:lnTo>
                      <a:lnTo>
                        <a:pt x="538" y="191"/>
                      </a:lnTo>
                      <a:lnTo>
                        <a:pt x="517" y="198"/>
                      </a:lnTo>
                      <a:lnTo>
                        <a:pt x="496" y="207"/>
                      </a:lnTo>
                      <a:lnTo>
                        <a:pt x="476" y="217"/>
                      </a:lnTo>
                      <a:lnTo>
                        <a:pt x="457" y="227"/>
                      </a:lnTo>
                      <a:lnTo>
                        <a:pt x="438" y="238"/>
                      </a:lnTo>
                      <a:lnTo>
                        <a:pt x="420" y="250"/>
                      </a:lnTo>
                      <a:lnTo>
                        <a:pt x="403" y="263"/>
                      </a:lnTo>
                      <a:lnTo>
                        <a:pt x="387" y="276"/>
                      </a:lnTo>
                      <a:lnTo>
                        <a:pt x="371" y="291"/>
                      </a:lnTo>
                      <a:lnTo>
                        <a:pt x="358" y="305"/>
                      </a:lnTo>
                      <a:lnTo>
                        <a:pt x="344" y="321"/>
                      </a:lnTo>
                      <a:lnTo>
                        <a:pt x="331" y="336"/>
                      </a:lnTo>
                      <a:lnTo>
                        <a:pt x="319" y="353"/>
                      </a:lnTo>
                      <a:lnTo>
                        <a:pt x="308" y="370"/>
                      </a:lnTo>
                      <a:lnTo>
                        <a:pt x="299" y="387"/>
                      </a:lnTo>
                      <a:lnTo>
                        <a:pt x="290" y="405"/>
                      </a:lnTo>
                      <a:lnTo>
                        <a:pt x="282" y="423"/>
                      </a:lnTo>
                      <a:lnTo>
                        <a:pt x="275" y="441"/>
                      </a:lnTo>
                      <a:lnTo>
                        <a:pt x="270" y="460"/>
                      </a:lnTo>
                      <a:lnTo>
                        <a:pt x="265" y="479"/>
                      </a:lnTo>
                      <a:lnTo>
                        <a:pt x="262" y="498"/>
                      </a:lnTo>
                      <a:lnTo>
                        <a:pt x="260" y="517"/>
                      </a:lnTo>
                      <a:lnTo>
                        <a:pt x="259" y="535"/>
                      </a:lnTo>
                      <a:lnTo>
                        <a:pt x="259" y="553"/>
                      </a:lnTo>
                      <a:lnTo>
                        <a:pt x="261" y="572"/>
                      </a:lnTo>
                      <a:lnTo>
                        <a:pt x="263" y="591"/>
                      </a:lnTo>
                      <a:lnTo>
                        <a:pt x="267" y="610"/>
                      </a:lnTo>
                      <a:lnTo>
                        <a:pt x="272" y="591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2" name="Freeform 87"/>
                <p:cNvSpPr>
                  <a:spLocks noChangeArrowheads="1"/>
                </p:cNvSpPr>
                <p:nvPr/>
              </p:nvSpPr>
              <p:spPr bwMode="auto">
                <a:xfrm>
                  <a:off x="4875" y="2385"/>
                  <a:ext cx="30" cy="5"/>
                </a:xfrm>
                <a:custGeom>
                  <a:avLst/>
                  <a:gdLst>
                    <a:gd name="T0" fmla="*/ 0 w 133"/>
                    <a:gd name="T1" fmla="*/ 0 h 22"/>
                    <a:gd name="T2" fmla="*/ 0 w 133"/>
                    <a:gd name="T3" fmla="*/ 0 h 22"/>
                    <a:gd name="T4" fmla="*/ 0 w 133"/>
                    <a:gd name="T5" fmla="*/ 0 h 22"/>
                    <a:gd name="T6" fmla="*/ 0 w 133"/>
                    <a:gd name="T7" fmla="*/ 0 h 22"/>
                    <a:gd name="T8" fmla="*/ 0 w 133"/>
                    <a:gd name="T9" fmla="*/ 0 h 22"/>
                    <a:gd name="T10" fmla="*/ 0 w 133"/>
                    <a:gd name="T11" fmla="*/ 0 h 22"/>
                    <a:gd name="T12" fmla="*/ 0 w 133"/>
                    <a:gd name="T13" fmla="*/ 0 h 22"/>
                    <a:gd name="T14" fmla="*/ 0 w 133"/>
                    <a:gd name="T15" fmla="*/ 0 h 22"/>
                    <a:gd name="T16" fmla="*/ 0 w 133"/>
                    <a:gd name="T17" fmla="*/ 0 h 22"/>
                    <a:gd name="T18" fmla="*/ 0 w 133"/>
                    <a:gd name="T19" fmla="*/ 0 h 22"/>
                    <a:gd name="T20" fmla="*/ 0 w 133"/>
                    <a:gd name="T21" fmla="*/ 0 h 22"/>
                    <a:gd name="T22" fmla="*/ 0 w 133"/>
                    <a:gd name="T23" fmla="*/ 0 h 22"/>
                    <a:gd name="T24" fmla="*/ 0 w 133"/>
                    <a:gd name="T25" fmla="*/ 0 h 22"/>
                    <a:gd name="T26" fmla="*/ 0 w 133"/>
                    <a:gd name="T27" fmla="*/ 0 h 22"/>
                    <a:gd name="T28" fmla="*/ 0 w 133"/>
                    <a:gd name="T29" fmla="*/ 0 h 22"/>
                    <a:gd name="T30" fmla="*/ 0 w 133"/>
                    <a:gd name="T31" fmla="*/ 0 h 22"/>
                    <a:gd name="T32" fmla="*/ 0 w 133"/>
                    <a:gd name="T33" fmla="*/ 0 h 2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33"/>
                    <a:gd name="T52" fmla="*/ 0 h 22"/>
                    <a:gd name="T53" fmla="*/ 133 w 133"/>
                    <a:gd name="T54" fmla="*/ 22 h 2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33" h="22">
                      <a:moveTo>
                        <a:pt x="0" y="0"/>
                      </a:moveTo>
                      <a:lnTo>
                        <a:pt x="8" y="3"/>
                      </a:lnTo>
                      <a:lnTo>
                        <a:pt x="17" y="6"/>
                      </a:lnTo>
                      <a:lnTo>
                        <a:pt x="25" y="8"/>
                      </a:lnTo>
                      <a:lnTo>
                        <a:pt x="34" y="10"/>
                      </a:lnTo>
                      <a:lnTo>
                        <a:pt x="42" y="13"/>
                      </a:lnTo>
                      <a:lnTo>
                        <a:pt x="51" y="15"/>
                      </a:lnTo>
                      <a:lnTo>
                        <a:pt x="60" y="17"/>
                      </a:lnTo>
                      <a:lnTo>
                        <a:pt x="69" y="18"/>
                      </a:lnTo>
                      <a:lnTo>
                        <a:pt x="78" y="19"/>
                      </a:lnTo>
                      <a:lnTo>
                        <a:pt x="87" y="20"/>
                      </a:lnTo>
                      <a:lnTo>
                        <a:pt x="96" y="20"/>
                      </a:lnTo>
                      <a:lnTo>
                        <a:pt x="105" y="21"/>
                      </a:lnTo>
                      <a:lnTo>
                        <a:pt x="114" y="21"/>
                      </a:lnTo>
                      <a:lnTo>
                        <a:pt x="123" y="21"/>
                      </a:lnTo>
                      <a:lnTo>
                        <a:pt x="132" y="2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3" name="Freeform 88"/>
                <p:cNvSpPr>
                  <a:spLocks noChangeArrowheads="1"/>
                </p:cNvSpPr>
                <p:nvPr/>
              </p:nvSpPr>
              <p:spPr bwMode="auto">
                <a:xfrm>
                  <a:off x="4922" y="2471"/>
                  <a:ext cx="13" cy="2"/>
                </a:xfrm>
                <a:custGeom>
                  <a:avLst/>
                  <a:gdLst>
                    <a:gd name="T0" fmla="*/ 0 w 58"/>
                    <a:gd name="T1" fmla="*/ 0 h 10"/>
                    <a:gd name="T2" fmla="*/ 0 w 58"/>
                    <a:gd name="T3" fmla="*/ 0 h 10"/>
                    <a:gd name="T4" fmla="*/ 0 w 58"/>
                    <a:gd name="T5" fmla="*/ 0 h 10"/>
                    <a:gd name="T6" fmla="*/ 0 w 58"/>
                    <a:gd name="T7" fmla="*/ 0 h 10"/>
                    <a:gd name="T8" fmla="*/ 0 w 58"/>
                    <a:gd name="T9" fmla="*/ 0 h 10"/>
                    <a:gd name="T10" fmla="*/ 0 w 58"/>
                    <a:gd name="T11" fmla="*/ 0 h 10"/>
                    <a:gd name="T12" fmla="*/ 0 w 58"/>
                    <a:gd name="T13" fmla="*/ 0 h 10"/>
                    <a:gd name="T14" fmla="*/ 0 w 58"/>
                    <a:gd name="T15" fmla="*/ 0 h 10"/>
                    <a:gd name="T16" fmla="*/ 0 w 58"/>
                    <a:gd name="T17" fmla="*/ 0 h 10"/>
                    <a:gd name="T18" fmla="*/ 0 w 58"/>
                    <a:gd name="T19" fmla="*/ 0 h 10"/>
                    <a:gd name="T20" fmla="*/ 0 w 58"/>
                    <a:gd name="T21" fmla="*/ 0 h 10"/>
                    <a:gd name="T22" fmla="*/ 0 w 58"/>
                    <a:gd name="T23" fmla="*/ 0 h 10"/>
                    <a:gd name="T24" fmla="*/ 0 w 58"/>
                    <a:gd name="T25" fmla="*/ 0 h 10"/>
                    <a:gd name="T26" fmla="*/ 0 w 58"/>
                    <a:gd name="T27" fmla="*/ 0 h 10"/>
                    <a:gd name="T28" fmla="*/ 0 w 58"/>
                    <a:gd name="T29" fmla="*/ 0 h 10"/>
                    <a:gd name="T30" fmla="*/ 0 w 58"/>
                    <a:gd name="T31" fmla="*/ 0 h 10"/>
                    <a:gd name="T32" fmla="*/ 0 w 58"/>
                    <a:gd name="T33" fmla="*/ 0 h 1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58"/>
                    <a:gd name="T52" fmla="*/ 0 h 10"/>
                    <a:gd name="T53" fmla="*/ 58 w 58"/>
                    <a:gd name="T54" fmla="*/ 10 h 1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58" h="10">
                      <a:moveTo>
                        <a:pt x="0" y="9"/>
                      </a:moveTo>
                      <a:lnTo>
                        <a:pt x="4" y="9"/>
                      </a:lnTo>
                      <a:lnTo>
                        <a:pt x="7" y="8"/>
                      </a:lnTo>
                      <a:lnTo>
                        <a:pt x="11" y="8"/>
                      </a:lnTo>
                      <a:lnTo>
                        <a:pt x="15" y="8"/>
                      </a:lnTo>
                      <a:lnTo>
                        <a:pt x="19" y="7"/>
                      </a:lnTo>
                      <a:lnTo>
                        <a:pt x="23" y="7"/>
                      </a:lnTo>
                      <a:lnTo>
                        <a:pt x="27" y="6"/>
                      </a:lnTo>
                      <a:lnTo>
                        <a:pt x="31" y="5"/>
                      </a:lnTo>
                      <a:lnTo>
                        <a:pt x="35" y="5"/>
                      </a:lnTo>
                      <a:lnTo>
                        <a:pt x="38" y="4"/>
                      </a:lnTo>
                      <a:lnTo>
                        <a:pt x="42" y="3"/>
                      </a:lnTo>
                      <a:lnTo>
                        <a:pt x="46" y="3"/>
                      </a:lnTo>
                      <a:lnTo>
                        <a:pt x="50" y="2"/>
                      </a:lnTo>
                      <a:lnTo>
                        <a:pt x="54" y="1"/>
                      </a:lnTo>
                      <a:lnTo>
                        <a:pt x="57" y="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4" name="Freeform 89"/>
                <p:cNvSpPr>
                  <a:spLocks noChangeArrowheads="1"/>
                </p:cNvSpPr>
                <p:nvPr/>
              </p:nvSpPr>
              <p:spPr bwMode="auto">
                <a:xfrm>
                  <a:off x="5081" y="2502"/>
                  <a:ext cx="15" cy="17"/>
                </a:xfrm>
                <a:custGeom>
                  <a:avLst/>
                  <a:gdLst>
                    <a:gd name="T0" fmla="*/ 0 w 64"/>
                    <a:gd name="T1" fmla="*/ 0 h 77"/>
                    <a:gd name="T2" fmla="*/ 0 w 64"/>
                    <a:gd name="T3" fmla="*/ 0 h 77"/>
                    <a:gd name="T4" fmla="*/ 0 w 64"/>
                    <a:gd name="T5" fmla="*/ 0 h 77"/>
                    <a:gd name="T6" fmla="*/ 0 w 64"/>
                    <a:gd name="T7" fmla="*/ 0 h 77"/>
                    <a:gd name="T8" fmla="*/ 0 w 64"/>
                    <a:gd name="T9" fmla="*/ 0 h 77"/>
                    <a:gd name="T10" fmla="*/ 0 w 64"/>
                    <a:gd name="T11" fmla="*/ 0 h 77"/>
                    <a:gd name="T12" fmla="*/ 0 w 64"/>
                    <a:gd name="T13" fmla="*/ 0 h 77"/>
                    <a:gd name="T14" fmla="*/ 0 w 64"/>
                    <a:gd name="T15" fmla="*/ 0 h 77"/>
                    <a:gd name="T16" fmla="*/ 0 w 64"/>
                    <a:gd name="T17" fmla="*/ 0 h 77"/>
                    <a:gd name="T18" fmla="*/ 0 w 64"/>
                    <a:gd name="T19" fmla="*/ 0 h 77"/>
                    <a:gd name="T20" fmla="*/ 0 w 64"/>
                    <a:gd name="T21" fmla="*/ 0 h 77"/>
                    <a:gd name="T22" fmla="*/ 0 w 64"/>
                    <a:gd name="T23" fmla="*/ 0 h 77"/>
                    <a:gd name="T24" fmla="*/ 0 w 64"/>
                    <a:gd name="T25" fmla="*/ 0 h 77"/>
                    <a:gd name="T26" fmla="*/ 0 w 64"/>
                    <a:gd name="T27" fmla="*/ 0 h 77"/>
                    <a:gd name="T28" fmla="*/ 0 w 64"/>
                    <a:gd name="T29" fmla="*/ 0 h 77"/>
                    <a:gd name="T30" fmla="*/ 0 w 64"/>
                    <a:gd name="T31" fmla="*/ 0 h 77"/>
                    <a:gd name="T32" fmla="*/ 0 w 64"/>
                    <a:gd name="T33" fmla="*/ 0 h 7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64"/>
                    <a:gd name="T52" fmla="*/ 0 h 77"/>
                    <a:gd name="T53" fmla="*/ 64 w 64"/>
                    <a:gd name="T54" fmla="*/ 77 h 7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64" h="77">
                      <a:moveTo>
                        <a:pt x="0" y="0"/>
                      </a:moveTo>
                      <a:lnTo>
                        <a:pt x="3" y="6"/>
                      </a:lnTo>
                      <a:lnTo>
                        <a:pt x="6" y="11"/>
                      </a:lnTo>
                      <a:lnTo>
                        <a:pt x="10" y="17"/>
                      </a:lnTo>
                      <a:lnTo>
                        <a:pt x="14" y="22"/>
                      </a:lnTo>
                      <a:lnTo>
                        <a:pt x="17" y="26"/>
                      </a:lnTo>
                      <a:lnTo>
                        <a:pt x="21" y="30"/>
                      </a:lnTo>
                      <a:lnTo>
                        <a:pt x="25" y="36"/>
                      </a:lnTo>
                      <a:lnTo>
                        <a:pt x="30" y="42"/>
                      </a:lnTo>
                      <a:lnTo>
                        <a:pt x="34" y="47"/>
                      </a:lnTo>
                      <a:lnTo>
                        <a:pt x="39" y="52"/>
                      </a:lnTo>
                      <a:lnTo>
                        <a:pt x="43" y="57"/>
                      </a:lnTo>
                      <a:lnTo>
                        <a:pt x="48" y="61"/>
                      </a:lnTo>
                      <a:lnTo>
                        <a:pt x="53" y="66"/>
                      </a:lnTo>
                      <a:lnTo>
                        <a:pt x="58" y="71"/>
                      </a:lnTo>
                      <a:lnTo>
                        <a:pt x="63" y="7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5" name="Freeform 90"/>
                <p:cNvSpPr>
                  <a:spLocks noChangeArrowheads="1"/>
                </p:cNvSpPr>
                <p:nvPr/>
              </p:nvSpPr>
              <p:spPr bwMode="auto">
                <a:xfrm>
                  <a:off x="5269" y="2471"/>
                  <a:ext cx="7" cy="23"/>
                </a:xfrm>
                <a:custGeom>
                  <a:avLst/>
                  <a:gdLst>
                    <a:gd name="T0" fmla="*/ 0 w 32"/>
                    <a:gd name="T1" fmla="*/ 0 h 103"/>
                    <a:gd name="T2" fmla="*/ 0 w 32"/>
                    <a:gd name="T3" fmla="*/ 0 h 103"/>
                    <a:gd name="T4" fmla="*/ 0 w 32"/>
                    <a:gd name="T5" fmla="*/ 0 h 103"/>
                    <a:gd name="T6" fmla="*/ 0 w 32"/>
                    <a:gd name="T7" fmla="*/ 0 h 103"/>
                    <a:gd name="T8" fmla="*/ 0 w 32"/>
                    <a:gd name="T9" fmla="*/ 0 h 103"/>
                    <a:gd name="T10" fmla="*/ 0 w 32"/>
                    <a:gd name="T11" fmla="*/ 0 h 103"/>
                    <a:gd name="T12" fmla="*/ 0 w 32"/>
                    <a:gd name="T13" fmla="*/ 0 h 103"/>
                    <a:gd name="T14" fmla="*/ 0 w 32"/>
                    <a:gd name="T15" fmla="*/ 0 h 103"/>
                    <a:gd name="T16" fmla="*/ 0 w 32"/>
                    <a:gd name="T17" fmla="*/ 0 h 103"/>
                    <a:gd name="T18" fmla="*/ 0 w 32"/>
                    <a:gd name="T19" fmla="*/ 0 h 103"/>
                    <a:gd name="T20" fmla="*/ 0 w 32"/>
                    <a:gd name="T21" fmla="*/ 0 h 103"/>
                    <a:gd name="T22" fmla="*/ 0 w 32"/>
                    <a:gd name="T23" fmla="*/ 0 h 103"/>
                    <a:gd name="T24" fmla="*/ 0 w 32"/>
                    <a:gd name="T25" fmla="*/ 0 h 103"/>
                    <a:gd name="T26" fmla="*/ 0 w 32"/>
                    <a:gd name="T27" fmla="*/ 0 h 103"/>
                    <a:gd name="T28" fmla="*/ 0 w 32"/>
                    <a:gd name="T29" fmla="*/ 0 h 103"/>
                    <a:gd name="T30" fmla="*/ 0 w 32"/>
                    <a:gd name="T31" fmla="*/ 0 h 103"/>
                    <a:gd name="T32" fmla="*/ 0 w 32"/>
                    <a:gd name="T33" fmla="*/ 0 h 10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2"/>
                    <a:gd name="T52" fmla="*/ 0 h 103"/>
                    <a:gd name="T53" fmla="*/ 32 w 32"/>
                    <a:gd name="T54" fmla="*/ 103 h 10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2" h="103">
                      <a:moveTo>
                        <a:pt x="0" y="102"/>
                      </a:moveTo>
                      <a:lnTo>
                        <a:pt x="3" y="96"/>
                      </a:lnTo>
                      <a:lnTo>
                        <a:pt x="6" y="89"/>
                      </a:lnTo>
                      <a:lnTo>
                        <a:pt x="8" y="83"/>
                      </a:lnTo>
                      <a:lnTo>
                        <a:pt x="11" y="76"/>
                      </a:lnTo>
                      <a:lnTo>
                        <a:pt x="14" y="69"/>
                      </a:lnTo>
                      <a:lnTo>
                        <a:pt x="16" y="63"/>
                      </a:lnTo>
                      <a:lnTo>
                        <a:pt x="18" y="56"/>
                      </a:lnTo>
                      <a:lnTo>
                        <a:pt x="21" y="49"/>
                      </a:lnTo>
                      <a:lnTo>
                        <a:pt x="22" y="42"/>
                      </a:lnTo>
                      <a:lnTo>
                        <a:pt x="24" y="35"/>
                      </a:lnTo>
                      <a:lnTo>
                        <a:pt x="26" y="28"/>
                      </a:lnTo>
                      <a:lnTo>
                        <a:pt x="27" y="21"/>
                      </a:lnTo>
                      <a:lnTo>
                        <a:pt x="29" y="14"/>
                      </a:lnTo>
                      <a:lnTo>
                        <a:pt x="30" y="7"/>
                      </a:lnTo>
                      <a:lnTo>
                        <a:pt x="31" y="0"/>
                      </a:lnTo>
                      <a:lnTo>
                        <a:pt x="0" y="102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6" name="Freeform 91"/>
                <p:cNvSpPr>
                  <a:spLocks noChangeArrowheads="1"/>
                </p:cNvSpPr>
                <p:nvPr/>
              </p:nvSpPr>
              <p:spPr bwMode="auto">
                <a:xfrm>
                  <a:off x="5349" y="2356"/>
                  <a:ext cx="59" cy="71"/>
                </a:xfrm>
                <a:custGeom>
                  <a:avLst/>
                  <a:gdLst>
                    <a:gd name="T0" fmla="*/ 0 w 261"/>
                    <a:gd name="T1" fmla="*/ 0 h 313"/>
                    <a:gd name="T2" fmla="*/ 0 w 261"/>
                    <a:gd name="T3" fmla="*/ 0 h 313"/>
                    <a:gd name="T4" fmla="*/ 0 w 261"/>
                    <a:gd name="T5" fmla="*/ 0 h 313"/>
                    <a:gd name="T6" fmla="*/ 0 w 261"/>
                    <a:gd name="T7" fmla="*/ 0 h 313"/>
                    <a:gd name="T8" fmla="*/ 0 w 261"/>
                    <a:gd name="T9" fmla="*/ 0 h 313"/>
                    <a:gd name="T10" fmla="*/ 0 w 261"/>
                    <a:gd name="T11" fmla="*/ 0 h 313"/>
                    <a:gd name="T12" fmla="*/ 0 w 261"/>
                    <a:gd name="T13" fmla="*/ 0 h 313"/>
                    <a:gd name="T14" fmla="*/ 0 w 261"/>
                    <a:gd name="T15" fmla="*/ 0 h 313"/>
                    <a:gd name="T16" fmla="*/ 0 w 261"/>
                    <a:gd name="T17" fmla="*/ 0 h 313"/>
                    <a:gd name="T18" fmla="*/ 0 w 261"/>
                    <a:gd name="T19" fmla="*/ 0 h 313"/>
                    <a:gd name="T20" fmla="*/ 0 w 261"/>
                    <a:gd name="T21" fmla="*/ 0 h 313"/>
                    <a:gd name="T22" fmla="*/ 0 w 261"/>
                    <a:gd name="T23" fmla="*/ 0 h 313"/>
                    <a:gd name="T24" fmla="*/ 0 w 261"/>
                    <a:gd name="T25" fmla="*/ 0 h 313"/>
                    <a:gd name="T26" fmla="*/ 0 w 261"/>
                    <a:gd name="T27" fmla="*/ 0 h 313"/>
                    <a:gd name="T28" fmla="*/ 0 w 261"/>
                    <a:gd name="T29" fmla="*/ 0 h 313"/>
                    <a:gd name="T30" fmla="*/ 0 w 261"/>
                    <a:gd name="T31" fmla="*/ 0 h 313"/>
                    <a:gd name="T32" fmla="*/ 0 w 261"/>
                    <a:gd name="T33" fmla="*/ 0 h 313"/>
                    <a:gd name="T34" fmla="*/ 0 w 261"/>
                    <a:gd name="T35" fmla="*/ 0 h 313"/>
                    <a:gd name="T36" fmla="*/ 0 w 261"/>
                    <a:gd name="T37" fmla="*/ 0 h 313"/>
                    <a:gd name="T38" fmla="*/ 0 w 261"/>
                    <a:gd name="T39" fmla="*/ 0 h 313"/>
                    <a:gd name="T40" fmla="*/ 0 w 261"/>
                    <a:gd name="T41" fmla="*/ 0 h 313"/>
                    <a:gd name="T42" fmla="*/ 0 w 261"/>
                    <a:gd name="T43" fmla="*/ 0 h 313"/>
                    <a:gd name="T44" fmla="*/ 0 w 261"/>
                    <a:gd name="T45" fmla="*/ 0 h 313"/>
                    <a:gd name="T46" fmla="*/ 0 w 261"/>
                    <a:gd name="T47" fmla="*/ 0 h 313"/>
                    <a:gd name="T48" fmla="*/ 0 w 261"/>
                    <a:gd name="T49" fmla="*/ 0 h 313"/>
                    <a:gd name="T50" fmla="*/ 0 w 261"/>
                    <a:gd name="T51" fmla="*/ 0 h 313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261"/>
                    <a:gd name="T79" fmla="*/ 0 h 313"/>
                    <a:gd name="T80" fmla="*/ 261 w 261"/>
                    <a:gd name="T81" fmla="*/ 313 h 313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261" h="313">
                      <a:moveTo>
                        <a:pt x="260" y="312"/>
                      </a:moveTo>
                      <a:lnTo>
                        <a:pt x="260" y="295"/>
                      </a:lnTo>
                      <a:lnTo>
                        <a:pt x="258" y="278"/>
                      </a:lnTo>
                      <a:lnTo>
                        <a:pt x="256" y="262"/>
                      </a:lnTo>
                      <a:lnTo>
                        <a:pt x="253" y="245"/>
                      </a:lnTo>
                      <a:lnTo>
                        <a:pt x="248" y="229"/>
                      </a:lnTo>
                      <a:lnTo>
                        <a:pt x="243" y="212"/>
                      </a:lnTo>
                      <a:lnTo>
                        <a:pt x="236" y="196"/>
                      </a:lnTo>
                      <a:lnTo>
                        <a:pt x="229" y="181"/>
                      </a:lnTo>
                      <a:lnTo>
                        <a:pt x="221" y="165"/>
                      </a:lnTo>
                      <a:lnTo>
                        <a:pt x="211" y="149"/>
                      </a:lnTo>
                      <a:lnTo>
                        <a:pt x="201" y="135"/>
                      </a:lnTo>
                      <a:lnTo>
                        <a:pt x="190" y="121"/>
                      </a:lnTo>
                      <a:lnTo>
                        <a:pt x="178" y="107"/>
                      </a:lnTo>
                      <a:lnTo>
                        <a:pt x="165" y="94"/>
                      </a:lnTo>
                      <a:lnTo>
                        <a:pt x="151" y="82"/>
                      </a:lnTo>
                      <a:lnTo>
                        <a:pt x="137" y="70"/>
                      </a:lnTo>
                      <a:lnTo>
                        <a:pt x="122" y="59"/>
                      </a:lnTo>
                      <a:lnTo>
                        <a:pt x="106" y="48"/>
                      </a:lnTo>
                      <a:lnTo>
                        <a:pt x="90" y="38"/>
                      </a:lnTo>
                      <a:lnTo>
                        <a:pt x="73" y="29"/>
                      </a:lnTo>
                      <a:lnTo>
                        <a:pt x="55" y="21"/>
                      </a:lnTo>
                      <a:lnTo>
                        <a:pt x="37" y="13"/>
                      </a:lnTo>
                      <a:lnTo>
                        <a:pt x="19" y="6"/>
                      </a:lnTo>
                      <a:lnTo>
                        <a:pt x="0" y="0"/>
                      </a:lnTo>
                      <a:lnTo>
                        <a:pt x="260" y="312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7" name="Freeform 92"/>
                <p:cNvSpPr>
                  <a:spLocks noChangeArrowheads="1"/>
                </p:cNvSpPr>
                <p:nvPr/>
              </p:nvSpPr>
              <p:spPr bwMode="auto">
                <a:xfrm>
                  <a:off x="5443" y="2294"/>
                  <a:ext cx="28" cy="24"/>
                </a:xfrm>
                <a:custGeom>
                  <a:avLst/>
                  <a:gdLst>
                    <a:gd name="T0" fmla="*/ 0 w 123"/>
                    <a:gd name="T1" fmla="*/ 0 h 106"/>
                    <a:gd name="T2" fmla="*/ 0 w 123"/>
                    <a:gd name="T3" fmla="*/ 0 h 106"/>
                    <a:gd name="T4" fmla="*/ 0 w 123"/>
                    <a:gd name="T5" fmla="*/ 0 h 106"/>
                    <a:gd name="T6" fmla="*/ 0 w 123"/>
                    <a:gd name="T7" fmla="*/ 0 h 106"/>
                    <a:gd name="T8" fmla="*/ 0 w 123"/>
                    <a:gd name="T9" fmla="*/ 0 h 106"/>
                    <a:gd name="T10" fmla="*/ 0 w 123"/>
                    <a:gd name="T11" fmla="*/ 0 h 106"/>
                    <a:gd name="T12" fmla="*/ 0 w 123"/>
                    <a:gd name="T13" fmla="*/ 0 h 106"/>
                    <a:gd name="T14" fmla="*/ 0 w 123"/>
                    <a:gd name="T15" fmla="*/ 0 h 106"/>
                    <a:gd name="T16" fmla="*/ 0 w 123"/>
                    <a:gd name="T17" fmla="*/ 0 h 106"/>
                    <a:gd name="T18" fmla="*/ 0 w 123"/>
                    <a:gd name="T19" fmla="*/ 0 h 106"/>
                    <a:gd name="T20" fmla="*/ 0 w 123"/>
                    <a:gd name="T21" fmla="*/ 0 h 106"/>
                    <a:gd name="T22" fmla="*/ 0 w 123"/>
                    <a:gd name="T23" fmla="*/ 0 h 106"/>
                    <a:gd name="T24" fmla="*/ 0 w 123"/>
                    <a:gd name="T25" fmla="*/ 0 h 106"/>
                    <a:gd name="T26" fmla="*/ 0 w 123"/>
                    <a:gd name="T27" fmla="*/ 0 h 106"/>
                    <a:gd name="T28" fmla="*/ 0 w 123"/>
                    <a:gd name="T29" fmla="*/ 0 h 106"/>
                    <a:gd name="T30" fmla="*/ 0 w 123"/>
                    <a:gd name="T31" fmla="*/ 0 h 106"/>
                    <a:gd name="T32" fmla="*/ 0 w 123"/>
                    <a:gd name="T33" fmla="*/ 0 h 10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23"/>
                    <a:gd name="T52" fmla="*/ 0 h 106"/>
                    <a:gd name="T53" fmla="*/ 123 w 123"/>
                    <a:gd name="T54" fmla="*/ 106 h 10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23" h="106">
                      <a:moveTo>
                        <a:pt x="0" y="105"/>
                      </a:moveTo>
                      <a:lnTo>
                        <a:pt x="10" y="100"/>
                      </a:lnTo>
                      <a:lnTo>
                        <a:pt x="19" y="95"/>
                      </a:lnTo>
                      <a:lnTo>
                        <a:pt x="29" y="89"/>
                      </a:lnTo>
                      <a:lnTo>
                        <a:pt x="38" y="83"/>
                      </a:lnTo>
                      <a:lnTo>
                        <a:pt x="47" y="76"/>
                      </a:lnTo>
                      <a:lnTo>
                        <a:pt x="55" y="69"/>
                      </a:lnTo>
                      <a:lnTo>
                        <a:pt x="65" y="62"/>
                      </a:lnTo>
                      <a:lnTo>
                        <a:pt x="73" y="55"/>
                      </a:lnTo>
                      <a:lnTo>
                        <a:pt x="81" y="48"/>
                      </a:lnTo>
                      <a:lnTo>
                        <a:pt x="88" y="40"/>
                      </a:lnTo>
                      <a:lnTo>
                        <a:pt x="96" y="32"/>
                      </a:lnTo>
                      <a:lnTo>
                        <a:pt x="103" y="24"/>
                      </a:lnTo>
                      <a:lnTo>
                        <a:pt x="109" y="16"/>
                      </a:lnTo>
                      <a:lnTo>
                        <a:pt x="116" y="8"/>
                      </a:lnTo>
                      <a:lnTo>
                        <a:pt x="122" y="0"/>
                      </a:lnTo>
                      <a:lnTo>
                        <a:pt x="0" y="105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8" name="Freeform 93"/>
                <p:cNvSpPr>
                  <a:spLocks noChangeArrowheads="1"/>
                </p:cNvSpPr>
                <p:nvPr/>
              </p:nvSpPr>
              <p:spPr bwMode="auto">
                <a:xfrm>
                  <a:off x="5421" y="2191"/>
                  <a:ext cx="2" cy="16"/>
                </a:xfrm>
                <a:custGeom>
                  <a:avLst/>
                  <a:gdLst>
                    <a:gd name="T0" fmla="*/ 0 w 10"/>
                    <a:gd name="T1" fmla="*/ 0 h 70"/>
                    <a:gd name="T2" fmla="*/ 0 w 10"/>
                    <a:gd name="T3" fmla="*/ 0 h 70"/>
                    <a:gd name="T4" fmla="*/ 0 w 10"/>
                    <a:gd name="T5" fmla="*/ 0 h 70"/>
                    <a:gd name="T6" fmla="*/ 0 w 10"/>
                    <a:gd name="T7" fmla="*/ 0 h 70"/>
                    <a:gd name="T8" fmla="*/ 0 w 10"/>
                    <a:gd name="T9" fmla="*/ 0 h 70"/>
                    <a:gd name="T10" fmla="*/ 0 w 10"/>
                    <a:gd name="T11" fmla="*/ 0 h 70"/>
                    <a:gd name="T12" fmla="*/ 0 w 10"/>
                    <a:gd name="T13" fmla="*/ 0 h 70"/>
                    <a:gd name="T14" fmla="*/ 0 w 10"/>
                    <a:gd name="T15" fmla="*/ 0 h 70"/>
                    <a:gd name="T16" fmla="*/ 0 w 10"/>
                    <a:gd name="T17" fmla="*/ 0 h 70"/>
                    <a:gd name="T18" fmla="*/ 0 w 10"/>
                    <a:gd name="T19" fmla="*/ 0 h 70"/>
                    <a:gd name="T20" fmla="*/ 0 w 10"/>
                    <a:gd name="T21" fmla="*/ 0 h 70"/>
                    <a:gd name="T22" fmla="*/ 0 w 10"/>
                    <a:gd name="T23" fmla="*/ 0 h 70"/>
                    <a:gd name="T24" fmla="*/ 0 w 10"/>
                    <a:gd name="T25" fmla="*/ 0 h 70"/>
                    <a:gd name="T26" fmla="*/ 0 w 10"/>
                    <a:gd name="T27" fmla="*/ 0 h 70"/>
                    <a:gd name="T28" fmla="*/ 0 w 10"/>
                    <a:gd name="T29" fmla="*/ 0 h 70"/>
                    <a:gd name="T30" fmla="*/ 0 w 10"/>
                    <a:gd name="T31" fmla="*/ 0 h 70"/>
                    <a:gd name="T32" fmla="*/ 0 w 10"/>
                    <a:gd name="T33" fmla="*/ 0 h 70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0"/>
                    <a:gd name="T52" fmla="*/ 0 h 70"/>
                    <a:gd name="T53" fmla="*/ 10 w 10"/>
                    <a:gd name="T54" fmla="*/ 70 h 70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0" h="70">
                      <a:moveTo>
                        <a:pt x="9" y="69"/>
                      </a:moveTo>
                      <a:lnTo>
                        <a:pt x="9" y="65"/>
                      </a:lnTo>
                      <a:lnTo>
                        <a:pt x="9" y="60"/>
                      </a:lnTo>
                      <a:lnTo>
                        <a:pt x="9" y="55"/>
                      </a:lnTo>
                      <a:lnTo>
                        <a:pt x="9" y="51"/>
                      </a:lnTo>
                      <a:lnTo>
                        <a:pt x="8" y="46"/>
                      </a:lnTo>
                      <a:lnTo>
                        <a:pt x="8" y="41"/>
                      </a:lnTo>
                      <a:lnTo>
                        <a:pt x="7" y="37"/>
                      </a:lnTo>
                      <a:lnTo>
                        <a:pt x="7" y="32"/>
                      </a:lnTo>
                      <a:lnTo>
                        <a:pt x="6" y="27"/>
                      </a:lnTo>
                      <a:lnTo>
                        <a:pt x="5" y="23"/>
                      </a:lnTo>
                      <a:lnTo>
                        <a:pt x="4" y="18"/>
                      </a:lnTo>
                      <a:lnTo>
                        <a:pt x="3" y="13"/>
                      </a:lnTo>
                      <a:lnTo>
                        <a:pt x="2" y="9"/>
                      </a:lnTo>
                      <a:lnTo>
                        <a:pt x="1" y="4"/>
                      </a:lnTo>
                      <a:lnTo>
                        <a:pt x="0" y="0"/>
                      </a:lnTo>
                      <a:lnTo>
                        <a:pt x="9" y="69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9" name="Freeform 94"/>
                <p:cNvSpPr>
                  <a:spLocks noChangeArrowheads="1"/>
                </p:cNvSpPr>
                <p:nvPr/>
              </p:nvSpPr>
              <p:spPr bwMode="auto">
                <a:xfrm>
                  <a:off x="5285" y="2159"/>
                  <a:ext cx="15" cy="15"/>
                </a:xfrm>
                <a:custGeom>
                  <a:avLst/>
                  <a:gdLst>
                    <a:gd name="T0" fmla="*/ 0 w 67"/>
                    <a:gd name="T1" fmla="*/ 0 h 67"/>
                    <a:gd name="T2" fmla="*/ 0 w 67"/>
                    <a:gd name="T3" fmla="*/ 0 h 67"/>
                    <a:gd name="T4" fmla="*/ 0 w 67"/>
                    <a:gd name="T5" fmla="*/ 0 h 67"/>
                    <a:gd name="T6" fmla="*/ 0 w 67"/>
                    <a:gd name="T7" fmla="*/ 0 h 67"/>
                    <a:gd name="T8" fmla="*/ 0 w 67"/>
                    <a:gd name="T9" fmla="*/ 0 h 67"/>
                    <a:gd name="T10" fmla="*/ 0 w 67"/>
                    <a:gd name="T11" fmla="*/ 0 h 67"/>
                    <a:gd name="T12" fmla="*/ 0 w 67"/>
                    <a:gd name="T13" fmla="*/ 0 h 67"/>
                    <a:gd name="T14" fmla="*/ 0 w 67"/>
                    <a:gd name="T15" fmla="*/ 0 h 67"/>
                    <a:gd name="T16" fmla="*/ 0 w 67"/>
                    <a:gd name="T17" fmla="*/ 0 h 67"/>
                    <a:gd name="T18" fmla="*/ 0 w 67"/>
                    <a:gd name="T19" fmla="*/ 0 h 67"/>
                    <a:gd name="T20" fmla="*/ 0 w 67"/>
                    <a:gd name="T21" fmla="*/ 0 h 67"/>
                    <a:gd name="T22" fmla="*/ 0 w 67"/>
                    <a:gd name="T23" fmla="*/ 0 h 67"/>
                    <a:gd name="T24" fmla="*/ 0 w 67"/>
                    <a:gd name="T25" fmla="*/ 0 h 67"/>
                    <a:gd name="T26" fmla="*/ 0 w 67"/>
                    <a:gd name="T27" fmla="*/ 0 h 67"/>
                    <a:gd name="T28" fmla="*/ 0 w 67"/>
                    <a:gd name="T29" fmla="*/ 0 h 67"/>
                    <a:gd name="T30" fmla="*/ 0 w 67"/>
                    <a:gd name="T31" fmla="*/ 0 h 67"/>
                    <a:gd name="T32" fmla="*/ 0 w 67"/>
                    <a:gd name="T33" fmla="*/ 0 h 6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67"/>
                    <a:gd name="T52" fmla="*/ 0 h 67"/>
                    <a:gd name="T53" fmla="*/ 67 w 67"/>
                    <a:gd name="T54" fmla="*/ 67 h 6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67" h="67">
                      <a:moveTo>
                        <a:pt x="66" y="0"/>
                      </a:moveTo>
                      <a:lnTo>
                        <a:pt x="61" y="3"/>
                      </a:lnTo>
                      <a:lnTo>
                        <a:pt x="56" y="7"/>
                      </a:lnTo>
                      <a:lnTo>
                        <a:pt x="51" y="11"/>
                      </a:lnTo>
                      <a:lnTo>
                        <a:pt x="46" y="15"/>
                      </a:lnTo>
                      <a:lnTo>
                        <a:pt x="41" y="19"/>
                      </a:lnTo>
                      <a:lnTo>
                        <a:pt x="36" y="24"/>
                      </a:lnTo>
                      <a:lnTo>
                        <a:pt x="32" y="28"/>
                      </a:lnTo>
                      <a:lnTo>
                        <a:pt x="27" y="32"/>
                      </a:lnTo>
                      <a:lnTo>
                        <a:pt x="23" y="37"/>
                      </a:lnTo>
                      <a:lnTo>
                        <a:pt x="19" y="41"/>
                      </a:lnTo>
                      <a:lnTo>
                        <a:pt x="15" y="46"/>
                      </a:lnTo>
                      <a:lnTo>
                        <a:pt x="11" y="51"/>
                      </a:lnTo>
                      <a:lnTo>
                        <a:pt x="7" y="56"/>
                      </a:lnTo>
                      <a:lnTo>
                        <a:pt x="3" y="61"/>
                      </a:lnTo>
                      <a:lnTo>
                        <a:pt x="0" y="66"/>
                      </a:lnTo>
                      <a:lnTo>
                        <a:pt x="66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30" name="Freeform 95"/>
                <p:cNvSpPr>
                  <a:spLocks noChangeArrowheads="1"/>
                </p:cNvSpPr>
                <p:nvPr/>
              </p:nvSpPr>
              <p:spPr bwMode="auto">
                <a:xfrm>
                  <a:off x="5174" y="2168"/>
                  <a:ext cx="9" cy="16"/>
                </a:xfrm>
                <a:custGeom>
                  <a:avLst/>
                  <a:gdLst>
                    <a:gd name="T0" fmla="*/ 0 w 40"/>
                    <a:gd name="T1" fmla="*/ 0 h 71"/>
                    <a:gd name="T2" fmla="*/ 0 w 40"/>
                    <a:gd name="T3" fmla="*/ 0 h 71"/>
                    <a:gd name="T4" fmla="*/ 0 w 40"/>
                    <a:gd name="T5" fmla="*/ 0 h 71"/>
                    <a:gd name="T6" fmla="*/ 0 w 40"/>
                    <a:gd name="T7" fmla="*/ 0 h 71"/>
                    <a:gd name="T8" fmla="*/ 0 w 40"/>
                    <a:gd name="T9" fmla="*/ 0 h 71"/>
                    <a:gd name="T10" fmla="*/ 0 w 40"/>
                    <a:gd name="T11" fmla="*/ 0 h 71"/>
                    <a:gd name="T12" fmla="*/ 0 w 40"/>
                    <a:gd name="T13" fmla="*/ 0 h 71"/>
                    <a:gd name="T14" fmla="*/ 0 w 40"/>
                    <a:gd name="T15" fmla="*/ 0 h 71"/>
                    <a:gd name="T16" fmla="*/ 0 w 40"/>
                    <a:gd name="T17" fmla="*/ 0 h 71"/>
                    <a:gd name="T18" fmla="*/ 0 w 40"/>
                    <a:gd name="T19" fmla="*/ 0 h 71"/>
                    <a:gd name="T20" fmla="*/ 0 w 40"/>
                    <a:gd name="T21" fmla="*/ 0 h 71"/>
                    <a:gd name="T22" fmla="*/ 0 w 40"/>
                    <a:gd name="T23" fmla="*/ 0 h 71"/>
                    <a:gd name="T24" fmla="*/ 0 w 40"/>
                    <a:gd name="T25" fmla="*/ 0 h 71"/>
                    <a:gd name="T26" fmla="*/ 0 w 40"/>
                    <a:gd name="T27" fmla="*/ 0 h 71"/>
                    <a:gd name="T28" fmla="*/ 0 w 40"/>
                    <a:gd name="T29" fmla="*/ 0 h 71"/>
                    <a:gd name="T30" fmla="*/ 0 w 40"/>
                    <a:gd name="T31" fmla="*/ 0 h 71"/>
                    <a:gd name="T32" fmla="*/ 0 w 40"/>
                    <a:gd name="T33" fmla="*/ 0 h 7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0"/>
                    <a:gd name="T52" fmla="*/ 0 h 71"/>
                    <a:gd name="T53" fmla="*/ 40 w 40"/>
                    <a:gd name="T54" fmla="*/ 71 h 71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0" h="71">
                      <a:moveTo>
                        <a:pt x="39" y="0"/>
                      </a:moveTo>
                      <a:lnTo>
                        <a:pt x="36" y="4"/>
                      </a:lnTo>
                      <a:lnTo>
                        <a:pt x="32" y="9"/>
                      </a:lnTo>
                      <a:lnTo>
                        <a:pt x="29" y="13"/>
                      </a:lnTo>
                      <a:lnTo>
                        <a:pt x="26" y="17"/>
                      </a:lnTo>
                      <a:lnTo>
                        <a:pt x="23" y="22"/>
                      </a:lnTo>
                      <a:lnTo>
                        <a:pt x="20" y="26"/>
                      </a:lnTo>
                      <a:lnTo>
                        <a:pt x="18" y="31"/>
                      </a:lnTo>
                      <a:lnTo>
                        <a:pt x="15" y="35"/>
                      </a:lnTo>
                      <a:lnTo>
                        <a:pt x="12" y="41"/>
                      </a:lnTo>
                      <a:lnTo>
                        <a:pt x="10" y="46"/>
                      </a:lnTo>
                      <a:lnTo>
                        <a:pt x="8" y="50"/>
                      </a:lnTo>
                      <a:lnTo>
                        <a:pt x="6" y="55"/>
                      </a:lnTo>
                      <a:lnTo>
                        <a:pt x="4" y="60"/>
                      </a:lnTo>
                      <a:lnTo>
                        <a:pt x="2" y="65"/>
                      </a:lnTo>
                      <a:lnTo>
                        <a:pt x="0" y="70"/>
                      </a:lnTo>
                      <a:lnTo>
                        <a:pt x="39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31" name="Freeform 96"/>
                <p:cNvSpPr>
                  <a:spLocks noChangeArrowheads="1"/>
                </p:cNvSpPr>
                <p:nvPr/>
              </p:nvSpPr>
              <p:spPr bwMode="auto">
                <a:xfrm>
                  <a:off x="5038" y="2187"/>
                  <a:ext cx="20" cy="10"/>
                </a:xfrm>
                <a:custGeom>
                  <a:avLst/>
                  <a:gdLst>
                    <a:gd name="T0" fmla="*/ 0 w 88"/>
                    <a:gd name="T1" fmla="*/ 0 h 45"/>
                    <a:gd name="T2" fmla="*/ 0 w 88"/>
                    <a:gd name="T3" fmla="*/ 0 h 45"/>
                    <a:gd name="T4" fmla="*/ 0 w 88"/>
                    <a:gd name="T5" fmla="*/ 0 h 45"/>
                    <a:gd name="T6" fmla="*/ 0 w 88"/>
                    <a:gd name="T7" fmla="*/ 0 h 45"/>
                    <a:gd name="T8" fmla="*/ 0 w 88"/>
                    <a:gd name="T9" fmla="*/ 0 h 45"/>
                    <a:gd name="T10" fmla="*/ 0 w 88"/>
                    <a:gd name="T11" fmla="*/ 0 h 45"/>
                    <a:gd name="T12" fmla="*/ 0 w 88"/>
                    <a:gd name="T13" fmla="*/ 0 h 45"/>
                    <a:gd name="T14" fmla="*/ 0 w 88"/>
                    <a:gd name="T15" fmla="*/ 0 h 45"/>
                    <a:gd name="T16" fmla="*/ 0 w 88"/>
                    <a:gd name="T17" fmla="*/ 0 h 45"/>
                    <a:gd name="T18" fmla="*/ 0 w 88"/>
                    <a:gd name="T19" fmla="*/ 0 h 45"/>
                    <a:gd name="T20" fmla="*/ 0 w 88"/>
                    <a:gd name="T21" fmla="*/ 0 h 45"/>
                    <a:gd name="T22" fmla="*/ 0 w 88"/>
                    <a:gd name="T23" fmla="*/ 0 h 45"/>
                    <a:gd name="T24" fmla="*/ 0 w 88"/>
                    <a:gd name="T25" fmla="*/ 0 h 45"/>
                    <a:gd name="T26" fmla="*/ 0 w 88"/>
                    <a:gd name="T27" fmla="*/ 0 h 45"/>
                    <a:gd name="T28" fmla="*/ 0 w 88"/>
                    <a:gd name="T29" fmla="*/ 0 h 45"/>
                    <a:gd name="T30" fmla="*/ 0 w 88"/>
                    <a:gd name="T31" fmla="*/ 0 h 45"/>
                    <a:gd name="T32" fmla="*/ 0 w 88"/>
                    <a:gd name="T33" fmla="*/ 0 h 4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88"/>
                    <a:gd name="T52" fmla="*/ 0 h 45"/>
                    <a:gd name="T53" fmla="*/ 88 w 88"/>
                    <a:gd name="T54" fmla="*/ 45 h 45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88" h="45">
                      <a:moveTo>
                        <a:pt x="87" y="44"/>
                      </a:moveTo>
                      <a:lnTo>
                        <a:pt x="82" y="40"/>
                      </a:lnTo>
                      <a:lnTo>
                        <a:pt x="76" y="37"/>
                      </a:lnTo>
                      <a:lnTo>
                        <a:pt x="71" y="33"/>
                      </a:lnTo>
                      <a:lnTo>
                        <a:pt x="66" y="30"/>
                      </a:lnTo>
                      <a:lnTo>
                        <a:pt x="60" y="27"/>
                      </a:lnTo>
                      <a:lnTo>
                        <a:pt x="53" y="25"/>
                      </a:lnTo>
                      <a:lnTo>
                        <a:pt x="48" y="21"/>
                      </a:lnTo>
                      <a:lnTo>
                        <a:pt x="42" y="18"/>
                      </a:lnTo>
                      <a:lnTo>
                        <a:pt x="36" y="16"/>
                      </a:lnTo>
                      <a:lnTo>
                        <a:pt x="31" y="13"/>
                      </a:lnTo>
                      <a:lnTo>
                        <a:pt x="24" y="10"/>
                      </a:lnTo>
                      <a:lnTo>
                        <a:pt x="18" y="7"/>
                      </a:lnTo>
                      <a:lnTo>
                        <a:pt x="12" y="5"/>
                      </a:lnTo>
                      <a:lnTo>
                        <a:pt x="6" y="3"/>
                      </a:lnTo>
                      <a:lnTo>
                        <a:pt x="0" y="0"/>
                      </a:lnTo>
                      <a:lnTo>
                        <a:pt x="87" y="44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32" name="Freeform 97"/>
                <p:cNvSpPr>
                  <a:spLocks noChangeArrowheads="1"/>
                </p:cNvSpPr>
                <p:nvPr/>
              </p:nvSpPr>
              <p:spPr bwMode="auto">
                <a:xfrm>
                  <a:off x="4895" y="2282"/>
                  <a:ext cx="6" cy="17"/>
                </a:xfrm>
                <a:custGeom>
                  <a:avLst/>
                  <a:gdLst>
                    <a:gd name="T0" fmla="*/ 0 w 27"/>
                    <a:gd name="T1" fmla="*/ 0 h 76"/>
                    <a:gd name="T2" fmla="*/ 0 w 27"/>
                    <a:gd name="T3" fmla="*/ 0 h 76"/>
                    <a:gd name="T4" fmla="*/ 0 w 27"/>
                    <a:gd name="T5" fmla="*/ 0 h 76"/>
                    <a:gd name="T6" fmla="*/ 0 w 27"/>
                    <a:gd name="T7" fmla="*/ 0 h 76"/>
                    <a:gd name="T8" fmla="*/ 0 w 27"/>
                    <a:gd name="T9" fmla="*/ 0 h 76"/>
                    <a:gd name="T10" fmla="*/ 0 w 27"/>
                    <a:gd name="T11" fmla="*/ 0 h 76"/>
                    <a:gd name="T12" fmla="*/ 0 w 27"/>
                    <a:gd name="T13" fmla="*/ 0 h 76"/>
                    <a:gd name="T14" fmla="*/ 0 w 27"/>
                    <a:gd name="T15" fmla="*/ 0 h 76"/>
                    <a:gd name="T16" fmla="*/ 0 w 27"/>
                    <a:gd name="T17" fmla="*/ 0 h 76"/>
                    <a:gd name="T18" fmla="*/ 0 w 27"/>
                    <a:gd name="T19" fmla="*/ 0 h 76"/>
                    <a:gd name="T20" fmla="*/ 0 w 27"/>
                    <a:gd name="T21" fmla="*/ 0 h 76"/>
                    <a:gd name="T22" fmla="*/ 0 w 27"/>
                    <a:gd name="T23" fmla="*/ 0 h 76"/>
                    <a:gd name="T24" fmla="*/ 0 w 27"/>
                    <a:gd name="T25" fmla="*/ 0 h 76"/>
                    <a:gd name="T26" fmla="*/ 0 w 27"/>
                    <a:gd name="T27" fmla="*/ 0 h 76"/>
                    <a:gd name="T28" fmla="*/ 0 w 27"/>
                    <a:gd name="T29" fmla="*/ 0 h 76"/>
                    <a:gd name="T30" fmla="*/ 0 w 27"/>
                    <a:gd name="T31" fmla="*/ 0 h 76"/>
                    <a:gd name="T32" fmla="*/ 0 w 27"/>
                    <a:gd name="T33" fmla="*/ 0 h 7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27"/>
                    <a:gd name="T52" fmla="*/ 0 h 76"/>
                    <a:gd name="T53" fmla="*/ 27 w 27"/>
                    <a:gd name="T54" fmla="*/ 76 h 7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27" h="76">
                      <a:moveTo>
                        <a:pt x="0" y="0"/>
                      </a:moveTo>
                      <a:lnTo>
                        <a:pt x="0" y="5"/>
                      </a:lnTo>
                      <a:lnTo>
                        <a:pt x="1" y="11"/>
                      </a:lnTo>
                      <a:lnTo>
                        <a:pt x="3" y="16"/>
                      </a:lnTo>
                      <a:lnTo>
                        <a:pt x="4" y="21"/>
                      </a:lnTo>
                      <a:lnTo>
                        <a:pt x="6" y="26"/>
                      </a:lnTo>
                      <a:lnTo>
                        <a:pt x="7" y="31"/>
                      </a:lnTo>
                      <a:lnTo>
                        <a:pt x="9" y="36"/>
                      </a:lnTo>
                      <a:lnTo>
                        <a:pt x="11" y="41"/>
                      </a:lnTo>
                      <a:lnTo>
                        <a:pt x="13" y="46"/>
                      </a:lnTo>
                      <a:lnTo>
                        <a:pt x="15" y="51"/>
                      </a:lnTo>
                      <a:lnTo>
                        <a:pt x="17" y="56"/>
                      </a:lnTo>
                      <a:lnTo>
                        <a:pt x="19" y="61"/>
                      </a:lnTo>
                      <a:lnTo>
                        <a:pt x="21" y="66"/>
                      </a:lnTo>
                      <a:lnTo>
                        <a:pt x="23" y="71"/>
                      </a:lnTo>
                      <a:lnTo>
                        <a:pt x="26" y="7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FFFF"/>
                </a:solidFill>
                <a:ln w="936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220" name="Text Box 98"/>
              <p:cNvSpPr txBox="1">
                <a:spLocks noChangeArrowheads="1"/>
              </p:cNvSpPr>
              <p:nvPr/>
            </p:nvSpPr>
            <p:spPr bwMode="auto">
              <a:xfrm>
                <a:off x="4886" y="2146"/>
                <a:ext cx="617" cy="3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write-</a:t>
                </a:r>
              </a:p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back</a:t>
                </a:r>
              </a:p>
            </p:txBody>
          </p:sp>
        </p:grpSp>
        <p:grpSp>
          <p:nvGrpSpPr>
            <p:cNvPr id="4177" name="Group 99"/>
            <p:cNvGrpSpPr>
              <a:grpSpLocks/>
            </p:cNvGrpSpPr>
            <p:nvPr/>
          </p:nvGrpSpPr>
          <p:grpSpPr bwMode="auto">
            <a:xfrm>
              <a:off x="831" y="2256"/>
              <a:ext cx="231" cy="190"/>
              <a:chOff x="831" y="2256"/>
              <a:chExt cx="231" cy="190"/>
            </a:xfrm>
          </p:grpSpPr>
          <p:sp>
            <p:nvSpPr>
              <p:cNvPr id="4213" name="AutoShape 100"/>
              <p:cNvSpPr>
                <a:spLocks noChangeArrowheads="1"/>
              </p:cNvSpPr>
              <p:nvPr/>
            </p:nvSpPr>
            <p:spPr bwMode="auto">
              <a:xfrm>
                <a:off x="920" y="2256"/>
                <a:ext cx="144" cy="191"/>
              </a:xfrm>
              <a:prstGeom prst="roundRect">
                <a:avLst>
                  <a:gd name="adj" fmla="val 694"/>
                </a:avLst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14" name="Group 101"/>
              <p:cNvGrpSpPr>
                <a:grpSpLocks/>
              </p:cNvGrpSpPr>
              <p:nvPr/>
            </p:nvGrpSpPr>
            <p:grpSpPr bwMode="auto">
              <a:xfrm>
                <a:off x="831" y="2256"/>
                <a:ext cx="229" cy="189"/>
                <a:chOff x="831" y="2256"/>
                <a:chExt cx="229" cy="189"/>
              </a:xfrm>
            </p:grpSpPr>
            <p:sp>
              <p:nvSpPr>
                <p:cNvPr id="4215" name="Freeform 102"/>
                <p:cNvSpPr>
                  <a:spLocks noChangeArrowheads="1"/>
                </p:cNvSpPr>
                <p:nvPr/>
              </p:nvSpPr>
              <p:spPr bwMode="auto">
                <a:xfrm>
                  <a:off x="831" y="2256"/>
                  <a:ext cx="230" cy="190"/>
                </a:xfrm>
                <a:custGeom>
                  <a:avLst/>
                  <a:gdLst>
                    <a:gd name="T0" fmla="*/ 0 w 1016"/>
                    <a:gd name="T1" fmla="*/ 0 h 840"/>
                    <a:gd name="T2" fmla="*/ 0 w 1016"/>
                    <a:gd name="T3" fmla="*/ 0 h 840"/>
                    <a:gd name="T4" fmla="*/ 0 w 1016"/>
                    <a:gd name="T5" fmla="*/ 0 h 840"/>
                    <a:gd name="T6" fmla="*/ 0 w 1016"/>
                    <a:gd name="T7" fmla="*/ 0 h 8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16"/>
                    <a:gd name="T13" fmla="*/ 0 h 840"/>
                    <a:gd name="T14" fmla="*/ 1016 w 1016"/>
                    <a:gd name="T15" fmla="*/ 840 h 8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16" h="840">
                      <a:moveTo>
                        <a:pt x="0" y="0"/>
                      </a:moveTo>
                      <a:lnTo>
                        <a:pt x="1015" y="0"/>
                      </a:lnTo>
                      <a:lnTo>
                        <a:pt x="1015" y="839"/>
                      </a:lnTo>
                      <a:lnTo>
                        <a:pt x="0" y="839"/>
                      </a:lnTo>
                    </a:path>
                  </a:pathLst>
                </a:cu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6" name="Line 103"/>
                <p:cNvSpPr>
                  <a:spLocks noChangeShapeType="1"/>
                </p:cNvSpPr>
                <p:nvPr/>
              </p:nvSpPr>
              <p:spPr bwMode="auto">
                <a:xfrm>
                  <a:off x="1014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7" name="Line 104"/>
                <p:cNvSpPr>
                  <a:spLocks noChangeShapeType="1"/>
                </p:cNvSpPr>
                <p:nvPr/>
              </p:nvSpPr>
              <p:spPr bwMode="auto">
                <a:xfrm>
                  <a:off x="966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8" name="Line 105"/>
                <p:cNvSpPr>
                  <a:spLocks noChangeShapeType="1"/>
                </p:cNvSpPr>
                <p:nvPr/>
              </p:nvSpPr>
              <p:spPr bwMode="auto">
                <a:xfrm>
                  <a:off x="918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178" name="Group 106"/>
            <p:cNvGrpSpPr>
              <a:grpSpLocks/>
            </p:cNvGrpSpPr>
            <p:nvPr/>
          </p:nvGrpSpPr>
          <p:grpSpPr bwMode="auto">
            <a:xfrm>
              <a:off x="2133" y="2256"/>
              <a:ext cx="231" cy="190"/>
              <a:chOff x="2133" y="2256"/>
              <a:chExt cx="231" cy="190"/>
            </a:xfrm>
          </p:grpSpPr>
          <p:sp>
            <p:nvSpPr>
              <p:cNvPr id="4207" name="AutoShape 107"/>
              <p:cNvSpPr>
                <a:spLocks noChangeArrowheads="1"/>
              </p:cNvSpPr>
              <p:nvPr/>
            </p:nvSpPr>
            <p:spPr bwMode="auto">
              <a:xfrm>
                <a:off x="2221" y="2256"/>
                <a:ext cx="144" cy="191"/>
              </a:xfrm>
              <a:prstGeom prst="roundRect">
                <a:avLst>
                  <a:gd name="adj" fmla="val 694"/>
                </a:avLst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08" name="Group 108"/>
              <p:cNvGrpSpPr>
                <a:grpSpLocks/>
              </p:cNvGrpSpPr>
              <p:nvPr/>
            </p:nvGrpSpPr>
            <p:grpSpPr bwMode="auto">
              <a:xfrm>
                <a:off x="2133" y="2256"/>
                <a:ext cx="229" cy="189"/>
                <a:chOff x="2133" y="2256"/>
                <a:chExt cx="229" cy="189"/>
              </a:xfrm>
            </p:grpSpPr>
            <p:sp>
              <p:nvSpPr>
                <p:cNvPr id="4209" name="Freeform 109"/>
                <p:cNvSpPr>
                  <a:spLocks noChangeArrowheads="1"/>
                </p:cNvSpPr>
                <p:nvPr/>
              </p:nvSpPr>
              <p:spPr bwMode="auto">
                <a:xfrm>
                  <a:off x="2133" y="2256"/>
                  <a:ext cx="230" cy="190"/>
                </a:xfrm>
                <a:custGeom>
                  <a:avLst/>
                  <a:gdLst>
                    <a:gd name="T0" fmla="*/ 0 w 1016"/>
                    <a:gd name="T1" fmla="*/ 0 h 840"/>
                    <a:gd name="T2" fmla="*/ 0 w 1016"/>
                    <a:gd name="T3" fmla="*/ 0 h 840"/>
                    <a:gd name="T4" fmla="*/ 0 w 1016"/>
                    <a:gd name="T5" fmla="*/ 0 h 840"/>
                    <a:gd name="T6" fmla="*/ 0 w 1016"/>
                    <a:gd name="T7" fmla="*/ 0 h 8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16"/>
                    <a:gd name="T13" fmla="*/ 0 h 840"/>
                    <a:gd name="T14" fmla="*/ 1016 w 1016"/>
                    <a:gd name="T15" fmla="*/ 840 h 8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16" h="840">
                      <a:moveTo>
                        <a:pt x="0" y="0"/>
                      </a:moveTo>
                      <a:lnTo>
                        <a:pt x="1015" y="0"/>
                      </a:lnTo>
                      <a:lnTo>
                        <a:pt x="1015" y="839"/>
                      </a:lnTo>
                      <a:lnTo>
                        <a:pt x="0" y="839"/>
                      </a:lnTo>
                    </a:path>
                  </a:pathLst>
                </a:cu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0" name="Line 110"/>
                <p:cNvSpPr>
                  <a:spLocks noChangeShapeType="1"/>
                </p:cNvSpPr>
                <p:nvPr/>
              </p:nvSpPr>
              <p:spPr bwMode="auto">
                <a:xfrm>
                  <a:off x="2316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1" name="Line 111"/>
                <p:cNvSpPr>
                  <a:spLocks noChangeShapeType="1"/>
                </p:cNvSpPr>
                <p:nvPr/>
              </p:nvSpPr>
              <p:spPr bwMode="auto">
                <a:xfrm>
                  <a:off x="2268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2" name="Line 112"/>
                <p:cNvSpPr>
                  <a:spLocks noChangeShapeType="1"/>
                </p:cNvSpPr>
                <p:nvPr/>
              </p:nvSpPr>
              <p:spPr bwMode="auto">
                <a:xfrm>
                  <a:off x="2220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79" name="Line 113"/>
            <p:cNvSpPr>
              <a:spLocks noChangeShapeType="1"/>
            </p:cNvSpPr>
            <p:nvPr/>
          </p:nvSpPr>
          <p:spPr bwMode="auto">
            <a:xfrm>
              <a:off x="3551" y="2352"/>
              <a:ext cx="176" cy="1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80" name="Group 114"/>
            <p:cNvGrpSpPr>
              <a:grpSpLocks/>
            </p:cNvGrpSpPr>
            <p:nvPr/>
          </p:nvGrpSpPr>
          <p:grpSpPr bwMode="auto">
            <a:xfrm>
              <a:off x="3301" y="2256"/>
              <a:ext cx="231" cy="190"/>
              <a:chOff x="3301" y="2256"/>
              <a:chExt cx="231" cy="190"/>
            </a:xfrm>
          </p:grpSpPr>
          <p:sp>
            <p:nvSpPr>
              <p:cNvPr id="4201" name="AutoShape 115"/>
              <p:cNvSpPr>
                <a:spLocks noChangeArrowheads="1"/>
              </p:cNvSpPr>
              <p:nvPr/>
            </p:nvSpPr>
            <p:spPr bwMode="auto">
              <a:xfrm>
                <a:off x="3390" y="2256"/>
                <a:ext cx="144" cy="191"/>
              </a:xfrm>
              <a:prstGeom prst="roundRect">
                <a:avLst>
                  <a:gd name="adj" fmla="val 694"/>
                </a:avLst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02" name="Group 116"/>
              <p:cNvGrpSpPr>
                <a:grpSpLocks/>
              </p:cNvGrpSpPr>
              <p:nvPr/>
            </p:nvGrpSpPr>
            <p:grpSpPr bwMode="auto">
              <a:xfrm>
                <a:off x="3301" y="2256"/>
                <a:ext cx="229" cy="189"/>
                <a:chOff x="3301" y="2256"/>
                <a:chExt cx="229" cy="189"/>
              </a:xfrm>
            </p:grpSpPr>
            <p:sp>
              <p:nvSpPr>
                <p:cNvPr id="4203" name="Freeform 117"/>
                <p:cNvSpPr>
                  <a:spLocks noChangeArrowheads="1"/>
                </p:cNvSpPr>
                <p:nvPr/>
              </p:nvSpPr>
              <p:spPr bwMode="auto">
                <a:xfrm>
                  <a:off x="3301" y="2256"/>
                  <a:ext cx="230" cy="190"/>
                </a:xfrm>
                <a:custGeom>
                  <a:avLst/>
                  <a:gdLst>
                    <a:gd name="T0" fmla="*/ 0 w 1016"/>
                    <a:gd name="T1" fmla="*/ 0 h 840"/>
                    <a:gd name="T2" fmla="*/ 0 w 1016"/>
                    <a:gd name="T3" fmla="*/ 0 h 840"/>
                    <a:gd name="T4" fmla="*/ 0 w 1016"/>
                    <a:gd name="T5" fmla="*/ 0 h 840"/>
                    <a:gd name="T6" fmla="*/ 0 w 1016"/>
                    <a:gd name="T7" fmla="*/ 0 h 8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16"/>
                    <a:gd name="T13" fmla="*/ 0 h 840"/>
                    <a:gd name="T14" fmla="*/ 1016 w 1016"/>
                    <a:gd name="T15" fmla="*/ 840 h 8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16" h="840">
                      <a:moveTo>
                        <a:pt x="0" y="0"/>
                      </a:moveTo>
                      <a:lnTo>
                        <a:pt x="1015" y="0"/>
                      </a:lnTo>
                      <a:lnTo>
                        <a:pt x="1015" y="839"/>
                      </a:lnTo>
                      <a:lnTo>
                        <a:pt x="0" y="839"/>
                      </a:lnTo>
                    </a:path>
                  </a:pathLst>
                </a:cu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4" name="Line 118"/>
                <p:cNvSpPr>
                  <a:spLocks noChangeShapeType="1"/>
                </p:cNvSpPr>
                <p:nvPr/>
              </p:nvSpPr>
              <p:spPr bwMode="auto">
                <a:xfrm>
                  <a:off x="3484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5" name="Line 119"/>
                <p:cNvSpPr>
                  <a:spLocks noChangeShapeType="1"/>
                </p:cNvSpPr>
                <p:nvPr/>
              </p:nvSpPr>
              <p:spPr bwMode="auto">
                <a:xfrm>
                  <a:off x="3436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6" name="Line 120"/>
                <p:cNvSpPr>
                  <a:spLocks noChangeShapeType="1"/>
                </p:cNvSpPr>
                <p:nvPr/>
              </p:nvSpPr>
              <p:spPr bwMode="auto">
                <a:xfrm>
                  <a:off x="3388" y="2256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81" name="Line 121"/>
            <p:cNvSpPr>
              <a:spLocks noChangeShapeType="1"/>
            </p:cNvSpPr>
            <p:nvPr/>
          </p:nvSpPr>
          <p:spPr bwMode="auto">
            <a:xfrm>
              <a:off x="3207" y="2352"/>
              <a:ext cx="176" cy="1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2" name="Line 122"/>
            <p:cNvSpPr>
              <a:spLocks noChangeShapeType="1"/>
            </p:cNvSpPr>
            <p:nvPr/>
          </p:nvSpPr>
          <p:spPr bwMode="auto">
            <a:xfrm>
              <a:off x="4751" y="2360"/>
              <a:ext cx="176" cy="1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83" name="Group 123"/>
            <p:cNvGrpSpPr>
              <a:grpSpLocks/>
            </p:cNvGrpSpPr>
            <p:nvPr/>
          </p:nvGrpSpPr>
          <p:grpSpPr bwMode="auto">
            <a:xfrm>
              <a:off x="4517" y="2264"/>
              <a:ext cx="231" cy="190"/>
              <a:chOff x="4517" y="2264"/>
              <a:chExt cx="231" cy="190"/>
            </a:xfrm>
          </p:grpSpPr>
          <p:sp>
            <p:nvSpPr>
              <p:cNvPr id="4195" name="AutoShape 124"/>
              <p:cNvSpPr>
                <a:spLocks noChangeArrowheads="1"/>
              </p:cNvSpPr>
              <p:nvPr/>
            </p:nvSpPr>
            <p:spPr bwMode="auto">
              <a:xfrm>
                <a:off x="4606" y="2264"/>
                <a:ext cx="144" cy="191"/>
              </a:xfrm>
              <a:prstGeom prst="roundRect">
                <a:avLst>
                  <a:gd name="adj" fmla="val 694"/>
                </a:avLst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196" name="Group 125"/>
              <p:cNvGrpSpPr>
                <a:grpSpLocks/>
              </p:cNvGrpSpPr>
              <p:nvPr/>
            </p:nvGrpSpPr>
            <p:grpSpPr bwMode="auto">
              <a:xfrm>
                <a:off x="4517" y="2264"/>
                <a:ext cx="229" cy="189"/>
                <a:chOff x="4517" y="2264"/>
                <a:chExt cx="229" cy="189"/>
              </a:xfrm>
            </p:grpSpPr>
            <p:sp>
              <p:nvSpPr>
                <p:cNvPr id="4197" name="Freeform 126"/>
                <p:cNvSpPr>
                  <a:spLocks noChangeArrowheads="1"/>
                </p:cNvSpPr>
                <p:nvPr/>
              </p:nvSpPr>
              <p:spPr bwMode="auto">
                <a:xfrm>
                  <a:off x="4517" y="2264"/>
                  <a:ext cx="230" cy="190"/>
                </a:xfrm>
                <a:custGeom>
                  <a:avLst/>
                  <a:gdLst>
                    <a:gd name="T0" fmla="*/ 0 w 1015"/>
                    <a:gd name="T1" fmla="*/ 0 h 839"/>
                    <a:gd name="T2" fmla="*/ 0 w 1015"/>
                    <a:gd name="T3" fmla="*/ 0 h 839"/>
                    <a:gd name="T4" fmla="*/ 0 w 1015"/>
                    <a:gd name="T5" fmla="*/ 0 h 839"/>
                    <a:gd name="T6" fmla="*/ 0 w 1015"/>
                    <a:gd name="T7" fmla="*/ 0 h 8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15"/>
                    <a:gd name="T13" fmla="*/ 0 h 839"/>
                    <a:gd name="T14" fmla="*/ 1015 w 1015"/>
                    <a:gd name="T15" fmla="*/ 839 h 8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15" h="839">
                      <a:moveTo>
                        <a:pt x="0" y="0"/>
                      </a:moveTo>
                      <a:lnTo>
                        <a:pt x="1014" y="0"/>
                      </a:lnTo>
                      <a:lnTo>
                        <a:pt x="1014" y="838"/>
                      </a:lnTo>
                      <a:lnTo>
                        <a:pt x="0" y="838"/>
                      </a:lnTo>
                    </a:path>
                  </a:pathLst>
                </a:cu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8" name="Line 127"/>
                <p:cNvSpPr>
                  <a:spLocks noChangeShapeType="1"/>
                </p:cNvSpPr>
                <p:nvPr/>
              </p:nvSpPr>
              <p:spPr bwMode="auto">
                <a:xfrm>
                  <a:off x="4700" y="2264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9" name="Line 128"/>
                <p:cNvSpPr>
                  <a:spLocks noChangeShapeType="1"/>
                </p:cNvSpPr>
                <p:nvPr/>
              </p:nvSpPr>
              <p:spPr bwMode="auto">
                <a:xfrm>
                  <a:off x="4652" y="2264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0" name="Line 129"/>
                <p:cNvSpPr>
                  <a:spLocks noChangeShapeType="1"/>
                </p:cNvSpPr>
                <p:nvPr/>
              </p:nvSpPr>
              <p:spPr bwMode="auto">
                <a:xfrm>
                  <a:off x="4604" y="2264"/>
                  <a:ext cx="1" cy="190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84" name="Line 130"/>
            <p:cNvSpPr>
              <a:spLocks noChangeShapeType="1"/>
            </p:cNvSpPr>
            <p:nvPr/>
          </p:nvSpPr>
          <p:spPr bwMode="auto">
            <a:xfrm>
              <a:off x="4423" y="2360"/>
              <a:ext cx="176" cy="1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5" name="Freeform 131"/>
            <p:cNvSpPr>
              <a:spLocks/>
            </p:cNvSpPr>
            <p:nvPr/>
          </p:nvSpPr>
          <p:spPr bwMode="auto">
            <a:xfrm>
              <a:off x="1773" y="1874"/>
              <a:ext cx="3394" cy="261"/>
            </a:xfrm>
            <a:custGeom>
              <a:avLst/>
              <a:gdLst>
                <a:gd name="T0" fmla="*/ 0 w 14967"/>
                <a:gd name="T1" fmla="*/ 0 h 1152"/>
                <a:gd name="T2" fmla="*/ 0 w 14967"/>
                <a:gd name="T3" fmla="*/ 0 h 1152"/>
                <a:gd name="T4" fmla="*/ 0 w 14967"/>
                <a:gd name="T5" fmla="*/ 0 h 1152"/>
                <a:gd name="T6" fmla="*/ 0 60000 65536"/>
                <a:gd name="T7" fmla="*/ 0 60000 65536"/>
                <a:gd name="T8" fmla="*/ 0 60000 65536"/>
                <a:gd name="T9" fmla="*/ 0 w 14967"/>
                <a:gd name="T10" fmla="*/ 0 h 1152"/>
                <a:gd name="T11" fmla="*/ 14967 w 14967"/>
                <a:gd name="T12" fmla="*/ 1152 h 1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967" h="1152">
                  <a:moveTo>
                    <a:pt x="14966" y="1151"/>
                  </a:moveTo>
                  <a:lnTo>
                    <a:pt x="14966" y="35"/>
                  </a:lnTo>
                  <a:lnTo>
                    <a:pt x="0" y="0"/>
                  </a:lnTo>
                </a:path>
              </a:pathLst>
            </a:custGeom>
            <a:noFill/>
            <a:ln w="936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86" name="Group 132"/>
            <p:cNvGrpSpPr>
              <a:grpSpLocks/>
            </p:cNvGrpSpPr>
            <p:nvPr/>
          </p:nvGrpSpPr>
          <p:grpSpPr bwMode="auto">
            <a:xfrm>
              <a:off x="3839" y="2657"/>
              <a:ext cx="590" cy="242"/>
              <a:chOff x="3839" y="2657"/>
              <a:chExt cx="590" cy="242"/>
            </a:xfrm>
          </p:grpSpPr>
          <p:sp>
            <p:nvSpPr>
              <p:cNvPr id="4193" name="AutoShape 133"/>
              <p:cNvSpPr>
                <a:spLocks noChangeArrowheads="1"/>
              </p:cNvSpPr>
              <p:nvPr/>
            </p:nvSpPr>
            <p:spPr bwMode="auto">
              <a:xfrm>
                <a:off x="3839" y="2657"/>
                <a:ext cx="590" cy="242"/>
              </a:xfrm>
              <a:prstGeom prst="roundRect">
                <a:avLst>
                  <a:gd name="adj" fmla="val 412"/>
                </a:avLst>
              </a:prstGeom>
              <a:solidFill>
                <a:srgbClr val="FFFFFF"/>
              </a:solidFill>
              <a:ln w="1908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4" name="Text Box 134"/>
              <p:cNvSpPr txBox="1">
                <a:spLocks noChangeArrowheads="1"/>
              </p:cNvSpPr>
              <p:nvPr/>
            </p:nvSpPr>
            <p:spPr bwMode="auto">
              <a:xfrm>
                <a:off x="3839" y="2657"/>
                <a:ext cx="590" cy="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ct val="0"/>
                  </a:spcBef>
                  <a:buClr>
                    <a:srgbClr val="40458C"/>
                  </a:buClr>
                  <a:buFont typeface="Arial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latin typeface="Arial" charset="0"/>
                  </a:rPr>
                  <a:t>dMem</a:t>
                </a:r>
              </a:p>
            </p:txBody>
          </p:sp>
        </p:grpSp>
        <p:sp>
          <p:nvSpPr>
            <p:cNvPr id="4187" name="Line 135"/>
            <p:cNvSpPr>
              <a:spLocks noChangeShapeType="1"/>
            </p:cNvSpPr>
            <p:nvPr/>
          </p:nvSpPr>
          <p:spPr bwMode="auto">
            <a:xfrm>
              <a:off x="2264" y="1444"/>
              <a:ext cx="1" cy="796"/>
            </a:xfrm>
            <a:prstGeom prst="line">
              <a:avLst/>
            </a:prstGeom>
            <a:noFill/>
            <a:ln w="936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8" name="Line 136"/>
            <p:cNvSpPr>
              <a:spLocks noChangeShapeType="1"/>
            </p:cNvSpPr>
            <p:nvPr/>
          </p:nvSpPr>
          <p:spPr bwMode="auto">
            <a:xfrm>
              <a:off x="940" y="1444"/>
              <a:ext cx="1" cy="796"/>
            </a:xfrm>
            <a:prstGeom prst="line">
              <a:avLst/>
            </a:prstGeom>
            <a:noFill/>
            <a:ln w="936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9" name="Line 137"/>
            <p:cNvSpPr>
              <a:spLocks noChangeShapeType="1"/>
            </p:cNvSpPr>
            <p:nvPr/>
          </p:nvSpPr>
          <p:spPr bwMode="auto">
            <a:xfrm flipV="1">
              <a:off x="424" y="2488"/>
              <a:ext cx="1" cy="185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0" name="Line 138"/>
            <p:cNvSpPr>
              <a:spLocks noChangeShapeType="1"/>
            </p:cNvSpPr>
            <p:nvPr/>
          </p:nvSpPr>
          <p:spPr bwMode="auto">
            <a:xfrm flipV="1">
              <a:off x="4196" y="2463"/>
              <a:ext cx="1" cy="185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1" name="Freeform 139"/>
            <p:cNvSpPr>
              <a:spLocks/>
            </p:cNvSpPr>
            <p:nvPr/>
          </p:nvSpPr>
          <p:spPr bwMode="auto">
            <a:xfrm>
              <a:off x="398" y="1444"/>
              <a:ext cx="2432" cy="739"/>
            </a:xfrm>
            <a:custGeom>
              <a:avLst/>
              <a:gdLst>
                <a:gd name="T0" fmla="*/ 0 w 10726"/>
                <a:gd name="T1" fmla="*/ 0 h 3259"/>
                <a:gd name="T2" fmla="*/ 0 w 10726"/>
                <a:gd name="T3" fmla="*/ 0 h 3259"/>
                <a:gd name="T4" fmla="*/ 0 w 10726"/>
                <a:gd name="T5" fmla="*/ 0 h 3259"/>
                <a:gd name="T6" fmla="*/ 0 w 10726"/>
                <a:gd name="T7" fmla="*/ 0 h 32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726"/>
                <a:gd name="T13" fmla="*/ 0 h 3259"/>
                <a:gd name="T14" fmla="*/ 10726 w 10726"/>
                <a:gd name="T15" fmla="*/ 3259 h 32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726" h="3259">
                  <a:moveTo>
                    <a:pt x="10725" y="3258"/>
                  </a:moveTo>
                  <a:lnTo>
                    <a:pt x="10725" y="0"/>
                  </a:lnTo>
                  <a:lnTo>
                    <a:pt x="0" y="0"/>
                  </a:lnTo>
                  <a:lnTo>
                    <a:pt x="0" y="1410"/>
                  </a:lnTo>
                </a:path>
              </a:pathLst>
            </a:custGeom>
            <a:noFill/>
            <a:ln w="936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2" name="Line 140"/>
            <p:cNvSpPr>
              <a:spLocks noChangeShapeType="1"/>
            </p:cNvSpPr>
            <p:nvPr/>
          </p:nvSpPr>
          <p:spPr bwMode="auto">
            <a:xfrm>
              <a:off x="404" y="2016"/>
              <a:ext cx="1" cy="144"/>
            </a:xfrm>
            <a:prstGeom prst="line">
              <a:avLst/>
            </a:prstGeom>
            <a:noFill/>
            <a:ln w="936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88685" name="Text Box 141"/>
          <p:cNvSpPr txBox="1">
            <a:spLocks noChangeArrowheads="1"/>
          </p:cNvSpPr>
          <p:nvPr/>
        </p:nvSpPr>
        <p:spPr bwMode="auto">
          <a:xfrm>
            <a:off x="255588" y="4926013"/>
            <a:ext cx="36544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buClr>
                <a:srgbClr val="000000"/>
              </a:buClr>
              <a:buFont typeface="Wingdings" pitchFamily="-96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Can we derive the 5-stage pipeline by successive refinement of a 2-stage pipeline?</a:t>
            </a:r>
          </a:p>
        </p:txBody>
      </p:sp>
      <p:grpSp>
        <p:nvGrpSpPr>
          <p:cNvPr id="26" name="Group 142"/>
          <p:cNvGrpSpPr>
            <a:grpSpLocks/>
          </p:cNvGrpSpPr>
          <p:nvPr/>
        </p:nvGrpSpPr>
        <p:grpSpPr bwMode="auto">
          <a:xfrm>
            <a:off x="4206875" y="4810125"/>
            <a:ext cx="4757738" cy="1741488"/>
            <a:chOff x="113" y="3014"/>
            <a:chExt cx="2997" cy="1097"/>
          </a:xfrm>
        </p:grpSpPr>
        <p:sp>
          <p:nvSpPr>
            <p:cNvPr id="4108" name="AutoShape 143"/>
            <p:cNvSpPr>
              <a:spLocks noChangeArrowheads="1"/>
            </p:cNvSpPr>
            <p:nvPr/>
          </p:nvSpPr>
          <p:spPr bwMode="auto">
            <a:xfrm>
              <a:off x="113" y="3014"/>
              <a:ext cx="2997" cy="1097"/>
            </a:xfrm>
            <a:prstGeom prst="roundRect">
              <a:avLst>
                <a:gd name="adj" fmla="val 20463"/>
              </a:avLst>
            </a:prstGeom>
            <a:solidFill>
              <a:srgbClr val="ECD882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109" name="Group 144"/>
            <p:cNvGrpSpPr>
              <a:grpSpLocks/>
            </p:cNvGrpSpPr>
            <p:nvPr/>
          </p:nvGrpSpPr>
          <p:grpSpPr bwMode="auto">
            <a:xfrm>
              <a:off x="306" y="3599"/>
              <a:ext cx="857" cy="370"/>
              <a:chOff x="1757" y="1408"/>
              <a:chExt cx="857" cy="370"/>
            </a:xfrm>
          </p:grpSpPr>
          <p:sp>
            <p:nvSpPr>
              <p:cNvPr id="4148" name="Freeform 145"/>
              <p:cNvSpPr>
                <a:spLocks noChangeArrowheads="1"/>
              </p:cNvSpPr>
              <p:nvPr/>
            </p:nvSpPr>
            <p:spPr bwMode="auto">
              <a:xfrm>
                <a:off x="1757" y="1408"/>
                <a:ext cx="858" cy="371"/>
              </a:xfrm>
              <a:custGeom>
                <a:avLst/>
                <a:gdLst>
                  <a:gd name="T0" fmla="*/ 0 w 3783"/>
                  <a:gd name="T1" fmla="*/ 0 h 1635"/>
                  <a:gd name="T2" fmla="*/ 0 w 3783"/>
                  <a:gd name="T3" fmla="*/ 0 h 1635"/>
                  <a:gd name="T4" fmla="*/ 0 w 3783"/>
                  <a:gd name="T5" fmla="*/ 0 h 1635"/>
                  <a:gd name="T6" fmla="*/ 0 w 3783"/>
                  <a:gd name="T7" fmla="*/ 0 h 1635"/>
                  <a:gd name="T8" fmla="*/ 0 w 3783"/>
                  <a:gd name="T9" fmla="*/ 0 h 1635"/>
                  <a:gd name="T10" fmla="*/ 0 w 3783"/>
                  <a:gd name="T11" fmla="*/ 0 h 1635"/>
                  <a:gd name="T12" fmla="*/ 0 w 3783"/>
                  <a:gd name="T13" fmla="*/ 0 h 1635"/>
                  <a:gd name="T14" fmla="*/ 0 w 3783"/>
                  <a:gd name="T15" fmla="*/ 0 h 1635"/>
                  <a:gd name="T16" fmla="*/ 0 w 3783"/>
                  <a:gd name="T17" fmla="*/ 0 h 1635"/>
                  <a:gd name="T18" fmla="*/ 0 w 3783"/>
                  <a:gd name="T19" fmla="*/ 0 h 1635"/>
                  <a:gd name="T20" fmla="*/ 0 w 3783"/>
                  <a:gd name="T21" fmla="*/ 0 h 1635"/>
                  <a:gd name="T22" fmla="*/ 0 w 3783"/>
                  <a:gd name="T23" fmla="*/ 0 h 1635"/>
                  <a:gd name="T24" fmla="*/ 0 w 3783"/>
                  <a:gd name="T25" fmla="*/ 0 h 1635"/>
                  <a:gd name="T26" fmla="*/ 0 w 3783"/>
                  <a:gd name="T27" fmla="*/ 0 h 1635"/>
                  <a:gd name="T28" fmla="*/ 0 w 3783"/>
                  <a:gd name="T29" fmla="*/ 0 h 1635"/>
                  <a:gd name="T30" fmla="*/ 0 w 3783"/>
                  <a:gd name="T31" fmla="*/ 0 h 1635"/>
                  <a:gd name="T32" fmla="*/ 0 w 3783"/>
                  <a:gd name="T33" fmla="*/ 0 h 1635"/>
                  <a:gd name="T34" fmla="*/ 0 w 3783"/>
                  <a:gd name="T35" fmla="*/ 0 h 1635"/>
                  <a:gd name="T36" fmla="*/ 0 w 3783"/>
                  <a:gd name="T37" fmla="*/ 0 h 1635"/>
                  <a:gd name="T38" fmla="*/ 0 w 3783"/>
                  <a:gd name="T39" fmla="*/ 0 h 1635"/>
                  <a:gd name="T40" fmla="*/ 0 w 3783"/>
                  <a:gd name="T41" fmla="*/ 0 h 1635"/>
                  <a:gd name="T42" fmla="*/ 0 w 3783"/>
                  <a:gd name="T43" fmla="*/ 0 h 1635"/>
                  <a:gd name="T44" fmla="*/ 0 w 3783"/>
                  <a:gd name="T45" fmla="*/ 0 h 1635"/>
                  <a:gd name="T46" fmla="*/ 0 w 3783"/>
                  <a:gd name="T47" fmla="*/ 0 h 1635"/>
                  <a:gd name="T48" fmla="*/ 0 w 3783"/>
                  <a:gd name="T49" fmla="*/ 0 h 1635"/>
                  <a:gd name="T50" fmla="*/ 0 w 3783"/>
                  <a:gd name="T51" fmla="*/ 0 h 1635"/>
                  <a:gd name="T52" fmla="*/ 0 w 3783"/>
                  <a:gd name="T53" fmla="*/ 0 h 1635"/>
                  <a:gd name="T54" fmla="*/ 0 w 3783"/>
                  <a:gd name="T55" fmla="*/ 0 h 1635"/>
                  <a:gd name="T56" fmla="*/ 0 w 3783"/>
                  <a:gd name="T57" fmla="*/ 0 h 1635"/>
                  <a:gd name="T58" fmla="*/ 0 w 3783"/>
                  <a:gd name="T59" fmla="*/ 0 h 1635"/>
                  <a:gd name="T60" fmla="*/ 0 w 3783"/>
                  <a:gd name="T61" fmla="*/ 0 h 1635"/>
                  <a:gd name="T62" fmla="*/ 0 w 3783"/>
                  <a:gd name="T63" fmla="*/ 0 h 1635"/>
                  <a:gd name="T64" fmla="*/ 0 w 3783"/>
                  <a:gd name="T65" fmla="*/ 0 h 1635"/>
                  <a:gd name="T66" fmla="*/ 0 w 3783"/>
                  <a:gd name="T67" fmla="*/ 0 h 1635"/>
                  <a:gd name="T68" fmla="*/ 0 w 3783"/>
                  <a:gd name="T69" fmla="*/ 0 h 1635"/>
                  <a:gd name="T70" fmla="*/ 0 w 3783"/>
                  <a:gd name="T71" fmla="*/ 0 h 1635"/>
                  <a:gd name="T72" fmla="*/ 0 w 3783"/>
                  <a:gd name="T73" fmla="*/ 0 h 1635"/>
                  <a:gd name="T74" fmla="*/ 0 w 3783"/>
                  <a:gd name="T75" fmla="*/ 0 h 1635"/>
                  <a:gd name="T76" fmla="*/ 0 w 3783"/>
                  <a:gd name="T77" fmla="*/ 0 h 1635"/>
                  <a:gd name="T78" fmla="*/ 0 w 3783"/>
                  <a:gd name="T79" fmla="*/ 0 h 1635"/>
                  <a:gd name="T80" fmla="*/ 0 w 3783"/>
                  <a:gd name="T81" fmla="*/ 0 h 1635"/>
                  <a:gd name="T82" fmla="*/ 0 w 3783"/>
                  <a:gd name="T83" fmla="*/ 0 h 1635"/>
                  <a:gd name="T84" fmla="*/ 0 w 3783"/>
                  <a:gd name="T85" fmla="*/ 0 h 1635"/>
                  <a:gd name="T86" fmla="*/ 0 w 3783"/>
                  <a:gd name="T87" fmla="*/ 0 h 1635"/>
                  <a:gd name="T88" fmla="*/ 0 w 3783"/>
                  <a:gd name="T89" fmla="*/ 0 h 1635"/>
                  <a:gd name="T90" fmla="*/ 0 w 3783"/>
                  <a:gd name="T91" fmla="*/ 0 h 1635"/>
                  <a:gd name="T92" fmla="*/ 0 w 3783"/>
                  <a:gd name="T93" fmla="*/ 0 h 1635"/>
                  <a:gd name="T94" fmla="*/ 0 w 3783"/>
                  <a:gd name="T95" fmla="*/ 0 h 1635"/>
                  <a:gd name="T96" fmla="*/ 0 w 3783"/>
                  <a:gd name="T97" fmla="*/ 0 h 1635"/>
                  <a:gd name="T98" fmla="*/ 0 w 3783"/>
                  <a:gd name="T99" fmla="*/ 0 h 1635"/>
                  <a:gd name="T100" fmla="*/ 0 w 3783"/>
                  <a:gd name="T101" fmla="*/ 0 h 1635"/>
                  <a:gd name="T102" fmla="*/ 0 w 3783"/>
                  <a:gd name="T103" fmla="*/ 0 h 1635"/>
                  <a:gd name="T104" fmla="*/ 0 w 3783"/>
                  <a:gd name="T105" fmla="*/ 0 h 1635"/>
                  <a:gd name="T106" fmla="*/ 0 w 3783"/>
                  <a:gd name="T107" fmla="*/ 0 h 1635"/>
                  <a:gd name="T108" fmla="*/ 0 w 3783"/>
                  <a:gd name="T109" fmla="*/ 0 h 1635"/>
                  <a:gd name="T110" fmla="*/ 0 w 3783"/>
                  <a:gd name="T111" fmla="*/ 0 h 1635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783"/>
                  <a:gd name="T169" fmla="*/ 0 h 1635"/>
                  <a:gd name="T170" fmla="*/ 3783 w 3783"/>
                  <a:gd name="T171" fmla="*/ 1635 h 1635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783" h="1635">
                    <a:moveTo>
                      <a:pt x="352" y="542"/>
                    </a:moveTo>
                    <a:lnTo>
                      <a:pt x="333" y="543"/>
                    </a:lnTo>
                    <a:lnTo>
                      <a:pt x="314" y="545"/>
                    </a:lnTo>
                    <a:lnTo>
                      <a:pt x="296" y="547"/>
                    </a:lnTo>
                    <a:lnTo>
                      <a:pt x="277" y="550"/>
                    </a:lnTo>
                    <a:lnTo>
                      <a:pt x="259" y="554"/>
                    </a:lnTo>
                    <a:lnTo>
                      <a:pt x="241" y="557"/>
                    </a:lnTo>
                    <a:lnTo>
                      <a:pt x="223" y="562"/>
                    </a:lnTo>
                    <a:lnTo>
                      <a:pt x="206" y="567"/>
                    </a:lnTo>
                    <a:lnTo>
                      <a:pt x="189" y="572"/>
                    </a:lnTo>
                    <a:lnTo>
                      <a:pt x="172" y="578"/>
                    </a:lnTo>
                    <a:lnTo>
                      <a:pt x="157" y="584"/>
                    </a:lnTo>
                    <a:lnTo>
                      <a:pt x="141" y="591"/>
                    </a:lnTo>
                    <a:lnTo>
                      <a:pt x="127" y="598"/>
                    </a:lnTo>
                    <a:lnTo>
                      <a:pt x="114" y="607"/>
                    </a:lnTo>
                    <a:lnTo>
                      <a:pt x="99" y="614"/>
                    </a:lnTo>
                    <a:lnTo>
                      <a:pt x="87" y="622"/>
                    </a:lnTo>
                    <a:lnTo>
                      <a:pt x="75" y="631"/>
                    </a:lnTo>
                    <a:lnTo>
                      <a:pt x="65" y="641"/>
                    </a:lnTo>
                    <a:lnTo>
                      <a:pt x="54" y="650"/>
                    </a:lnTo>
                    <a:lnTo>
                      <a:pt x="44" y="660"/>
                    </a:lnTo>
                    <a:lnTo>
                      <a:pt x="36" y="670"/>
                    </a:lnTo>
                    <a:lnTo>
                      <a:pt x="29" y="680"/>
                    </a:lnTo>
                    <a:lnTo>
                      <a:pt x="22" y="691"/>
                    </a:lnTo>
                    <a:lnTo>
                      <a:pt x="16" y="702"/>
                    </a:lnTo>
                    <a:lnTo>
                      <a:pt x="11" y="712"/>
                    </a:lnTo>
                    <a:lnTo>
                      <a:pt x="7" y="724"/>
                    </a:lnTo>
                    <a:lnTo>
                      <a:pt x="4" y="735"/>
                    </a:lnTo>
                    <a:lnTo>
                      <a:pt x="1" y="746"/>
                    </a:lnTo>
                    <a:lnTo>
                      <a:pt x="0" y="757"/>
                    </a:lnTo>
                    <a:lnTo>
                      <a:pt x="0" y="769"/>
                    </a:lnTo>
                    <a:lnTo>
                      <a:pt x="1" y="780"/>
                    </a:lnTo>
                    <a:lnTo>
                      <a:pt x="2" y="791"/>
                    </a:lnTo>
                    <a:lnTo>
                      <a:pt x="5" y="803"/>
                    </a:lnTo>
                    <a:lnTo>
                      <a:pt x="8" y="813"/>
                    </a:lnTo>
                    <a:lnTo>
                      <a:pt x="13" y="826"/>
                    </a:lnTo>
                    <a:lnTo>
                      <a:pt x="18" y="836"/>
                    </a:lnTo>
                    <a:lnTo>
                      <a:pt x="25" y="847"/>
                    </a:lnTo>
                    <a:lnTo>
                      <a:pt x="32" y="858"/>
                    </a:lnTo>
                    <a:lnTo>
                      <a:pt x="41" y="868"/>
                    </a:lnTo>
                    <a:lnTo>
                      <a:pt x="49" y="878"/>
                    </a:lnTo>
                    <a:lnTo>
                      <a:pt x="59" y="888"/>
                    </a:lnTo>
                    <a:lnTo>
                      <a:pt x="69" y="897"/>
                    </a:lnTo>
                    <a:lnTo>
                      <a:pt x="81" y="906"/>
                    </a:lnTo>
                    <a:lnTo>
                      <a:pt x="93" y="915"/>
                    </a:lnTo>
                    <a:lnTo>
                      <a:pt x="107" y="924"/>
                    </a:lnTo>
                    <a:lnTo>
                      <a:pt x="120" y="932"/>
                    </a:lnTo>
                    <a:lnTo>
                      <a:pt x="134" y="939"/>
                    </a:lnTo>
                    <a:lnTo>
                      <a:pt x="149" y="946"/>
                    </a:lnTo>
                    <a:lnTo>
                      <a:pt x="164" y="953"/>
                    </a:lnTo>
                    <a:lnTo>
                      <a:pt x="181" y="959"/>
                    </a:lnTo>
                    <a:lnTo>
                      <a:pt x="196" y="965"/>
                    </a:lnTo>
                    <a:lnTo>
                      <a:pt x="214" y="970"/>
                    </a:lnTo>
                    <a:lnTo>
                      <a:pt x="231" y="975"/>
                    </a:lnTo>
                    <a:lnTo>
                      <a:pt x="229" y="936"/>
                    </a:lnTo>
                    <a:lnTo>
                      <a:pt x="213" y="943"/>
                    </a:lnTo>
                    <a:lnTo>
                      <a:pt x="200" y="950"/>
                    </a:lnTo>
                    <a:lnTo>
                      <a:pt x="186" y="959"/>
                    </a:lnTo>
                    <a:lnTo>
                      <a:pt x="174" y="967"/>
                    </a:lnTo>
                    <a:lnTo>
                      <a:pt x="162" y="976"/>
                    </a:lnTo>
                    <a:lnTo>
                      <a:pt x="150" y="985"/>
                    </a:lnTo>
                    <a:lnTo>
                      <a:pt x="139" y="994"/>
                    </a:lnTo>
                    <a:lnTo>
                      <a:pt x="129" y="1004"/>
                    </a:lnTo>
                    <a:lnTo>
                      <a:pt x="121" y="1014"/>
                    </a:lnTo>
                    <a:lnTo>
                      <a:pt x="113" y="1024"/>
                    </a:lnTo>
                    <a:lnTo>
                      <a:pt x="107" y="1034"/>
                    </a:lnTo>
                    <a:lnTo>
                      <a:pt x="99" y="1045"/>
                    </a:lnTo>
                    <a:lnTo>
                      <a:pt x="95" y="1055"/>
                    </a:lnTo>
                    <a:lnTo>
                      <a:pt x="90" y="1067"/>
                    </a:lnTo>
                    <a:lnTo>
                      <a:pt x="87" y="1078"/>
                    </a:lnTo>
                    <a:lnTo>
                      <a:pt x="85" y="1089"/>
                    </a:lnTo>
                    <a:lnTo>
                      <a:pt x="83" y="1100"/>
                    </a:lnTo>
                    <a:lnTo>
                      <a:pt x="83" y="1111"/>
                    </a:lnTo>
                    <a:lnTo>
                      <a:pt x="83" y="1122"/>
                    </a:lnTo>
                    <a:lnTo>
                      <a:pt x="85" y="1133"/>
                    </a:lnTo>
                    <a:lnTo>
                      <a:pt x="87" y="1144"/>
                    </a:lnTo>
                    <a:lnTo>
                      <a:pt x="90" y="1155"/>
                    </a:lnTo>
                    <a:lnTo>
                      <a:pt x="95" y="1167"/>
                    </a:lnTo>
                    <a:lnTo>
                      <a:pt x="99" y="1177"/>
                    </a:lnTo>
                    <a:lnTo>
                      <a:pt x="107" y="1188"/>
                    </a:lnTo>
                    <a:lnTo>
                      <a:pt x="113" y="1199"/>
                    </a:lnTo>
                    <a:lnTo>
                      <a:pt x="121" y="1209"/>
                    </a:lnTo>
                    <a:lnTo>
                      <a:pt x="129" y="1219"/>
                    </a:lnTo>
                    <a:lnTo>
                      <a:pt x="140" y="1229"/>
                    </a:lnTo>
                    <a:lnTo>
                      <a:pt x="150" y="1239"/>
                    </a:lnTo>
                    <a:lnTo>
                      <a:pt x="162" y="1248"/>
                    </a:lnTo>
                    <a:lnTo>
                      <a:pt x="174" y="1257"/>
                    </a:lnTo>
                    <a:lnTo>
                      <a:pt x="186" y="1265"/>
                    </a:lnTo>
                    <a:lnTo>
                      <a:pt x="200" y="1273"/>
                    </a:lnTo>
                    <a:lnTo>
                      <a:pt x="214" y="1280"/>
                    </a:lnTo>
                    <a:lnTo>
                      <a:pt x="229" y="1288"/>
                    </a:lnTo>
                    <a:lnTo>
                      <a:pt x="244" y="1294"/>
                    </a:lnTo>
                    <a:lnTo>
                      <a:pt x="260" y="1301"/>
                    </a:lnTo>
                    <a:lnTo>
                      <a:pt x="277" y="1306"/>
                    </a:lnTo>
                    <a:lnTo>
                      <a:pt x="293" y="1312"/>
                    </a:lnTo>
                    <a:lnTo>
                      <a:pt x="310" y="1317"/>
                    </a:lnTo>
                    <a:lnTo>
                      <a:pt x="328" y="1321"/>
                    </a:lnTo>
                    <a:lnTo>
                      <a:pt x="346" y="1324"/>
                    </a:lnTo>
                    <a:lnTo>
                      <a:pt x="365" y="1327"/>
                    </a:lnTo>
                    <a:lnTo>
                      <a:pt x="383" y="1331"/>
                    </a:lnTo>
                    <a:lnTo>
                      <a:pt x="402" y="1332"/>
                    </a:lnTo>
                    <a:lnTo>
                      <a:pt x="421" y="1334"/>
                    </a:lnTo>
                    <a:lnTo>
                      <a:pt x="441" y="1335"/>
                    </a:lnTo>
                    <a:lnTo>
                      <a:pt x="460" y="1336"/>
                    </a:lnTo>
                    <a:lnTo>
                      <a:pt x="478" y="1336"/>
                    </a:lnTo>
                    <a:lnTo>
                      <a:pt x="497" y="1335"/>
                    </a:lnTo>
                    <a:lnTo>
                      <a:pt x="562" y="1383"/>
                    </a:lnTo>
                    <a:lnTo>
                      <a:pt x="584" y="1399"/>
                    </a:lnTo>
                    <a:lnTo>
                      <a:pt x="608" y="1415"/>
                    </a:lnTo>
                    <a:lnTo>
                      <a:pt x="634" y="1429"/>
                    </a:lnTo>
                    <a:lnTo>
                      <a:pt x="661" y="1443"/>
                    </a:lnTo>
                    <a:lnTo>
                      <a:pt x="689" y="1456"/>
                    </a:lnTo>
                    <a:lnTo>
                      <a:pt x="719" y="1468"/>
                    </a:lnTo>
                    <a:lnTo>
                      <a:pt x="749" y="1479"/>
                    </a:lnTo>
                    <a:lnTo>
                      <a:pt x="780" y="1489"/>
                    </a:lnTo>
                    <a:lnTo>
                      <a:pt x="811" y="1498"/>
                    </a:lnTo>
                    <a:lnTo>
                      <a:pt x="843" y="1507"/>
                    </a:lnTo>
                    <a:lnTo>
                      <a:pt x="877" y="1514"/>
                    </a:lnTo>
                    <a:lnTo>
                      <a:pt x="910" y="1520"/>
                    </a:lnTo>
                    <a:lnTo>
                      <a:pt x="945" y="1525"/>
                    </a:lnTo>
                    <a:lnTo>
                      <a:pt x="981" y="1529"/>
                    </a:lnTo>
                    <a:lnTo>
                      <a:pt x="1016" y="1533"/>
                    </a:lnTo>
                    <a:lnTo>
                      <a:pt x="1052" y="1534"/>
                    </a:lnTo>
                    <a:lnTo>
                      <a:pt x="1088" y="1535"/>
                    </a:lnTo>
                    <a:lnTo>
                      <a:pt x="1122" y="1535"/>
                    </a:lnTo>
                    <a:lnTo>
                      <a:pt x="1158" y="1533"/>
                    </a:lnTo>
                    <a:lnTo>
                      <a:pt x="1194" y="1530"/>
                    </a:lnTo>
                    <a:lnTo>
                      <a:pt x="1229" y="1527"/>
                    </a:lnTo>
                    <a:lnTo>
                      <a:pt x="1264" y="1522"/>
                    </a:lnTo>
                    <a:lnTo>
                      <a:pt x="1298" y="1516"/>
                    </a:lnTo>
                    <a:lnTo>
                      <a:pt x="1332" y="1509"/>
                    </a:lnTo>
                    <a:lnTo>
                      <a:pt x="1364" y="1501"/>
                    </a:lnTo>
                    <a:lnTo>
                      <a:pt x="1494" y="1520"/>
                    </a:lnTo>
                    <a:lnTo>
                      <a:pt x="1515" y="1533"/>
                    </a:lnTo>
                    <a:lnTo>
                      <a:pt x="1537" y="1545"/>
                    </a:lnTo>
                    <a:lnTo>
                      <a:pt x="1561" y="1557"/>
                    </a:lnTo>
                    <a:lnTo>
                      <a:pt x="1585" y="1568"/>
                    </a:lnTo>
                    <a:lnTo>
                      <a:pt x="1610" y="1577"/>
                    </a:lnTo>
                    <a:lnTo>
                      <a:pt x="1636" y="1587"/>
                    </a:lnTo>
                    <a:lnTo>
                      <a:pt x="1662" y="1595"/>
                    </a:lnTo>
                    <a:lnTo>
                      <a:pt x="1690" y="1604"/>
                    </a:lnTo>
                    <a:lnTo>
                      <a:pt x="1719" y="1610"/>
                    </a:lnTo>
                    <a:lnTo>
                      <a:pt x="1747" y="1617"/>
                    </a:lnTo>
                    <a:lnTo>
                      <a:pt x="1776" y="1621"/>
                    </a:lnTo>
                    <a:lnTo>
                      <a:pt x="1806" y="1626"/>
                    </a:lnTo>
                    <a:lnTo>
                      <a:pt x="1836" y="1629"/>
                    </a:lnTo>
                    <a:lnTo>
                      <a:pt x="1866" y="1631"/>
                    </a:lnTo>
                    <a:lnTo>
                      <a:pt x="1898" y="1633"/>
                    </a:lnTo>
                    <a:lnTo>
                      <a:pt x="1928" y="1634"/>
                    </a:lnTo>
                    <a:lnTo>
                      <a:pt x="1958" y="1634"/>
                    </a:lnTo>
                    <a:lnTo>
                      <a:pt x="1989" y="1632"/>
                    </a:lnTo>
                    <a:lnTo>
                      <a:pt x="2019" y="1630"/>
                    </a:lnTo>
                    <a:lnTo>
                      <a:pt x="2049" y="1626"/>
                    </a:lnTo>
                    <a:lnTo>
                      <a:pt x="2079" y="1622"/>
                    </a:lnTo>
                    <a:lnTo>
                      <a:pt x="2108" y="1617"/>
                    </a:lnTo>
                    <a:lnTo>
                      <a:pt x="2138" y="1612"/>
                    </a:lnTo>
                    <a:lnTo>
                      <a:pt x="2165" y="1605"/>
                    </a:lnTo>
                    <a:lnTo>
                      <a:pt x="2193" y="1598"/>
                    </a:lnTo>
                    <a:lnTo>
                      <a:pt x="2220" y="1590"/>
                    </a:lnTo>
                    <a:lnTo>
                      <a:pt x="2246" y="1580"/>
                    </a:lnTo>
                    <a:lnTo>
                      <a:pt x="2272" y="1570"/>
                    </a:lnTo>
                    <a:lnTo>
                      <a:pt x="2296" y="1560"/>
                    </a:lnTo>
                    <a:lnTo>
                      <a:pt x="2320" y="1548"/>
                    </a:lnTo>
                    <a:lnTo>
                      <a:pt x="2342" y="1536"/>
                    </a:lnTo>
                    <a:lnTo>
                      <a:pt x="2363" y="1523"/>
                    </a:lnTo>
                    <a:lnTo>
                      <a:pt x="2383" y="1510"/>
                    </a:lnTo>
                    <a:lnTo>
                      <a:pt x="2402" y="1495"/>
                    </a:lnTo>
                    <a:lnTo>
                      <a:pt x="2419" y="1480"/>
                    </a:lnTo>
                    <a:lnTo>
                      <a:pt x="2436" y="1466"/>
                    </a:lnTo>
                    <a:lnTo>
                      <a:pt x="2451" y="1450"/>
                    </a:lnTo>
                    <a:lnTo>
                      <a:pt x="2465" y="1434"/>
                    </a:lnTo>
                    <a:lnTo>
                      <a:pt x="2478" y="1419"/>
                    </a:lnTo>
                    <a:lnTo>
                      <a:pt x="2556" y="1407"/>
                    </a:lnTo>
                    <a:lnTo>
                      <a:pt x="2580" y="1412"/>
                    </a:lnTo>
                    <a:lnTo>
                      <a:pt x="2603" y="1418"/>
                    </a:lnTo>
                    <a:lnTo>
                      <a:pt x="2629" y="1422"/>
                    </a:lnTo>
                    <a:lnTo>
                      <a:pt x="2654" y="1426"/>
                    </a:lnTo>
                    <a:lnTo>
                      <a:pt x="2679" y="1429"/>
                    </a:lnTo>
                    <a:lnTo>
                      <a:pt x="2704" y="1430"/>
                    </a:lnTo>
                    <a:lnTo>
                      <a:pt x="2730" y="1432"/>
                    </a:lnTo>
                    <a:lnTo>
                      <a:pt x="2756" y="1432"/>
                    </a:lnTo>
                    <a:lnTo>
                      <a:pt x="2782" y="1432"/>
                    </a:lnTo>
                    <a:lnTo>
                      <a:pt x="2807" y="1432"/>
                    </a:lnTo>
                    <a:lnTo>
                      <a:pt x="2833" y="1430"/>
                    </a:lnTo>
                    <a:lnTo>
                      <a:pt x="2858" y="1429"/>
                    </a:lnTo>
                    <a:lnTo>
                      <a:pt x="2884" y="1425"/>
                    </a:lnTo>
                    <a:lnTo>
                      <a:pt x="2909" y="1421"/>
                    </a:lnTo>
                    <a:lnTo>
                      <a:pt x="2934" y="1417"/>
                    </a:lnTo>
                    <a:lnTo>
                      <a:pt x="2958" y="1411"/>
                    </a:lnTo>
                    <a:lnTo>
                      <a:pt x="2981" y="1405"/>
                    </a:lnTo>
                    <a:lnTo>
                      <a:pt x="3005" y="1398"/>
                    </a:lnTo>
                    <a:lnTo>
                      <a:pt x="3026" y="1391"/>
                    </a:lnTo>
                    <a:lnTo>
                      <a:pt x="3049" y="1383"/>
                    </a:lnTo>
                    <a:lnTo>
                      <a:pt x="3069" y="1374"/>
                    </a:lnTo>
                    <a:lnTo>
                      <a:pt x="3090" y="1365"/>
                    </a:lnTo>
                    <a:lnTo>
                      <a:pt x="3109" y="1354"/>
                    </a:lnTo>
                    <a:lnTo>
                      <a:pt x="3128" y="1344"/>
                    </a:lnTo>
                    <a:lnTo>
                      <a:pt x="3146" y="1333"/>
                    </a:lnTo>
                    <a:lnTo>
                      <a:pt x="3163" y="1321"/>
                    </a:lnTo>
                    <a:lnTo>
                      <a:pt x="3178" y="1310"/>
                    </a:lnTo>
                    <a:lnTo>
                      <a:pt x="3192" y="1296"/>
                    </a:lnTo>
                    <a:lnTo>
                      <a:pt x="3206" y="1283"/>
                    </a:lnTo>
                    <a:lnTo>
                      <a:pt x="3218" y="1270"/>
                    </a:lnTo>
                    <a:lnTo>
                      <a:pt x="3228" y="1257"/>
                    </a:lnTo>
                    <a:lnTo>
                      <a:pt x="3239" y="1243"/>
                    </a:lnTo>
                    <a:lnTo>
                      <a:pt x="3248" y="1228"/>
                    </a:lnTo>
                    <a:lnTo>
                      <a:pt x="3255" y="1213"/>
                    </a:lnTo>
                    <a:lnTo>
                      <a:pt x="3261" y="1199"/>
                    </a:lnTo>
                    <a:lnTo>
                      <a:pt x="3266" y="1184"/>
                    </a:lnTo>
                    <a:lnTo>
                      <a:pt x="3269" y="1169"/>
                    </a:lnTo>
                    <a:lnTo>
                      <a:pt x="3272" y="1154"/>
                    </a:lnTo>
                    <a:lnTo>
                      <a:pt x="3273" y="1138"/>
                    </a:lnTo>
                    <a:lnTo>
                      <a:pt x="3251" y="1138"/>
                    </a:lnTo>
                    <a:lnTo>
                      <a:pt x="3280" y="1136"/>
                    </a:lnTo>
                    <a:lnTo>
                      <a:pt x="3309" y="1133"/>
                    </a:lnTo>
                    <a:lnTo>
                      <a:pt x="3339" y="1129"/>
                    </a:lnTo>
                    <a:lnTo>
                      <a:pt x="3367" y="1124"/>
                    </a:lnTo>
                    <a:lnTo>
                      <a:pt x="3395" y="1118"/>
                    </a:lnTo>
                    <a:lnTo>
                      <a:pt x="3424" y="1111"/>
                    </a:lnTo>
                    <a:lnTo>
                      <a:pt x="3450" y="1105"/>
                    </a:lnTo>
                    <a:lnTo>
                      <a:pt x="3478" y="1097"/>
                    </a:lnTo>
                    <a:lnTo>
                      <a:pt x="3503" y="1088"/>
                    </a:lnTo>
                    <a:lnTo>
                      <a:pt x="3528" y="1078"/>
                    </a:lnTo>
                    <a:lnTo>
                      <a:pt x="3552" y="1068"/>
                    </a:lnTo>
                    <a:lnTo>
                      <a:pt x="3576" y="1056"/>
                    </a:lnTo>
                    <a:lnTo>
                      <a:pt x="3597" y="1045"/>
                    </a:lnTo>
                    <a:lnTo>
                      <a:pt x="3619" y="1032"/>
                    </a:lnTo>
                    <a:lnTo>
                      <a:pt x="3639" y="1020"/>
                    </a:lnTo>
                    <a:lnTo>
                      <a:pt x="3658" y="1006"/>
                    </a:lnTo>
                    <a:lnTo>
                      <a:pt x="3675" y="992"/>
                    </a:lnTo>
                    <a:lnTo>
                      <a:pt x="3692" y="977"/>
                    </a:lnTo>
                    <a:lnTo>
                      <a:pt x="3708" y="962"/>
                    </a:lnTo>
                    <a:lnTo>
                      <a:pt x="3721" y="946"/>
                    </a:lnTo>
                    <a:lnTo>
                      <a:pt x="3734" y="930"/>
                    </a:lnTo>
                    <a:lnTo>
                      <a:pt x="3745" y="914"/>
                    </a:lnTo>
                    <a:lnTo>
                      <a:pt x="3754" y="897"/>
                    </a:lnTo>
                    <a:lnTo>
                      <a:pt x="3763" y="880"/>
                    </a:lnTo>
                    <a:lnTo>
                      <a:pt x="3770" y="862"/>
                    </a:lnTo>
                    <a:lnTo>
                      <a:pt x="3775" y="845"/>
                    </a:lnTo>
                    <a:lnTo>
                      <a:pt x="3778" y="827"/>
                    </a:lnTo>
                    <a:lnTo>
                      <a:pt x="3781" y="809"/>
                    </a:lnTo>
                    <a:lnTo>
                      <a:pt x="3782" y="791"/>
                    </a:lnTo>
                    <a:lnTo>
                      <a:pt x="3781" y="773"/>
                    </a:lnTo>
                    <a:lnTo>
                      <a:pt x="3778" y="756"/>
                    </a:lnTo>
                    <a:lnTo>
                      <a:pt x="3775" y="738"/>
                    </a:lnTo>
                    <a:lnTo>
                      <a:pt x="3770" y="721"/>
                    </a:lnTo>
                    <a:lnTo>
                      <a:pt x="3763" y="704"/>
                    </a:lnTo>
                    <a:lnTo>
                      <a:pt x="3754" y="687"/>
                    </a:lnTo>
                    <a:lnTo>
                      <a:pt x="3745" y="670"/>
                    </a:lnTo>
                    <a:lnTo>
                      <a:pt x="3734" y="654"/>
                    </a:lnTo>
                    <a:lnTo>
                      <a:pt x="3722" y="638"/>
                    </a:lnTo>
                    <a:lnTo>
                      <a:pt x="3708" y="622"/>
                    </a:lnTo>
                    <a:lnTo>
                      <a:pt x="3692" y="608"/>
                    </a:lnTo>
                    <a:lnTo>
                      <a:pt x="3676" y="593"/>
                    </a:lnTo>
                    <a:lnTo>
                      <a:pt x="3658" y="579"/>
                    </a:lnTo>
                    <a:lnTo>
                      <a:pt x="3639" y="565"/>
                    </a:lnTo>
                    <a:lnTo>
                      <a:pt x="3619" y="552"/>
                    </a:lnTo>
                    <a:lnTo>
                      <a:pt x="3597" y="540"/>
                    </a:lnTo>
                    <a:lnTo>
                      <a:pt x="3631" y="609"/>
                    </a:lnTo>
                    <a:lnTo>
                      <a:pt x="3642" y="596"/>
                    </a:lnTo>
                    <a:lnTo>
                      <a:pt x="3652" y="584"/>
                    </a:lnTo>
                    <a:lnTo>
                      <a:pt x="3662" y="571"/>
                    </a:lnTo>
                    <a:lnTo>
                      <a:pt x="3670" y="557"/>
                    </a:lnTo>
                    <a:lnTo>
                      <a:pt x="3678" y="544"/>
                    </a:lnTo>
                    <a:lnTo>
                      <a:pt x="3684" y="530"/>
                    </a:lnTo>
                    <a:lnTo>
                      <a:pt x="3687" y="516"/>
                    </a:lnTo>
                    <a:lnTo>
                      <a:pt x="3691" y="502"/>
                    </a:lnTo>
                    <a:lnTo>
                      <a:pt x="3693" y="488"/>
                    </a:lnTo>
                    <a:lnTo>
                      <a:pt x="3694" y="474"/>
                    </a:lnTo>
                    <a:lnTo>
                      <a:pt x="3694" y="460"/>
                    </a:lnTo>
                    <a:lnTo>
                      <a:pt x="3693" y="445"/>
                    </a:lnTo>
                    <a:lnTo>
                      <a:pt x="3690" y="431"/>
                    </a:lnTo>
                    <a:lnTo>
                      <a:pt x="3686" y="417"/>
                    </a:lnTo>
                    <a:lnTo>
                      <a:pt x="3681" y="404"/>
                    </a:lnTo>
                    <a:lnTo>
                      <a:pt x="3674" y="390"/>
                    </a:lnTo>
                    <a:lnTo>
                      <a:pt x="3667" y="377"/>
                    </a:lnTo>
                    <a:lnTo>
                      <a:pt x="3658" y="364"/>
                    </a:lnTo>
                    <a:lnTo>
                      <a:pt x="3649" y="351"/>
                    </a:lnTo>
                    <a:lnTo>
                      <a:pt x="3637" y="338"/>
                    </a:lnTo>
                    <a:lnTo>
                      <a:pt x="3625" y="325"/>
                    </a:lnTo>
                    <a:lnTo>
                      <a:pt x="3612" y="314"/>
                    </a:lnTo>
                    <a:lnTo>
                      <a:pt x="3599" y="302"/>
                    </a:lnTo>
                    <a:lnTo>
                      <a:pt x="3583" y="291"/>
                    </a:lnTo>
                    <a:lnTo>
                      <a:pt x="3567" y="280"/>
                    </a:lnTo>
                    <a:lnTo>
                      <a:pt x="3551" y="271"/>
                    </a:lnTo>
                    <a:lnTo>
                      <a:pt x="3533" y="261"/>
                    </a:lnTo>
                    <a:lnTo>
                      <a:pt x="3514" y="252"/>
                    </a:lnTo>
                    <a:lnTo>
                      <a:pt x="3494" y="244"/>
                    </a:lnTo>
                    <a:lnTo>
                      <a:pt x="3474" y="236"/>
                    </a:lnTo>
                    <a:lnTo>
                      <a:pt x="3454" y="228"/>
                    </a:lnTo>
                    <a:lnTo>
                      <a:pt x="3432" y="222"/>
                    </a:lnTo>
                    <a:lnTo>
                      <a:pt x="3411" y="216"/>
                    </a:lnTo>
                    <a:lnTo>
                      <a:pt x="3388" y="211"/>
                    </a:lnTo>
                    <a:lnTo>
                      <a:pt x="3365" y="206"/>
                    </a:lnTo>
                    <a:lnTo>
                      <a:pt x="3342" y="203"/>
                    </a:lnTo>
                    <a:lnTo>
                      <a:pt x="3320" y="201"/>
                    </a:lnTo>
                    <a:lnTo>
                      <a:pt x="3346" y="189"/>
                    </a:lnTo>
                    <a:lnTo>
                      <a:pt x="3340" y="176"/>
                    </a:lnTo>
                    <a:lnTo>
                      <a:pt x="3333" y="164"/>
                    </a:lnTo>
                    <a:lnTo>
                      <a:pt x="3326" y="153"/>
                    </a:lnTo>
                    <a:lnTo>
                      <a:pt x="3316" y="140"/>
                    </a:lnTo>
                    <a:lnTo>
                      <a:pt x="3307" y="129"/>
                    </a:lnTo>
                    <a:lnTo>
                      <a:pt x="3297" y="118"/>
                    </a:lnTo>
                    <a:lnTo>
                      <a:pt x="3285" y="108"/>
                    </a:lnTo>
                    <a:lnTo>
                      <a:pt x="3272" y="97"/>
                    </a:lnTo>
                    <a:lnTo>
                      <a:pt x="3258" y="88"/>
                    </a:lnTo>
                    <a:lnTo>
                      <a:pt x="3244" y="78"/>
                    </a:lnTo>
                    <a:lnTo>
                      <a:pt x="3228" y="69"/>
                    </a:lnTo>
                    <a:lnTo>
                      <a:pt x="3213" y="60"/>
                    </a:lnTo>
                    <a:lnTo>
                      <a:pt x="3196" y="53"/>
                    </a:lnTo>
                    <a:lnTo>
                      <a:pt x="3179" y="45"/>
                    </a:lnTo>
                    <a:lnTo>
                      <a:pt x="3161" y="38"/>
                    </a:lnTo>
                    <a:lnTo>
                      <a:pt x="3142" y="31"/>
                    </a:lnTo>
                    <a:lnTo>
                      <a:pt x="3123" y="26"/>
                    </a:lnTo>
                    <a:lnTo>
                      <a:pt x="3104" y="20"/>
                    </a:lnTo>
                    <a:lnTo>
                      <a:pt x="3084" y="16"/>
                    </a:lnTo>
                    <a:lnTo>
                      <a:pt x="3063" y="11"/>
                    </a:lnTo>
                    <a:lnTo>
                      <a:pt x="3042" y="8"/>
                    </a:lnTo>
                    <a:lnTo>
                      <a:pt x="3021" y="5"/>
                    </a:lnTo>
                    <a:lnTo>
                      <a:pt x="3000" y="3"/>
                    </a:lnTo>
                    <a:lnTo>
                      <a:pt x="2978" y="1"/>
                    </a:lnTo>
                    <a:lnTo>
                      <a:pt x="2957" y="0"/>
                    </a:lnTo>
                    <a:lnTo>
                      <a:pt x="2935" y="0"/>
                    </a:lnTo>
                    <a:lnTo>
                      <a:pt x="2914" y="0"/>
                    </a:lnTo>
                    <a:lnTo>
                      <a:pt x="2892" y="1"/>
                    </a:lnTo>
                    <a:lnTo>
                      <a:pt x="2870" y="2"/>
                    </a:lnTo>
                    <a:lnTo>
                      <a:pt x="2849" y="5"/>
                    </a:lnTo>
                    <a:lnTo>
                      <a:pt x="2827" y="8"/>
                    </a:lnTo>
                    <a:lnTo>
                      <a:pt x="2807" y="11"/>
                    </a:lnTo>
                    <a:lnTo>
                      <a:pt x="2787" y="15"/>
                    </a:lnTo>
                    <a:lnTo>
                      <a:pt x="2766" y="20"/>
                    </a:lnTo>
                    <a:lnTo>
                      <a:pt x="2746" y="25"/>
                    </a:lnTo>
                    <a:lnTo>
                      <a:pt x="2727" y="31"/>
                    </a:lnTo>
                    <a:lnTo>
                      <a:pt x="2709" y="38"/>
                    </a:lnTo>
                    <a:lnTo>
                      <a:pt x="2691" y="44"/>
                    </a:lnTo>
                    <a:lnTo>
                      <a:pt x="2673" y="53"/>
                    </a:lnTo>
                    <a:lnTo>
                      <a:pt x="2656" y="60"/>
                    </a:lnTo>
                    <a:lnTo>
                      <a:pt x="2571" y="61"/>
                    </a:lnTo>
                    <a:lnTo>
                      <a:pt x="2557" y="55"/>
                    </a:lnTo>
                    <a:lnTo>
                      <a:pt x="2541" y="48"/>
                    </a:lnTo>
                    <a:lnTo>
                      <a:pt x="2526" y="40"/>
                    </a:lnTo>
                    <a:lnTo>
                      <a:pt x="2509" y="35"/>
                    </a:lnTo>
                    <a:lnTo>
                      <a:pt x="2492" y="28"/>
                    </a:lnTo>
                    <a:lnTo>
                      <a:pt x="2475" y="23"/>
                    </a:lnTo>
                    <a:lnTo>
                      <a:pt x="2457" y="18"/>
                    </a:lnTo>
                    <a:lnTo>
                      <a:pt x="2439" y="14"/>
                    </a:lnTo>
                    <a:lnTo>
                      <a:pt x="2420" y="10"/>
                    </a:lnTo>
                    <a:lnTo>
                      <a:pt x="2402" y="7"/>
                    </a:lnTo>
                    <a:lnTo>
                      <a:pt x="2383" y="5"/>
                    </a:lnTo>
                    <a:lnTo>
                      <a:pt x="2363" y="2"/>
                    </a:lnTo>
                    <a:lnTo>
                      <a:pt x="2345" y="0"/>
                    </a:lnTo>
                    <a:lnTo>
                      <a:pt x="2325" y="0"/>
                    </a:lnTo>
                    <a:lnTo>
                      <a:pt x="2306" y="0"/>
                    </a:lnTo>
                    <a:lnTo>
                      <a:pt x="2286" y="0"/>
                    </a:lnTo>
                    <a:lnTo>
                      <a:pt x="2267" y="0"/>
                    </a:lnTo>
                    <a:lnTo>
                      <a:pt x="2248" y="2"/>
                    </a:lnTo>
                    <a:lnTo>
                      <a:pt x="2229" y="5"/>
                    </a:lnTo>
                    <a:lnTo>
                      <a:pt x="2209" y="7"/>
                    </a:lnTo>
                    <a:lnTo>
                      <a:pt x="2190" y="10"/>
                    </a:lnTo>
                    <a:lnTo>
                      <a:pt x="2172" y="14"/>
                    </a:lnTo>
                    <a:lnTo>
                      <a:pt x="2153" y="18"/>
                    </a:lnTo>
                    <a:lnTo>
                      <a:pt x="2136" y="23"/>
                    </a:lnTo>
                    <a:lnTo>
                      <a:pt x="2118" y="29"/>
                    </a:lnTo>
                    <a:lnTo>
                      <a:pt x="2102" y="35"/>
                    </a:lnTo>
                    <a:lnTo>
                      <a:pt x="2086" y="41"/>
                    </a:lnTo>
                    <a:lnTo>
                      <a:pt x="2069" y="48"/>
                    </a:lnTo>
                    <a:lnTo>
                      <a:pt x="2055" y="55"/>
                    </a:lnTo>
                    <a:lnTo>
                      <a:pt x="2041" y="62"/>
                    </a:lnTo>
                    <a:lnTo>
                      <a:pt x="2026" y="70"/>
                    </a:lnTo>
                    <a:lnTo>
                      <a:pt x="2014" y="79"/>
                    </a:lnTo>
                    <a:lnTo>
                      <a:pt x="2001" y="88"/>
                    </a:lnTo>
                    <a:lnTo>
                      <a:pt x="1990" y="97"/>
                    </a:lnTo>
                    <a:lnTo>
                      <a:pt x="1911" y="101"/>
                    </a:lnTo>
                    <a:lnTo>
                      <a:pt x="1892" y="92"/>
                    </a:lnTo>
                    <a:lnTo>
                      <a:pt x="1871" y="85"/>
                    </a:lnTo>
                    <a:lnTo>
                      <a:pt x="1850" y="79"/>
                    </a:lnTo>
                    <a:lnTo>
                      <a:pt x="1829" y="72"/>
                    </a:lnTo>
                    <a:lnTo>
                      <a:pt x="1807" y="67"/>
                    </a:lnTo>
                    <a:lnTo>
                      <a:pt x="1785" y="62"/>
                    </a:lnTo>
                    <a:lnTo>
                      <a:pt x="1762" y="58"/>
                    </a:lnTo>
                    <a:lnTo>
                      <a:pt x="1739" y="55"/>
                    </a:lnTo>
                    <a:lnTo>
                      <a:pt x="1716" y="53"/>
                    </a:lnTo>
                    <a:lnTo>
                      <a:pt x="1692" y="50"/>
                    </a:lnTo>
                    <a:lnTo>
                      <a:pt x="1668" y="49"/>
                    </a:lnTo>
                    <a:lnTo>
                      <a:pt x="1646" y="49"/>
                    </a:lnTo>
                    <a:lnTo>
                      <a:pt x="1622" y="49"/>
                    </a:lnTo>
                    <a:lnTo>
                      <a:pt x="1598" y="49"/>
                    </a:lnTo>
                    <a:lnTo>
                      <a:pt x="1574" y="51"/>
                    </a:lnTo>
                    <a:lnTo>
                      <a:pt x="1551" y="53"/>
                    </a:lnTo>
                    <a:lnTo>
                      <a:pt x="1527" y="55"/>
                    </a:lnTo>
                    <a:lnTo>
                      <a:pt x="1504" y="59"/>
                    </a:lnTo>
                    <a:lnTo>
                      <a:pt x="1482" y="63"/>
                    </a:lnTo>
                    <a:lnTo>
                      <a:pt x="1460" y="68"/>
                    </a:lnTo>
                    <a:lnTo>
                      <a:pt x="1439" y="74"/>
                    </a:lnTo>
                    <a:lnTo>
                      <a:pt x="1418" y="80"/>
                    </a:lnTo>
                    <a:lnTo>
                      <a:pt x="1398" y="87"/>
                    </a:lnTo>
                    <a:lnTo>
                      <a:pt x="1377" y="94"/>
                    </a:lnTo>
                    <a:lnTo>
                      <a:pt x="1358" y="102"/>
                    </a:lnTo>
                    <a:lnTo>
                      <a:pt x="1339" y="111"/>
                    </a:lnTo>
                    <a:lnTo>
                      <a:pt x="1321" y="120"/>
                    </a:lnTo>
                    <a:lnTo>
                      <a:pt x="1304" y="130"/>
                    </a:lnTo>
                    <a:lnTo>
                      <a:pt x="1289" y="140"/>
                    </a:lnTo>
                    <a:lnTo>
                      <a:pt x="1273" y="150"/>
                    </a:lnTo>
                    <a:lnTo>
                      <a:pt x="1259" y="162"/>
                    </a:lnTo>
                    <a:lnTo>
                      <a:pt x="1158" y="176"/>
                    </a:lnTo>
                    <a:lnTo>
                      <a:pt x="1131" y="170"/>
                    </a:lnTo>
                    <a:lnTo>
                      <a:pt x="1102" y="164"/>
                    </a:lnTo>
                    <a:lnTo>
                      <a:pt x="1073" y="159"/>
                    </a:lnTo>
                    <a:lnTo>
                      <a:pt x="1044" y="155"/>
                    </a:lnTo>
                    <a:lnTo>
                      <a:pt x="1016" y="152"/>
                    </a:lnTo>
                    <a:lnTo>
                      <a:pt x="986" y="149"/>
                    </a:lnTo>
                    <a:lnTo>
                      <a:pt x="956" y="149"/>
                    </a:lnTo>
                    <a:lnTo>
                      <a:pt x="927" y="148"/>
                    </a:lnTo>
                    <a:lnTo>
                      <a:pt x="897" y="148"/>
                    </a:lnTo>
                    <a:lnTo>
                      <a:pt x="867" y="149"/>
                    </a:lnTo>
                    <a:lnTo>
                      <a:pt x="837" y="152"/>
                    </a:lnTo>
                    <a:lnTo>
                      <a:pt x="809" y="154"/>
                    </a:lnTo>
                    <a:lnTo>
                      <a:pt x="781" y="158"/>
                    </a:lnTo>
                    <a:lnTo>
                      <a:pt x="752" y="163"/>
                    </a:lnTo>
                    <a:lnTo>
                      <a:pt x="723" y="168"/>
                    </a:lnTo>
                    <a:lnTo>
                      <a:pt x="696" y="175"/>
                    </a:lnTo>
                    <a:lnTo>
                      <a:pt x="668" y="182"/>
                    </a:lnTo>
                    <a:lnTo>
                      <a:pt x="642" y="190"/>
                    </a:lnTo>
                    <a:lnTo>
                      <a:pt x="617" y="199"/>
                    </a:lnTo>
                    <a:lnTo>
                      <a:pt x="592" y="207"/>
                    </a:lnTo>
                    <a:lnTo>
                      <a:pt x="568" y="218"/>
                    </a:lnTo>
                    <a:lnTo>
                      <a:pt x="544" y="228"/>
                    </a:lnTo>
                    <a:lnTo>
                      <a:pt x="522" y="241"/>
                    </a:lnTo>
                    <a:lnTo>
                      <a:pt x="501" y="253"/>
                    </a:lnTo>
                    <a:lnTo>
                      <a:pt x="480" y="265"/>
                    </a:lnTo>
                    <a:lnTo>
                      <a:pt x="462" y="279"/>
                    </a:lnTo>
                    <a:lnTo>
                      <a:pt x="444" y="293"/>
                    </a:lnTo>
                    <a:lnTo>
                      <a:pt x="427" y="307"/>
                    </a:lnTo>
                    <a:lnTo>
                      <a:pt x="412" y="322"/>
                    </a:lnTo>
                    <a:lnTo>
                      <a:pt x="398" y="338"/>
                    </a:lnTo>
                    <a:lnTo>
                      <a:pt x="386" y="354"/>
                    </a:lnTo>
                    <a:lnTo>
                      <a:pt x="374" y="370"/>
                    </a:lnTo>
                    <a:lnTo>
                      <a:pt x="364" y="386"/>
                    </a:lnTo>
                    <a:lnTo>
                      <a:pt x="356" y="404"/>
                    </a:lnTo>
                    <a:lnTo>
                      <a:pt x="348" y="420"/>
                    </a:lnTo>
                    <a:lnTo>
                      <a:pt x="342" y="438"/>
                    </a:lnTo>
                    <a:lnTo>
                      <a:pt x="338" y="455"/>
                    </a:lnTo>
                    <a:lnTo>
                      <a:pt x="335" y="472"/>
                    </a:lnTo>
                    <a:lnTo>
                      <a:pt x="334" y="490"/>
                    </a:lnTo>
                    <a:lnTo>
                      <a:pt x="334" y="507"/>
                    </a:lnTo>
                    <a:lnTo>
                      <a:pt x="336" y="525"/>
                    </a:lnTo>
                    <a:lnTo>
                      <a:pt x="339" y="542"/>
                    </a:lnTo>
                    <a:lnTo>
                      <a:pt x="344" y="560"/>
                    </a:lnTo>
                    <a:lnTo>
                      <a:pt x="352" y="542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9" name="Freeform 146"/>
              <p:cNvSpPr>
                <a:spLocks noChangeArrowheads="1"/>
              </p:cNvSpPr>
              <p:nvPr/>
            </p:nvSpPr>
            <p:spPr bwMode="auto">
              <a:xfrm>
                <a:off x="1809" y="1629"/>
                <a:ext cx="39" cy="4"/>
              </a:xfrm>
              <a:custGeom>
                <a:avLst/>
                <a:gdLst>
                  <a:gd name="T0" fmla="*/ 0 w 172"/>
                  <a:gd name="T1" fmla="*/ 0 h 18"/>
                  <a:gd name="T2" fmla="*/ 0 w 172"/>
                  <a:gd name="T3" fmla="*/ 0 h 18"/>
                  <a:gd name="T4" fmla="*/ 0 w 172"/>
                  <a:gd name="T5" fmla="*/ 0 h 18"/>
                  <a:gd name="T6" fmla="*/ 0 w 172"/>
                  <a:gd name="T7" fmla="*/ 0 h 18"/>
                  <a:gd name="T8" fmla="*/ 0 w 172"/>
                  <a:gd name="T9" fmla="*/ 0 h 18"/>
                  <a:gd name="T10" fmla="*/ 0 w 172"/>
                  <a:gd name="T11" fmla="*/ 0 h 18"/>
                  <a:gd name="T12" fmla="*/ 0 w 172"/>
                  <a:gd name="T13" fmla="*/ 0 h 18"/>
                  <a:gd name="T14" fmla="*/ 0 w 172"/>
                  <a:gd name="T15" fmla="*/ 0 h 18"/>
                  <a:gd name="T16" fmla="*/ 0 w 172"/>
                  <a:gd name="T17" fmla="*/ 0 h 18"/>
                  <a:gd name="T18" fmla="*/ 0 w 172"/>
                  <a:gd name="T19" fmla="*/ 0 h 18"/>
                  <a:gd name="T20" fmla="*/ 0 w 172"/>
                  <a:gd name="T21" fmla="*/ 0 h 18"/>
                  <a:gd name="T22" fmla="*/ 0 w 172"/>
                  <a:gd name="T23" fmla="*/ 0 h 18"/>
                  <a:gd name="T24" fmla="*/ 0 w 172"/>
                  <a:gd name="T25" fmla="*/ 0 h 18"/>
                  <a:gd name="T26" fmla="*/ 0 w 172"/>
                  <a:gd name="T27" fmla="*/ 0 h 18"/>
                  <a:gd name="T28" fmla="*/ 0 w 172"/>
                  <a:gd name="T29" fmla="*/ 0 h 18"/>
                  <a:gd name="T30" fmla="*/ 0 w 172"/>
                  <a:gd name="T31" fmla="*/ 0 h 18"/>
                  <a:gd name="T32" fmla="*/ 0 w 172"/>
                  <a:gd name="T33" fmla="*/ 0 h 1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72"/>
                  <a:gd name="T52" fmla="*/ 0 h 18"/>
                  <a:gd name="T53" fmla="*/ 172 w 172"/>
                  <a:gd name="T54" fmla="*/ 18 h 1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72" h="18">
                    <a:moveTo>
                      <a:pt x="0" y="0"/>
                    </a:moveTo>
                    <a:lnTo>
                      <a:pt x="11" y="1"/>
                    </a:lnTo>
                    <a:lnTo>
                      <a:pt x="22" y="4"/>
                    </a:lnTo>
                    <a:lnTo>
                      <a:pt x="32" y="6"/>
                    </a:lnTo>
                    <a:lnTo>
                      <a:pt x="44" y="8"/>
                    </a:lnTo>
                    <a:lnTo>
                      <a:pt x="55" y="9"/>
                    </a:lnTo>
                    <a:lnTo>
                      <a:pt x="67" y="11"/>
                    </a:lnTo>
                    <a:lnTo>
                      <a:pt x="78" y="13"/>
                    </a:lnTo>
                    <a:lnTo>
                      <a:pt x="90" y="14"/>
                    </a:lnTo>
                    <a:lnTo>
                      <a:pt x="101" y="15"/>
                    </a:lnTo>
                    <a:lnTo>
                      <a:pt x="113" y="16"/>
                    </a:lnTo>
                    <a:lnTo>
                      <a:pt x="125" y="16"/>
                    </a:lnTo>
                    <a:lnTo>
                      <a:pt x="135" y="17"/>
                    </a:lnTo>
                    <a:lnTo>
                      <a:pt x="147" y="17"/>
                    </a:lnTo>
                    <a:lnTo>
                      <a:pt x="159" y="17"/>
                    </a:lnTo>
                    <a:lnTo>
                      <a:pt x="171" y="1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0" name="Freeform 147"/>
              <p:cNvSpPr>
                <a:spLocks noChangeArrowheads="1"/>
              </p:cNvSpPr>
              <p:nvPr/>
            </p:nvSpPr>
            <p:spPr bwMode="auto">
              <a:xfrm>
                <a:off x="1870" y="1709"/>
                <a:ext cx="17" cy="2"/>
              </a:xfrm>
              <a:custGeom>
                <a:avLst/>
                <a:gdLst>
                  <a:gd name="T0" fmla="*/ 0 w 75"/>
                  <a:gd name="T1" fmla="*/ 0 h 9"/>
                  <a:gd name="T2" fmla="*/ 0 w 75"/>
                  <a:gd name="T3" fmla="*/ 0 h 9"/>
                  <a:gd name="T4" fmla="*/ 0 w 75"/>
                  <a:gd name="T5" fmla="*/ 0 h 9"/>
                  <a:gd name="T6" fmla="*/ 0 w 75"/>
                  <a:gd name="T7" fmla="*/ 0 h 9"/>
                  <a:gd name="T8" fmla="*/ 0 w 75"/>
                  <a:gd name="T9" fmla="*/ 0 h 9"/>
                  <a:gd name="T10" fmla="*/ 0 w 75"/>
                  <a:gd name="T11" fmla="*/ 0 h 9"/>
                  <a:gd name="T12" fmla="*/ 0 w 75"/>
                  <a:gd name="T13" fmla="*/ 0 h 9"/>
                  <a:gd name="T14" fmla="*/ 0 w 75"/>
                  <a:gd name="T15" fmla="*/ 0 h 9"/>
                  <a:gd name="T16" fmla="*/ 0 w 75"/>
                  <a:gd name="T17" fmla="*/ 0 h 9"/>
                  <a:gd name="T18" fmla="*/ 0 w 75"/>
                  <a:gd name="T19" fmla="*/ 0 h 9"/>
                  <a:gd name="T20" fmla="*/ 0 w 75"/>
                  <a:gd name="T21" fmla="*/ 0 h 9"/>
                  <a:gd name="T22" fmla="*/ 0 w 75"/>
                  <a:gd name="T23" fmla="*/ 0 h 9"/>
                  <a:gd name="T24" fmla="*/ 0 w 75"/>
                  <a:gd name="T25" fmla="*/ 0 h 9"/>
                  <a:gd name="T26" fmla="*/ 0 w 75"/>
                  <a:gd name="T27" fmla="*/ 0 h 9"/>
                  <a:gd name="T28" fmla="*/ 0 w 75"/>
                  <a:gd name="T29" fmla="*/ 0 h 9"/>
                  <a:gd name="T30" fmla="*/ 0 w 75"/>
                  <a:gd name="T31" fmla="*/ 0 h 9"/>
                  <a:gd name="T32" fmla="*/ 0 w 75"/>
                  <a:gd name="T33" fmla="*/ 0 h 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5"/>
                  <a:gd name="T52" fmla="*/ 0 h 9"/>
                  <a:gd name="T53" fmla="*/ 75 w 75"/>
                  <a:gd name="T54" fmla="*/ 9 h 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5" h="9">
                    <a:moveTo>
                      <a:pt x="0" y="8"/>
                    </a:moveTo>
                    <a:lnTo>
                      <a:pt x="5" y="8"/>
                    </a:lnTo>
                    <a:lnTo>
                      <a:pt x="10" y="7"/>
                    </a:lnTo>
                    <a:lnTo>
                      <a:pt x="16" y="7"/>
                    </a:lnTo>
                    <a:lnTo>
                      <a:pt x="20" y="6"/>
                    </a:lnTo>
                    <a:lnTo>
                      <a:pt x="25" y="6"/>
                    </a:lnTo>
                    <a:lnTo>
                      <a:pt x="30" y="5"/>
                    </a:lnTo>
                    <a:lnTo>
                      <a:pt x="35" y="5"/>
                    </a:lnTo>
                    <a:lnTo>
                      <a:pt x="41" y="5"/>
                    </a:lnTo>
                    <a:lnTo>
                      <a:pt x="46" y="4"/>
                    </a:lnTo>
                    <a:lnTo>
                      <a:pt x="50" y="3"/>
                    </a:lnTo>
                    <a:lnTo>
                      <a:pt x="55" y="2"/>
                    </a:lnTo>
                    <a:lnTo>
                      <a:pt x="60" y="2"/>
                    </a:lnTo>
                    <a:lnTo>
                      <a:pt x="65" y="1"/>
                    </a:lnTo>
                    <a:lnTo>
                      <a:pt x="70" y="0"/>
                    </a:lnTo>
                    <a:lnTo>
                      <a:pt x="74" y="0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1" name="Freeform 148"/>
              <p:cNvSpPr>
                <a:spLocks noChangeArrowheads="1"/>
              </p:cNvSpPr>
              <p:nvPr/>
            </p:nvSpPr>
            <p:spPr bwMode="auto">
              <a:xfrm>
                <a:off x="2077" y="1737"/>
                <a:ext cx="19" cy="16"/>
              </a:xfrm>
              <a:custGeom>
                <a:avLst/>
                <a:gdLst>
                  <a:gd name="T0" fmla="*/ 0 w 84"/>
                  <a:gd name="T1" fmla="*/ 0 h 71"/>
                  <a:gd name="T2" fmla="*/ 0 w 84"/>
                  <a:gd name="T3" fmla="*/ 0 h 71"/>
                  <a:gd name="T4" fmla="*/ 0 w 84"/>
                  <a:gd name="T5" fmla="*/ 0 h 71"/>
                  <a:gd name="T6" fmla="*/ 0 w 84"/>
                  <a:gd name="T7" fmla="*/ 0 h 71"/>
                  <a:gd name="T8" fmla="*/ 0 w 84"/>
                  <a:gd name="T9" fmla="*/ 0 h 71"/>
                  <a:gd name="T10" fmla="*/ 0 w 84"/>
                  <a:gd name="T11" fmla="*/ 0 h 71"/>
                  <a:gd name="T12" fmla="*/ 0 w 84"/>
                  <a:gd name="T13" fmla="*/ 0 h 71"/>
                  <a:gd name="T14" fmla="*/ 0 w 84"/>
                  <a:gd name="T15" fmla="*/ 0 h 71"/>
                  <a:gd name="T16" fmla="*/ 0 w 84"/>
                  <a:gd name="T17" fmla="*/ 0 h 71"/>
                  <a:gd name="T18" fmla="*/ 0 w 84"/>
                  <a:gd name="T19" fmla="*/ 0 h 71"/>
                  <a:gd name="T20" fmla="*/ 0 w 84"/>
                  <a:gd name="T21" fmla="*/ 0 h 71"/>
                  <a:gd name="T22" fmla="*/ 0 w 84"/>
                  <a:gd name="T23" fmla="*/ 0 h 71"/>
                  <a:gd name="T24" fmla="*/ 0 w 84"/>
                  <a:gd name="T25" fmla="*/ 0 h 71"/>
                  <a:gd name="T26" fmla="*/ 0 w 84"/>
                  <a:gd name="T27" fmla="*/ 0 h 71"/>
                  <a:gd name="T28" fmla="*/ 0 w 84"/>
                  <a:gd name="T29" fmla="*/ 0 h 71"/>
                  <a:gd name="T30" fmla="*/ 0 w 84"/>
                  <a:gd name="T31" fmla="*/ 0 h 71"/>
                  <a:gd name="T32" fmla="*/ 0 w 84"/>
                  <a:gd name="T33" fmla="*/ 0 h 7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4"/>
                  <a:gd name="T52" fmla="*/ 0 h 71"/>
                  <a:gd name="T53" fmla="*/ 84 w 84"/>
                  <a:gd name="T54" fmla="*/ 71 h 7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4" h="71">
                    <a:moveTo>
                      <a:pt x="0" y="0"/>
                    </a:moveTo>
                    <a:lnTo>
                      <a:pt x="5" y="5"/>
                    </a:lnTo>
                    <a:lnTo>
                      <a:pt x="9" y="10"/>
                    </a:lnTo>
                    <a:lnTo>
                      <a:pt x="13" y="15"/>
                    </a:lnTo>
                    <a:lnTo>
                      <a:pt x="18" y="20"/>
                    </a:lnTo>
                    <a:lnTo>
                      <a:pt x="24" y="25"/>
                    </a:lnTo>
                    <a:lnTo>
                      <a:pt x="29" y="30"/>
                    </a:lnTo>
                    <a:lnTo>
                      <a:pt x="35" y="34"/>
                    </a:lnTo>
                    <a:lnTo>
                      <a:pt x="40" y="39"/>
                    </a:lnTo>
                    <a:lnTo>
                      <a:pt x="45" y="44"/>
                    </a:lnTo>
                    <a:lnTo>
                      <a:pt x="51" y="48"/>
                    </a:lnTo>
                    <a:lnTo>
                      <a:pt x="57" y="52"/>
                    </a:lnTo>
                    <a:lnTo>
                      <a:pt x="63" y="57"/>
                    </a:lnTo>
                    <a:lnTo>
                      <a:pt x="69" y="61"/>
                    </a:lnTo>
                    <a:lnTo>
                      <a:pt x="77" y="66"/>
                    </a:lnTo>
                    <a:lnTo>
                      <a:pt x="83" y="7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2" name="Freeform 149"/>
              <p:cNvSpPr>
                <a:spLocks noChangeArrowheads="1"/>
              </p:cNvSpPr>
              <p:nvPr/>
            </p:nvSpPr>
            <p:spPr bwMode="auto">
              <a:xfrm>
                <a:off x="2318" y="1708"/>
                <a:ext cx="9" cy="22"/>
              </a:xfrm>
              <a:custGeom>
                <a:avLst/>
                <a:gdLst>
                  <a:gd name="T0" fmla="*/ 0 w 41"/>
                  <a:gd name="T1" fmla="*/ 0 h 97"/>
                  <a:gd name="T2" fmla="*/ 0 w 41"/>
                  <a:gd name="T3" fmla="*/ 0 h 97"/>
                  <a:gd name="T4" fmla="*/ 0 w 41"/>
                  <a:gd name="T5" fmla="*/ 0 h 97"/>
                  <a:gd name="T6" fmla="*/ 0 w 41"/>
                  <a:gd name="T7" fmla="*/ 0 h 97"/>
                  <a:gd name="T8" fmla="*/ 0 w 41"/>
                  <a:gd name="T9" fmla="*/ 0 h 97"/>
                  <a:gd name="T10" fmla="*/ 0 w 41"/>
                  <a:gd name="T11" fmla="*/ 0 h 97"/>
                  <a:gd name="T12" fmla="*/ 0 w 41"/>
                  <a:gd name="T13" fmla="*/ 0 h 97"/>
                  <a:gd name="T14" fmla="*/ 0 w 41"/>
                  <a:gd name="T15" fmla="*/ 0 h 97"/>
                  <a:gd name="T16" fmla="*/ 0 w 41"/>
                  <a:gd name="T17" fmla="*/ 0 h 97"/>
                  <a:gd name="T18" fmla="*/ 0 w 41"/>
                  <a:gd name="T19" fmla="*/ 0 h 97"/>
                  <a:gd name="T20" fmla="*/ 0 w 41"/>
                  <a:gd name="T21" fmla="*/ 0 h 97"/>
                  <a:gd name="T22" fmla="*/ 0 w 41"/>
                  <a:gd name="T23" fmla="*/ 0 h 97"/>
                  <a:gd name="T24" fmla="*/ 0 w 41"/>
                  <a:gd name="T25" fmla="*/ 0 h 97"/>
                  <a:gd name="T26" fmla="*/ 0 w 41"/>
                  <a:gd name="T27" fmla="*/ 0 h 97"/>
                  <a:gd name="T28" fmla="*/ 0 w 41"/>
                  <a:gd name="T29" fmla="*/ 0 h 97"/>
                  <a:gd name="T30" fmla="*/ 0 w 41"/>
                  <a:gd name="T31" fmla="*/ 0 h 97"/>
                  <a:gd name="T32" fmla="*/ 0 w 41"/>
                  <a:gd name="T33" fmla="*/ 0 h 9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1"/>
                  <a:gd name="T52" fmla="*/ 0 h 97"/>
                  <a:gd name="T53" fmla="*/ 41 w 41"/>
                  <a:gd name="T54" fmla="*/ 97 h 9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1" h="97">
                    <a:moveTo>
                      <a:pt x="0" y="96"/>
                    </a:moveTo>
                    <a:lnTo>
                      <a:pt x="3" y="89"/>
                    </a:lnTo>
                    <a:lnTo>
                      <a:pt x="7" y="84"/>
                    </a:lnTo>
                    <a:lnTo>
                      <a:pt x="11" y="77"/>
                    </a:lnTo>
                    <a:lnTo>
                      <a:pt x="14" y="71"/>
                    </a:lnTo>
                    <a:lnTo>
                      <a:pt x="18" y="65"/>
                    </a:lnTo>
                    <a:lnTo>
                      <a:pt x="21" y="58"/>
                    </a:lnTo>
                    <a:lnTo>
                      <a:pt x="24" y="52"/>
                    </a:lnTo>
                    <a:lnTo>
                      <a:pt x="27" y="45"/>
                    </a:lnTo>
                    <a:lnTo>
                      <a:pt x="30" y="38"/>
                    </a:lnTo>
                    <a:lnTo>
                      <a:pt x="32" y="32"/>
                    </a:lnTo>
                    <a:lnTo>
                      <a:pt x="34" y="25"/>
                    </a:lnTo>
                    <a:lnTo>
                      <a:pt x="36" y="19"/>
                    </a:lnTo>
                    <a:lnTo>
                      <a:pt x="38" y="12"/>
                    </a:lnTo>
                    <a:lnTo>
                      <a:pt x="39" y="6"/>
                    </a:lnTo>
                    <a:lnTo>
                      <a:pt x="40" y="0"/>
                    </a:lnTo>
                    <a:lnTo>
                      <a:pt x="0" y="96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3" name="Freeform 150"/>
              <p:cNvSpPr>
                <a:spLocks noChangeArrowheads="1"/>
              </p:cNvSpPr>
              <p:nvPr/>
            </p:nvSpPr>
            <p:spPr bwMode="auto">
              <a:xfrm>
                <a:off x="2423" y="1603"/>
                <a:ext cx="76" cy="65"/>
              </a:xfrm>
              <a:custGeom>
                <a:avLst/>
                <a:gdLst>
                  <a:gd name="T0" fmla="*/ 0 w 336"/>
                  <a:gd name="T1" fmla="*/ 0 h 285"/>
                  <a:gd name="T2" fmla="*/ 0 w 336"/>
                  <a:gd name="T3" fmla="*/ 0 h 285"/>
                  <a:gd name="T4" fmla="*/ 0 w 336"/>
                  <a:gd name="T5" fmla="*/ 0 h 285"/>
                  <a:gd name="T6" fmla="*/ 0 w 336"/>
                  <a:gd name="T7" fmla="*/ 0 h 285"/>
                  <a:gd name="T8" fmla="*/ 0 w 336"/>
                  <a:gd name="T9" fmla="*/ 0 h 285"/>
                  <a:gd name="T10" fmla="*/ 0 w 336"/>
                  <a:gd name="T11" fmla="*/ 0 h 285"/>
                  <a:gd name="T12" fmla="*/ 0 w 336"/>
                  <a:gd name="T13" fmla="*/ 0 h 285"/>
                  <a:gd name="T14" fmla="*/ 0 w 336"/>
                  <a:gd name="T15" fmla="*/ 0 h 285"/>
                  <a:gd name="T16" fmla="*/ 0 w 336"/>
                  <a:gd name="T17" fmla="*/ 0 h 285"/>
                  <a:gd name="T18" fmla="*/ 0 w 336"/>
                  <a:gd name="T19" fmla="*/ 0 h 285"/>
                  <a:gd name="T20" fmla="*/ 0 w 336"/>
                  <a:gd name="T21" fmla="*/ 0 h 285"/>
                  <a:gd name="T22" fmla="*/ 0 w 336"/>
                  <a:gd name="T23" fmla="*/ 0 h 285"/>
                  <a:gd name="T24" fmla="*/ 0 w 336"/>
                  <a:gd name="T25" fmla="*/ 0 h 285"/>
                  <a:gd name="T26" fmla="*/ 0 w 336"/>
                  <a:gd name="T27" fmla="*/ 0 h 285"/>
                  <a:gd name="T28" fmla="*/ 0 w 336"/>
                  <a:gd name="T29" fmla="*/ 0 h 285"/>
                  <a:gd name="T30" fmla="*/ 0 w 336"/>
                  <a:gd name="T31" fmla="*/ 0 h 285"/>
                  <a:gd name="T32" fmla="*/ 0 w 336"/>
                  <a:gd name="T33" fmla="*/ 0 h 285"/>
                  <a:gd name="T34" fmla="*/ 0 w 336"/>
                  <a:gd name="T35" fmla="*/ 0 h 285"/>
                  <a:gd name="T36" fmla="*/ 0 w 336"/>
                  <a:gd name="T37" fmla="*/ 0 h 285"/>
                  <a:gd name="T38" fmla="*/ 0 w 336"/>
                  <a:gd name="T39" fmla="*/ 0 h 285"/>
                  <a:gd name="T40" fmla="*/ 0 w 336"/>
                  <a:gd name="T41" fmla="*/ 0 h 285"/>
                  <a:gd name="T42" fmla="*/ 0 w 336"/>
                  <a:gd name="T43" fmla="*/ 0 h 285"/>
                  <a:gd name="T44" fmla="*/ 0 w 336"/>
                  <a:gd name="T45" fmla="*/ 0 h 285"/>
                  <a:gd name="T46" fmla="*/ 0 w 336"/>
                  <a:gd name="T47" fmla="*/ 0 h 285"/>
                  <a:gd name="T48" fmla="*/ 0 w 336"/>
                  <a:gd name="T49" fmla="*/ 0 h 285"/>
                  <a:gd name="T50" fmla="*/ 0 w 336"/>
                  <a:gd name="T51" fmla="*/ 0 h 28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336"/>
                  <a:gd name="T79" fmla="*/ 0 h 285"/>
                  <a:gd name="T80" fmla="*/ 336 w 336"/>
                  <a:gd name="T81" fmla="*/ 285 h 285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336" h="285">
                    <a:moveTo>
                      <a:pt x="335" y="284"/>
                    </a:moveTo>
                    <a:lnTo>
                      <a:pt x="335" y="269"/>
                    </a:lnTo>
                    <a:lnTo>
                      <a:pt x="332" y="253"/>
                    </a:lnTo>
                    <a:lnTo>
                      <a:pt x="330" y="240"/>
                    </a:lnTo>
                    <a:lnTo>
                      <a:pt x="325" y="224"/>
                    </a:lnTo>
                    <a:lnTo>
                      <a:pt x="319" y="210"/>
                    </a:lnTo>
                    <a:lnTo>
                      <a:pt x="312" y="194"/>
                    </a:lnTo>
                    <a:lnTo>
                      <a:pt x="304" y="179"/>
                    </a:lnTo>
                    <a:lnTo>
                      <a:pt x="294" y="165"/>
                    </a:lnTo>
                    <a:lnTo>
                      <a:pt x="283" y="152"/>
                    </a:lnTo>
                    <a:lnTo>
                      <a:pt x="271" y="138"/>
                    </a:lnTo>
                    <a:lnTo>
                      <a:pt x="258" y="125"/>
                    </a:lnTo>
                    <a:lnTo>
                      <a:pt x="244" y="112"/>
                    </a:lnTo>
                    <a:lnTo>
                      <a:pt x="228" y="100"/>
                    </a:lnTo>
                    <a:lnTo>
                      <a:pt x="213" y="86"/>
                    </a:lnTo>
                    <a:lnTo>
                      <a:pt x="195" y="75"/>
                    </a:lnTo>
                    <a:lnTo>
                      <a:pt x="175" y="64"/>
                    </a:lnTo>
                    <a:lnTo>
                      <a:pt x="156" y="54"/>
                    </a:lnTo>
                    <a:lnTo>
                      <a:pt x="136" y="44"/>
                    </a:lnTo>
                    <a:lnTo>
                      <a:pt x="116" y="35"/>
                    </a:lnTo>
                    <a:lnTo>
                      <a:pt x="93" y="27"/>
                    </a:lnTo>
                    <a:lnTo>
                      <a:pt x="70" y="19"/>
                    </a:lnTo>
                    <a:lnTo>
                      <a:pt x="47" y="12"/>
                    </a:lnTo>
                    <a:lnTo>
                      <a:pt x="23" y="6"/>
                    </a:lnTo>
                    <a:lnTo>
                      <a:pt x="0" y="0"/>
                    </a:lnTo>
                    <a:lnTo>
                      <a:pt x="335" y="284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4" name="Freeform 151"/>
              <p:cNvSpPr>
                <a:spLocks noChangeArrowheads="1"/>
              </p:cNvSpPr>
              <p:nvPr/>
            </p:nvSpPr>
            <p:spPr bwMode="auto">
              <a:xfrm>
                <a:off x="2545" y="1546"/>
                <a:ext cx="36" cy="22"/>
              </a:xfrm>
              <a:custGeom>
                <a:avLst/>
                <a:gdLst>
                  <a:gd name="T0" fmla="*/ 0 w 159"/>
                  <a:gd name="T1" fmla="*/ 0 h 96"/>
                  <a:gd name="T2" fmla="*/ 0 w 159"/>
                  <a:gd name="T3" fmla="*/ 0 h 96"/>
                  <a:gd name="T4" fmla="*/ 0 w 159"/>
                  <a:gd name="T5" fmla="*/ 0 h 96"/>
                  <a:gd name="T6" fmla="*/ 0 w 159"/>
                  <a:gd name="T7" fmla="*/ 0 h 96"/>
                  <a:gd name="T8" fmla="*/ 0 w 159"/>
                  <a:gd name="T9" fmla="*/ 0 h 96"/>
                  <a:gd name="T10" fmla="*/ 0 w 159"/>
                  <a:gd name="T11" fmla="*/ 0 h 96"/>
                  <a:gd name="T12" fmla="*/ 0 w 159"/>
                  <a:gd name="T13" fmla="*/ 0 h 96"/>
                  <a:gd name="T14" fmla="*/ 0 w 159"/>
                  <a:gd name="T15" fmla="*/ 0 h 96"/>
                  <a:gd name="T16" fmla="*/ 0 w 159"/>
                  <a:gd name="T17" fmla="*/ 0 h 96"/>
                  <a:gd name="T18" fmla="*/ 0 w 159"/>
                  <a:gd name="T19" fmla="*/ 0 h 96"/>
                  <a:gd name="T20" fmla="*/ 0 w 159"/>
                  <a:gd name="T21" fmla="*/ 0 h 96"/>
                  <a:gd name="T22" fmla="*/ 0 w 159"/>
                  <a:gd name="T23" fmla="*/ 0 h 96"/>
                  <a:gd name="T24" fmla="*/ 0 w 159"/>
                  <a:gd name="T25" fmla="*/ 0 h 96"/>
                  <a:gd name="T26" fmla="*/ 0 w 159"/>
                  <a:gd name="T27" fmla="*/ 0 h 96"/>
                  <a:gd name="T28" fmla="*/ 0 w 159"/>
                  <a:gd name="T29" fmla="*/ 0 h 96"/>
                  <a:gd name="T30" fmla="*/ 0 w 159"/>
                  <a:gd name="T31" fmla="*/ 0 h 96"/>
                  <a:gd name="T32" fmla="*/ 0 w 159"/>
                  <a:gd name="T33" fmla="*/ 0 h 9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9"/>
                  <a:gd name="T52" fmla="*/ 0 h 96"/>
                  <a:gd name="T53" fmla="*/ 159 w 159"/>
                  <a:gd name="T54" fmla="*/ 96 h 9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9" h="96">
                    <a:moveTo>
                      <a:pt x="0" y="95"/>
                    </a:moveTo>
                    <a:lnTo>
                      <a:pt x="13" y="91"/>
                    </a:lnTo>
                    <a:lnTo>
                      <a:pt x="25" y="86"/>
                    </a:lnTo>
                    <a:lnTo>
                      <a:pt x="37" y="80"/>
                    </a:lnTo>
                    <a:lnTo>
                      <a:pt x="49" y="74"/>
                    </a:lnTo>
                    <a:lnTo>
                      <a:pt x="61" y="69"/>
                    </a:lnTo>
                    <a:lnTo>
                      <a:pt x="72" y="62"/>
                    </a:lnTo>
                    <a:lnTo>
                      <a:pt x="84" y="55"/>
                    </a:lnTo>
                    <a:lnTo>
                      <a:pt x="94" y="50"/>
                    </a:lnTo>
                    <a:lnTo>
                      <a:pt x="104" y="43"/>
                    </a:lnTo>
                    <a:lnTo>
                      <a:pt x="115" y="36"/>
                    </a:lnTo>
                    <a:lnTo>
                      <a:pt x="123" y="28"/>
                    </a:lnTo>
                    <a:lnTo>
                      <a:pt x="133" y="21"/>
                    </a:lnTo>
                    <a:lnTo>
                      <a:pt x="141" y="14"/>
                    </a:lnTo>
                    <a:lnTo>
                      <a:pt x="150" y="6"/>
                    </a:lnTo>
                    <a:lnTo>
                      <a:pt x="158" y="0"/>
                    </a:lnTo>
                    <a:lnTo>
                      <a:pt x="0" y="95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5" name="Freeform 152"/>
              <p:cNvSpPr>
                <a:spLocks noChangeArrowheads="1"/>
              </p:cNvSpPr>
              <p:nvPr/>
            </p:nvSpPr>
            <p:spPr bwMode="auto">
              <a:xfrm>
                <a:off x="2515" y="1451"/>
                <a:ext cx="3" cy="15"/>
              </a:xfrm>
              <a:custGeom>
                <a:avLst/>
                <a:gdLst>
                  <a:gd name="T0" fmla="*/ 0 w 13"/>
                  <a:gd name="T1" fmla="*/ 0 h 65"/>
                  <a:gd name="T2" fmla="*/ 0 w 13"/>
                  <a:gd name="T3" fmla="*/ 0 h 65"/>
                  <a:gd name="T4" fmla="*/ 0 w 13"/>
                  <a:gd name="T5" fmla="*/ 0 h 65"/>
                  <a:gd name="T6" fmla="*/ 0 w 13"/>
                  <a:gd name="T7" fmla="*/ 0 h 65"/>
                  <a:gd name="T8" fmla="*/ 0 w 13"/>
                  <a:gd name="T9" fmla="*/ 0 h 65"/>
                  <a:gd name="T10" fmla="*/ 0 w 13"/>
                  <a:gd name="T11" fmla="*/ 0 h 65"/>
                  <a:gd name="T12" fmla="*/ 0 w 13"/>
                  <a:gd name="T13" fmla="*/ 0 h 65"/>
                  <a:gd name="T14" fmla="*/ 0 w 13"/>
                  <a:gd name="T15" fmla="*/ 0 h 65"/>
                  <a:gd name="T16" fmla="*/ 0 w 13"/>
                  <a:gd name="T17" fmla="*/ 0 h 65"/>
                  <a:gd name="T18" fmla="*/ 0 w 13"/>
                  <a:gd name="T19" fmla="*/ 0 h 65"/>
                  <a:gd name="T20" fmla="*/ 0 w 13"/>
                  <a:gd name="T21" fmla="*/ 0 h 65"/>
                  <a:gd name="T22" fmla="*/ 0 w 13"/>
                  <a:gd name="T23" fmla="*/ 0 h 65"/>
                  <a:gd name="T24" fmla="*/ 0 w 13"/>
                  <a:gd name="T25" fmla="*/ 0 h 65"/>
                  <a:gd name="T26" fmla="*/ 0 w 13"/>
                  <a:gd name="T27" fmla="*/ 0 h 65"/>
                  <a:gd name="T28" fmla="*/ 0 w 13"/>
                  <a:gd name="T29" fmla="*/ 0 h 65"/>
                  <a:gd name="T30" fmla="*/ 0 w 13"/>
                  <a:gd name="T31" fmla="*/ 0 h 65"/>
                  <a:gd name="T32" fmla="*/ 0 w 13"/>
                  <a:gd name="T33" fmla="*/ 0 h 6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"/>
                  <a:gd name="T52" fmla="*/ 0 h 65"/>
                  <a:gd name="T53" fmla="*/ 13 w 13"/>
                  <a:gd name="T54" fmla="*/ 65 h 6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" h="65">
                    <a:moveTo>
                      <a:pt x="12" y="64"/>
                    </a:moveTo>
                    <a:lnTo>
                      <a:pt x="12" y="60"/>
                    </a:lnTo>
                    <a:lnTo>
                      <a:pt x="12" y="56"/>
                    </a:lnTo>
                    <a:lnTo>
                      <a:pt x="12" y="51"/>
                    </a:lnTo>
                    <a:lnTo>
                      <a:pt x="12" y="47"/>
                    </a:lnTo>
                    <a:lnTo>
                      <a:pt x="11" y="43"/>
                    </a:lnTo>
                    <a:lnTo>
                      <a:pt x="11" y="38"/>
                    </a:lnTo>
                    <a:lnTo>
                      <a:pt x="10" y="34"/>
                    </a:lnTo>
                    <a:lnTo>
                      <a:pt x="8" y="29"/>
                    </a:lnTo>
                    <a:lnTo>
                      <a:pt x="8" y="25"/>
                    </a:lnTo>
                    <a:lnTo>
                      <a:pt x="7" y="20"/>
                    </a:lnTo>
                    <a:lnTo>
                      <a:pt x="6" y="16"/>
                    </a:lnTo>
                    <a:lnTo>
                      <a:pt x="5" y="13"/>
                    </a:lnTo>
                    <a:lnTo>
                      <a:pt x="2" y="9"/>
                    </a:lnTo>
                    <a:lnTo>
                      <a:pt x="1" y="4"/>
                    </a:lnTo>
                    <a:lnTo>
                      <a:pt x="0" y="0"/>
                    </a:lnTo>
                    <a:lnTo>
                      <a:pt x="12" y="64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6" name="Freeform 153"/>
              <p:cNvSpPr>
                <a:spLocks noChangeArrowheads="1"/>
              </p:cNvSpPr>
              <p:nvPr/>
            </p:nvSpPr>
            <p:spPr bwMode="auto">
              <a:xfrm>
                <a:off x="2339" y="1422"/>
                <a:ext cx="20" cy="14"/>
              </a:xfrm>
              <a:custGeom>
                <a:avLst/>
                <a:gdLst>
                  <a:gd name="T0" fmla="*/ 0 w 88"/>
                  <a:gd name="T1" fmla="*/ 0 h 62"/>
                  <a:gd name="T2" fmla="*/ 0 w 88"/>
                  <a:gd name="T3" fmla="*/ 0 h 62"/>
                  <a:gd name="T4" fmla="*/ 0 w 88"/>
                  <a:gd name="T5" fmla="*/ 0 h 62"/>
                  <a:gd name="T6" fmla="*/ 0 w 88"/>
                  <a:gd name="T7" fmla="*/ 0 h 62"/>
                  <a:gd name="T8" fmla="*/ 0 w 88"/>
                  <a:gd name="T9" fmla="*/ 0 h 62"/>
                  <a:gd name="T10" fmla="*/ 0 w 88"/>
                  <a:gd name="T11" fmla="*/ 0 h 62"/>
                  <a:gd name="T12" fmla="*/ 0 w 88"/>
                  <a:gd name="T13" fmla="*/ 0 h 62"/>
                  <a:gd name="T14" fmla="*/ 0 w 88"/>
                  <a:gd name="T15" fmla="*/ 0 h 62"/>
                  <a:gd name="T16" fmla="*/ 0 w 88"/>
                  <a:gd name="T17" fmla="*/ 0 h 62"/>
                  <a:gd name="T18" fmla="*/ 0 w 88"/>
                  <a:gd name="T19" fmla="*/ 0 h 62"/>
                  <a:gd name="T20" fmla="*/ 0 w 88"/>
                  <a:gd name="T21" fmla="*/ 0 h 62"/>
                  <a:gd name="T22" fmla="*/ 0 w 88"/>
                  <a:gd name="T23" fmla="*/ 0 h 62"/>
                  <a:gd name="T24" fmla="*/ 0 w 88"/>
                  <a:gd name="T25" fmla="*/ 0 h 62"/>
                  <a:gd name="T26" fmla="*/ 0 w 88"/>
                  <a:gd name="T27" fmla="*/ 0 h 62"/>
                  <a:gd name="T28" fmla="*/ 0 w 88"/>
                  <a:gd name="T29" fmla="*/ 0 h 62"/>
                  <a:gd name="T30" fmla="*/ 0 w 88"/>
                  <a:gd name="T31" fmla="*/ 0 h 62"/>
                  <a:gd name="T32" fmla="*/ 0 w 88"/>
                  <a:gd name="T33" fmla="*/ 0 h 6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8"/>
                  <a:gd name="T52" fmla="*/ 0 h 62"/>
                  <a:gd name="T53" fmla="*/ 88 w 88"/>
                  <a:gd name="T54" fmla="*/ 62 h 6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8" h="62">
                    <a:moveTo>
                      <a:pt x="87" y="0"/>
                    </a:moveTo>
                    <a:lnTo>
                      <a:pt x="80" y="3"/>
                    </a:lnTo>
                    <a:lnTo>
                      <a:pt x="74" y="6"/>
                    </a:lnTo>
                    <a:lnTo>
                      <a:pt x="67" y="10"/>
                    </a:lnTo>
                    <a:lnTo>
                      <a:pt x="61" y="14"/>
                    </a:lnTo>
                    <a:lnTo>
                      <a:pt x="55" y="18"/>
                    </a:lnTo>
                    <a:lnTo>
                      <a:pt x="49" y="22"/>
                    </a:lnTo>
                    <a:lnTo>
                      <a:pt x="43" y="26"/>
                    </a:lnTo>
                    <a:lnTo>
                      <a:pt x="37" y="30"/>
                    </a:lnTo>
                    <a:lnTo>
                      <a:pt x="31" y="35"/>
                    </a:lnTo>
                    <a:lnTo>
                      <a:pt x="26" y="39"/>
                    </a:lnTo>
                    <a:lnTo>
                      <a:pt x="20" y="43"/>
                    </a:lnTo>
                    <a:lnTo>
                      <a:pt x="15" y="48"/>
                    </a:lnTo>
                    <a:lnTo>
                      <a:pt x="9" y="52"/>
                    </a:lnTo>
                    <a:lnTo>
                      <a:pt x="5" y="57"/>
                    </a:lnTo>
                    <a:lnTo>
                      <a:pt x="0" y="61"/>
                    </a:lnTo>
                    <a:lnTo>
                      <a:pt x="87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7" name="Freeform 154"/>
              <p:cNvSpPr>
                <a:spLocks noChangeArrowheads="1"/>
              </p:cNvSpPr>
              <p:nvPr/>
            </p:nvSpPr>
            <p:spPr bwMode="auto">
              <a:xfrm>
                <a:off x="2196" y="1430"/>
                <a:ext cx="12" cy="14"/>
              </a:xfrm>
              <a:custGeom>
                <a:avLst/>
                <a:gdLst>
                  <a:gd name="T0" fmla="*/ 0 w 53"/>
                  <a:gd name="T1" fmla="*/ 0 h 63"/>
                  <a:gd name="T2" fmla="*/ 0 w 53"/>
                  <a:gd name="T3" fmla="*/ 0 h 63"/>
                  <a:gd name="T4" fmla="*/ 0 w 53"/>
                  <a:gd name="T5" fmla="*/ 0 h 63"/>
                  <a:gd name="T6" fmla="*/ 0 w 53"/>
                  <a:gd name="T7" fmla="*/ 0 h 63"/>
                  <a:gd name="T8" fmla="*/ 0 w 53"/>
                  <a:gd name="T9" fmla="*/ 0 h 63"/>
                  <a:gd name="T10" fmla="*/ 0 w 53"/>
                  <a:gd name="T11" fmla="*/ 0 h 63"/>
                  <a:gd name="T12" fmla="*/ 0 w 53"/>
                  <a:gd name="T13" fmla="*/ 0 h 63"/>
                  <a:gd name="T14" fmla="*/ 0 w 53"/>
                  <a:gd name="T15" fmla="*/ 0 h 63"/>
                  <a:gd name="T16" fmla="*/ 0 w 53"/>
                  <a:gd name="T17" fmla="*/ 0 h 63"/>
                  <a:gd name="T18" fmla="*/ 0 w 53"/>
                  <a:gd name="T19" fmla="*/ 0 h 63"/>
                  <a:gd name="T20" fmla="*/ 0 w 53"/>
                  <a:gd name="T21" fmla="*/ 0 h 63"/>
                  <a:gd name="T22" fmla="*/ 0 w 53"/>
                  <a:gd name="T23" fmla="*/ 0 h 63"/>
                  <a:gd name="T24" fmla="*/ 0 w 53"/>
                  <a:gd name="T25" fmla="*/ 0 h 63"/>
                  <a:gd name="T26" fmla="*/ 0 w 53"/>
                  <a:gd name="T27" fmla="*/ 0 h 63"/>
                  <a:gd name="T28" fmla="*/ 0 w 53"/>
                  <a:gd name="T29" fmla="*/ 0 h 63"/>
                  <a:gd name="T30" fmla="*/ 0 w 53"/>
                  <a:gd name="T31" fmla="*/ 0 h 63"/>
                  <a:gd name="T32" fmla="*/ 0 w 53"/>
                  <a:gd name="T33" fmla="*/ 0 h 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63"/>
                  <a:gd name="T53" fmla="*/ 53 w 53"/>
                  <a:gd name="T54" fmla="*/ 63 h 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63">
                    <a:moveTo>
                      <a:pt x="52" y="0"/>
                    </a:moveTo>
                    <a:lnTo>
                      <a:pt x="47" y="4"/>
                    </a:lnTo>
                    <a:lnTo>
                      <a:pt x="44" y="8"/>
                    </a:lnTo>
                    <a:lnTo>
                      <a:pt x="39" y="13"/>
                    </a:lnTo>
                    <a:lnTo>
                      <a:pt x="36" y="16"/>
                    </a:lnTo>
                    <a:lnTo>
                      <a:pt x="31" y="20"/>
                    </a:lnTo>
                    <a:lnTo>
                      <a:pt x="27" y="24"/>
                    </a:lnTo>
                    <a:lnTo>
                      <a:pt x="24" y="28"/>
                    </a:lnTo>
                    <a:lnTo>
                      <a:pt x="20" y="32"/>
                    </a:lnTo>
                    <a:lnTo>
                      <a:pt x="18" y="37"/>
                    </a:lnTo>
                    <a:lnTo>
                      <a:pt x="13" y="41"/>
                    </a:lnTo>
                    <a:lnTo>
                      <a:pt x="11" y="45"/>
                    </a:lnTo>
                    <a:lnTo>
                      <a:pt x="7" y="49"/>
                    </a:lnTo>
                    <a:lnTo>
                      <a:pt x="5" y="54"/>
                    </a:lnTo>
                    <a:lnTo>
                      <a:pt x="2" y="58"/>
                    </a:lnTo>
                    <a:lnTo>
                      <a:pt x="0" y="62"/>
                    </a:lnTo>
                    <a:lnTo>
                      <a:pt x="52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8" name="Freeform 155"/>
              <p:cNvSpPr>
                <a:spLocks noChangeArrowheads="1"/>
              </p:cNvSpPr>
              <p:nvPr/>
            </p:nvSpPr>
            <p:spPr bwMode="auto">
              <a:xfrm>
                <a:off x="2020" y="1448"/>
                <a:ext cx="25" cy="9"/>
              </a:xfrm>
              <a:custGeom>
                <a:avLst/>
                <a:gdLst>
                  <a:gd name="T0" fmla="*/ 0 w 111"/>
                  <a:gd name="T1" fmla="*/ 0 h 38"/>
                  <a:gd name="T2" fmla="*/ 0 w 111"/>
                  <a:gd name="T3" fmla="*/ 0 h 38"/>
                  <a:gd name="T4" fmla="*/ 0 w 111"/>
                  <a:gd name="T5" fmla="*/ 0 h 38"/>
                  <a:gd name="T6" fmla="*/ 0 w 111"/>
                  <a:gd name="T7" fmla="*/ 0 h 38"/>
                  <a:gd name="T8" fmla="*/ 0 w 111"/>
                  <a:gd name="T9" fmla="*/ 0 h 38"/>
                  <a:gd name="T10" fmla="*/ 0 w 111"/>
                  <a:gd name="T11" fmla="*/ 0 h 38"/>
                  <a:gd name="T12" fmla="*/ 0 w 111"/>
                  <a:gd name="T13" fmla="*/ 0 h 38"/>
                  <a:gd name="T14" fmla="*/ 0 w 111"/>
                  <a:gd name="T15" fmla="*/ 0 h 38"/>
                  <a:gd name="T16" fmla="*/ 0 w 111"/>
                  <a:gd name="T17" fmla="*/ 0 h 38"/>
                  <a:gd name="T18" fmla="*/ 0 w 111"/>
                  <a:gd name="T19" fmla="*/ 0 h 38"/>
                  <a:gd name="T20" fmla="*/ 0 w 111"/>
                  <a:gd name="T21" fmla="*/ 0 h 38"/>
                  <a:gd name="T22" fmla="*/ 0 w 111"/>
                  <a:gd name="T23" fmla="*/ 0 h 38"/>
                  <a:gd name="T24" fmla="*/ 0 w 111"/>
                  <a:gd name="T25" fmla="*/ 0 h 38"/>
                  <a:gd name="T26" fmla="*/ 0 w 111"/>
                  <a:gd name="T27" fmla="*/ 0 h 38"/>
                  <a:gd name="T28" fmla="*/ 0 w 111"/>
                  <a:gd name="T29" fmla="*/ 0 h 38"/>
                  <a:gd name="T30" fmla="*/ 0 w 111"/>
                  <a:gd name="T31" fmla="*/ 0 h 38"/>
                  <a:gd name="T32" fmla="*/ 0 w 111"/>
                  <a:gd name="T33" fmla="*/ 0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11"/>
                  <a:gd name="T52" fmla="*/ 0 h 38"/>
                  <a:gd name="T53" fmla="*/ 111 w 111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11" h="38">
                    <a:moveTo>
                      <a:pt x="110" y="37"/>
                    </a:moveTo>
                    <a:lnTo>
                      <a:pt x="104" y="35"/>
                    </a:lnTo>
                    <a:lnTo>
                      <a:pt x="97" y="31"/>
                    </a:lnTo>
                    <a:lnTo>
                      <a:pt x="90" y="29"/>
                    </a:lnTo>
                    <a:lnTo>
                      <a:pt x="83" y="27"/>
                    </a:lnTo>
                    <a:lnTo>
                      <a:pt x="76" y="24"/>
                    </a:lnTo>
                    <a:lnTo>
                      <a:pt x="68" y="22"/>
                    </a:lnTo>
                    <a:lnTo>
                      <a:pt x="61" y="18"/>
                    </a:lnTo>
                    <a:lnTo>
                      <a:pt x="53" y="16"/>
                    </a:lnTo>
                    <a:lnTo>
                      <a:pt x="46" y="13"/>
                    </a:lnTo>
                    <a:lnTo>
                      <a:pt x="38" y="11"/>
                    </a:lnTo>
                    <a:lnTo>
                      <a:pt x="31" y="8"/>
                    </a:lnTo>
                    <a:lnTo>
                      <a:pt x="23" y="7"/>
                    </a:lnTo>
                    <a:lnTo>
                      <a:pt x="16" y="4"/>
                    </a:lnTo>
                    <a:lnTo>
                      <a:pt x="7" y="3"/>
                    </a:lnTo>
                    <a:lnTo>
                      <a:pt x="0" y="0"/>
                    </a:lnTo>
                    <a:lnTo>
                      <a:pt x="110" y="37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9" name="Freeform 156"/>
              <p:cNvSpPr>
                <a:spLocks noChangeArrowheads="1"/>
              </p:cNvSpPr>
              <p:nvPr/>
            </p:nvSpPr>
            <p:spPr bwMode="auto">
              <a:xfrm>
                <a:off x="1835" y="1535"/>
                <a:ext cx="8" cy="16"/>
              </a:xfrm>
              <a:custGeom>
                <a:avLst/>
                <a:gdLst>
                  <a:gd name="T0" fmla="*/ 0 w 35"/>
                  <a:gd name="T1" fmla="*/ 0 h 70"/>
                  <a:gd name="T2" fmla="*/ 0 w 35"/>
                  <a:gd name="T3" fmla="*/ 0 h 70"/>
                  <a:gd name="T4" fmla="*/ 0 w 35"/>
                  <a:gd name="T5" fmla="*/ 0 h 70"/>
                  <a:gd name="T6" fmla="*/ 0 w 35"/>
                  <a:gd name="T7" fmla="*/ 0 h 70"/>
                  <a:gd name="T8" fmla="*/ 0 w 35"/>
                  <a:gd name="T9" fmla="*/ 0 h 70"/>
                  <a:gd name="T10" fmla="*/ 0 w 35"/>
                  <a:gd name="T11" fmla="*/ 0 h 70"/>
                  <a:gd name="T12" fmla="*/ 0 w 35"/>
                  <a:gd name="T13" fmla="*/ 0 h 70"/>
                  <a:gd name="T14" fmla="*/ 0 w 35"/>
                  <a:gd name="T15" fmla="*/ 0 h 70"/>
                  <a:gd name="T16" fmla="*/ 0 w 35"/>
                  <a:gd name="T17" fmla="*/ 0 h 70"/>
                  <a:gd name="T18" fmla="*/ 0 w 35"/>
                  <a:gd name="T19" fmla="*/ 0 h 70"/>
                  <a:gd name="T20" fmla="*/ 0 w 35"/>
                  <a:gd name="T21" fmla="*/ 0 h 70"/>
                  <a:gd name="T22" fmla="*/ 0 w 35"/>
                  <a:gd name="T23" fmla="*/ 0 h 70"/>
                  <a:gd name="T24" fmla="*/ 0 w 35"/>
                  <a:gd name="T25" fmla="*/ 0 h 70"/>
                  <a:gd name="T26" fmla="*/ 0 w 35"/>
                  <a:gd name="T27" fmla="*/ 0 h 70"/>
                  <a:gd name="T28" fmla="*/ 0 w 35"/>
                  <a:gd name="T29" fmla="*/ 0 h 70"/>
                  <a:gd name="T30" fmla="*/ 0 w 35"/>
                  <a:gd name="T31" fmla="*/ 0 h 70"/>
                  <a:gd name="T32" fmla="*/ 0 w 35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70"/>
                  <a:gd name="T53" fmla="*/ 35 w 35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70">
                    <a:moveTo>
                      <a:pt x="0" y="0"/>
                    </a:moveTo>
                    <a:lnTo>
                      <a:pt x="2" y="4"/>
                    </a:lnTo>
                    <a:lnTo>
                      <a:pt x="3" y="9"/>
                    </a:lnTo>
                    <a:lnTo>
                      <a:pt x="6" y="14"/>
                    </a:lnTo>
                    <a:lnTo>
                      <a:pt x="7" y="18"/>
                    </a:lnTo>
                    <a:lnTo>
                      <a:pt x="9" y="23"/>
                    </a:lnTo>
                    <a:lnTo>
                      <a:pt x="10" y="28"/>
                    </a:lnTo>
                    <a:lnTo>
                      <a:pt x="13" y="33"/>
                    </a:lnTo>
                    <a:lnTo>
                      <a:pt x="15" y="38"/>
                    </a:lnTo>
                    <a:lnTo>
                      <a:pt x="18" y="43"/>
                    </a:lnTo>
                    <a:lnTo>
                      <a:pt x="20" y="47"/>
                    </a:lnTo>
                    <a:lnTo>
                      <a:pt x="24" y="52"/>
                    </a:lnTo>
                    <a:lnTo>
                      <a:pt x="26" y="55"/>
                    </a:lnTo>
                    <a:lnTo>
                      <a:pt x="28" y="60"/>
                    </a:lnTo>
                    <a:lnTo>
                      <a:pt x="32" y="64"/>
                    </a:lnTo>
                    <a:lnTo>
                      <a:pt x="34" y="6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10" name="Text Box 157"/>
            <p:cNvSpPr txBox="1">
              <a:spLocks noChangeArrowheads="1"/>
            </p:cNvSpPr>
            <p:nvPr/>
          </p:nvSpPr>
          <p:spPr bwMode="auto">
            <a:xfrm>
              <a:off x="373" y="3620"/>
              <a:ext cx="772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>
                  <a:srgbClr val="40458C"/>
                </a:buClr>
                <a:buFont typeface="Verdana" pitchFamily="-9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/>
                <a:t>fetch &amp; decode</a:t>
              </a:r>
            </a:p>
          </p:txBody>
        </p:sp>
        <p:grpSp>
          <p:nvGrpSpPr>
            <p:cNvPr id="4111" name="Group 158"/>
            <p:cNvGrpSpPr>
              <a:grpSpLocks/>
            </p:cNvGrpSpPr>
            <p:nvPr/>
          </p:nvGrpSpPr>
          <p:grpSpPr bwMode="auto">
            <a:xfrm>
              <a:off x="2047" y="3645"/>
              <a:ext cx="803" cy="272"/>
              <a:chOff x="3498" y="1454"/>
              <a:chExt cx="803" cy="272"/>
            </a:xfrm>
          </p:grpSpPr>
          <p:sp>
            <p:nvSpPr>
              <p:cNvPr id="4136" name="Freeform 159"/>
              <p:cNvSpPr>
                <a:spLocks noChangeArrowheads="1"/>
              </p:cNvSpPr>
              <p:nvPr/>
            </p:nvSpPr>
            <p:spPr bwMode="auto">
              <a:xfrm>
                <a:off x="3498" y="1454"/>
                <a:ext cx="804" cy="273"/>
              </a:xfrm>
              <a:custGeom>
                <a:avLst/>
                <a:gdLst>
                  <a:gd name="T0" fmla="*/ 0 w 3545"/>
                  <a:gd name="T1" fmla="*/ 0 h 1204"/>
                  <a:gd name="T2" fmla="*/ 0 w 3545"/>
                  <a:gd name="T3" fmla="*/ 0 h 1204"/>
                  <a:gd name="T4" fmla="*/ 0 w 3545"/>
                  <a:gd name="T5" fmla="*/ 0 h 1204"/>
                  <a:gd name="T6" fmla="*/ 0 w 3545"/>
                  <a:gd name="T7" fmla="*/ 0 h 1204"/>
                  <a:gd name="T8" fmla="*/ 0 w 3545"/>
                  <a:gd name="T9" fmla="*/ 0 h 1204"/>
                  <a:gd name="T10" fmla="*/ 0 w 3545"/>
                  <a:gd name="T11" fmla="*/ 0 h 1204"/>
                  <a:gd name="T12" fmla="*/ 0 w 3545"/>
                  <a:gd name="T13" fmla="*/ 0 h 1204"/>
                  <a:gd name="T14" fmla="*/ 0 w 3545"/>
                  <a:gd name="T15" fmla="*/ 0 h 1204"/>
                  <a:gd name="T16" fmla="*/ 0 w 3545"/>
                  <a:gd name="T17" fmla="*/ 0 h 1204"/>
                  <a:gd name="T18" fmla="*/ 0 w 3545"/>
                  <a:gd name="T19" fmla="*/ 0 h 1204"/>
                  <a:gd name="T20" fmla="*/ 0 w 3545"/>
                  <a:gd name="T21" fmla="*/ 0 h 1204"/>
                  <a:gd name="T22" fmla="*/ 0 w 3545"/>
                  <a:gd name="T23" fmla="*/ 0 h 1204"/>
                  <a:gd name="T24" fmla="*/ 0 w 3545"/>
                  <a:gd name="T25" fmla="*/ 0 h 1204"/>
                  <a:gd name="T26" fmla="*/ 0 w 3545"/>
                  <a:gd name="T27" fmla="*/ 0 h 1204"/>
                  <a:gd name="T28" fmla="*/ 0 w 3545"/>
                  <a:gd name="T29" fmla="*/ 0 h 1204"/>
                  <a:gd name="T30" fmla="*/ 0 w 3545"/>
                  <a:gd name="T31" fmla="*/ 0 h 1204"/>
                  <a:gd name="T32" fmla="*/ 0 w 3545"/>
                  <a:gd name="T33" fmla="*/ 0 h 1204"/>
                  <a:gd name="T34" fmla="*/ 0 w 3545"/>
                  <a:gd name="T35" fmla="*/ 0 h 1204"/>
                  <a:gd name="T36" fmla="*/ 0 w 3545"/>
                  <a:gd name="T37" fmla="*/ 0 h 1204"/>
                  <a:gd name="T38" fmla="*/ 0 w 3545"/>
                  <a:gd name="T39" fmla="*/ 0 h 1204"/>
                  <a:gd name="T40" fmla="*/ 0 w 3545"/>
                  <a:gd name="T41" fmla="*/ 0 h 1204"/>
                  <a:gd name="T42" fmla="*/ 0 w 3545"/>
                  <a:gd name="T43" fmla="*/ 0 h 1204"/>
                  <a:gd name="T44" fmla="*/ 0 w 3545"/>
                  <a:gd name="T45" fmla="*/ 0 h 1204"/>
                  <a:gd name="T46" fmla="*/ 0 w 3545"/>
                  <a:gd name="T47" fmla="*/ 0 h 1204"/>
                  <a:gd name="T48" fmla="*/ 0 w 3545"/>
                  <a:gd name="T49" fmla="*/ 0 h 1204"/>
                  <a:gd name="T50" fmla="*/ 0 w 3545"/>
                  <a:gd name="T51" fmla="*/ 0 h 1204"/>
                  <a:gd name="T52" fmla="*/ 0 w 3545"/>
                  <a:gd name="T53" fmla="*/ 0 h 1204"/>
                  <a:gd name="T54" fmla="*/ 0 w 3545"/>
                  <a:gd name="T55" fmla="*/ 0 h 1204"/>
                  <a:gd name="T56" fmla="*/ 0 w 3545"/>
                  <a:gd name="T57" fmla="*/ 0 h 1204"/>
                  <a:gd name="T58" fmla="*/ 0 w 3545"/>
                  <a:gd name="T59" fmla="*/ 0 h 1204"/>
                  <a:gd name="T60" fmla="*/ 0 w 3545"/>
                  <a:gd name="T61" fmla="*/ 0 h 1204"/>
                  <a:gd name="T62" fmla="*/ 0 w 3545"/>
                  <a:gd name="T63" fmla="*/ 0 h 1204"/>
                  <a:gd name="T64" fmla="*/ 0 w 3545"/>
                  <a:gd name="T65" fmla="*/ 0 h 1204"/>
                  <a:gd name="T66" fmla="*/ 0 w 3545"/>
                  <a:gd name="T67" fmla="*/ 0 h 1204"/>
                  <a:gd name="T68" fmla="*/ 0 w 3545"/>
                  <a:gd name="T69" fmla="*/ 0 h 1204"/>
                  <a:gd name="T70" fmla="*/ 0 w 3545"/>
                  <a:gd name="T71" fmla="*/ 0 h 1204"/>
                  <a:gd name="T72" fmla="*/ 0 w 3545"/>
                  <a:gd name="T73" fmla="*/ 0 h 1204"/>
                  <a:gd name="T74" fmla="*/ 0 w 3545"/>
                  <a:gd name="T75" fmla="*/ 0 h 1204"/>
                  <a:gd name="T76" fmla="*/ 0 w 3545"/>
                  <a:gd name="T77" fmla="*/ 0 h 1204"/>
                  <a:gd name="T78" fmla="*/ 0 w 3545"/>
                  <a:gd name="T79" fmla="*/ 0 h 1204"/>
                  <a:gd name="T80" fmla="*/ 0 w 3545"/>
                  <a:gd name="T81" fmla="*/ 0 h 1204"/>
                  <a:gd name="T82" fmla="*/ 0 w 3545"/>
                  <a:gd name="T83" fmla="*/ 0 h 1204"/>
                  <a:gd name="T84" fmla="*/ 0 w 3545"/>
                  <a:gd name="T85" fmla="*/ 0 h 1204"/>
                  <a:gd name="T86" fmla="*/ 0 w 3545"/>
                  <a:gd name="T87" fmla="*/ 0 h 1204"/>
                  <a:gd name="T88" fmla="*/ 0 w 3545"/>
                  <a:gd name="T89" fmla="*/ 0 h 1204"/>
                  <a:gd name="T90" fmla="*/ 0 w 3545"/>
                  <a:gd name="T91" fmla="*/ 0 h 1204"/>
                  <a:gd name="T92" fmla="*/ 0 w 3545"/>
                  <a:gd name="T93" fmla="*/ 0 h 1204"/>
                  <a:gd name="T94" fmla="*/ 0 w 3545"/>
                  <a:gd name="T95" fmla="*/ 0 h 1204"/>
                  <a:gd name="T96" fmla="*/ 0 w 3545"/>
                  <a:gd name="T97" fmla="*/ 0 h 1204"/>
                  <a:gd name="T98" fmla="*/ 0 w 3545"/>
                  <a:gd name="T99" fmla="*/ 0 h 1204"/>
                  <a:gd name="T100" fmla="*/ 0 w 3545"/>
                  <a:gd name="T101" fmla="*/ 0 h 1204"/>
                  <a:gd name="T102" fmla="*/ 0 w 3545"/>
                  <a:gd name="T103" fmla="*/ 0 h 1204"/>
                  <a:gd name="T104" fmla="*/ 0 w 3545"/>
                  <a:gd name="T105" fmla="*/ 0 h 1204"/>
                  <a:gd name="T106" fmla="*/ 0 w 3545"/>
                  <a:gd name="T107" fmla="*/ 0 h 1204"/>
                  <a:gd name="T108" fmla="*/ 0 w 3545"/>
                  <a:gd name="T109" fmla="*/ 0 h 1204"/>
                  <a:gd name="T110" fmla="*/ 0 w 3545"/>
                  <a:gd name="T111" fmla="*/ 0 h 120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545"/>
                  <a:gd name="T169" fmla="*/ 0 h 1204"/>
                  <a:gd name="T170" fmla="*/ 3545 w 3545"/>
                  <a:gd name="T171" fmla="*/ 1204 h 120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545" h="1204">
                    <a:moveTo>
                      <a:pt x="329" y="400"/>
                    </a:moveTo>
                    <a:lnTo>
                      <a:pt x="312" y="401"/>
                    </a:lnTo>
                    <a:lnTo>
                      <a:pt x="294" y="402"/>
                    </a:lnTo>
                    <a:lnTo>
                      <a:pt x="276" y="403"/>
                    </a:lnTo>
                    <a:lnTo>
                      <a:pt x="259" y="406"/>
                    </a:lnTo>
                    <a:lnTo>
                      <a:pt x="241" y="408"/>
                    </a:lnTo>
                    <a:lnTo>
                      <a:pt x="225" y="411"/>
                    </a:lnTo>
                    <a:lnTo>
                      <a:pt x="208" y="414"/>
                    </a:lnTo>
                    <a:lnTo>
                      <a:pt x="192" y="418"/>
                    </a:lnTo>
                    <a:lnTo>
                      <a:pt x="177" y="422"/>
                    </a:lnTo>
                    <a:lnTo>
                      <a:pt x="161" y="426"/>
                    </a:lnTo>
                    <a:lnTo>
                      <a:pt x="147" y="431"/>
                    </a:lnTo>
                    <a:lnTo>
                      <a:pt x="132" y="436"/>
                    </a:lnTo>
                    <a:lnTo>
                      <a:pt x="119" y="442"/>
                    </a:lnTo>
                    <a:lnTo>
                      <a:pt x="106" y="447"/>
                    </a:lnTo>
                    <a:lnTo>
                      <a:pt x="93" y="453"/>
                    </a:lnTo>
                    <a:lnTo>
                      <a:pt x="81" y="460"/>
                    </a:lnTo>
                    <a:lnTo>
                      <a:pt x="70" y="466"/>
                    </a:lnTo>
                    <a:lnTo>
                      <a:pt x="61" y="473"/>
                    </a:lnTo>
                    <a:lnTo>
                      <a:pt x="51" y="480"/>
                    </a:lnTo>
                    <a:lnTo>
                      <a:pt x="41" y="487"/>
                    </a:lnTo>
                    <a:lnTo>
                      <a:pt x="33" y="495"/>
                    </a:lnTo>
                    <a:lnTo>
                      <a:pt x="26" y="502"/>
                    </a:lnTo>
                    <a:lnTo>
                      <a:pt x="20" y="510"/>
                    </a:lnTo>
                    <a:lnTo>
                      <a:pt x="14" y="518"/>
                    </a:lnTo>
                    <a:lnTo>
                      <a:pt x="10" y="526"/>
                    </a:lnTo>
                    <a:lnTo>
                      <a:pt x="6" y="535"/>
                    </a:lnTo>
                    <a:lnTo>
                      <a:pt x="3" y="543"/>
                    </a:lnTo>
                    <a:lnTo>
                      <a:pt x="1" y="551"/>
                    </a:lnTo>
                    <a:lnTo>
                      <a:pt x="0" y="559"/>
                    </a:lnTo>
                    <a:lnTo>
                      <a:pt x="0" y="567"/>
                    </a:lnTo>
                    <a:lnTo>
                      <a:pt x="1" y="576"/>
                    </a:lnTo>
                    <a:lnTo>
                      <a:pt x="2" y="584"/>
                    </a:lnTo>
                    <a:lnTo>
                      <a:pt x="4" y="592"/>
                    </a:lnTo>
                    <a:lnTo>
                      <a:pt x="8" y="601"/>
                    </a:lnTo>
                    <a:lnTo>
                      <a:pt x="12" y="608"/>
                    </a:lnTo>
                    <a:lnTo>
                      <a:pt x="16" y="616"/>
                    </a:lnTo>
                    <a:lnTo>
                      <a:pt x="22" y="623"/>
                    </a:lnTo>
                    <a:lnTo>
                      <a:pt x="30" y="631"/>
                    </a:lnTo>
                    <a:lnTo>
                      <a:pt x="37" y="639"/>
                    </a:lnTo>
                    <a:lnTo>
                      <a:pt x="45" y="646"/>
                    </a:lnTo>
                    <a:lnTo>
                      <a:pt x="55" y="653"/>
                    </a:lnTo>
                    <a:lnTo>
                      <a:pt x="64" y="660"/>
                    </a:lnTo>
                    <a:lnTo>
                      <a:pt x="75" y="667"/>
                    </a:lnTo>
                    <a:lnTo>
                      <a:pt x="87" y="674"/>
                    </a:lnTo>
                    <a:lnTo>
                      <a:pt x="99" y="679"/>
                    </a:lnTo>
                    <a:lnTo>
                      <a:pt x="111" y="685"/>
                    </a:lnTo>
                    <a:lnTo>
                      <a:pt x="125" y="691"/>
                    </a:lnTo>
                    <a:lnTo>
                      <a:pt x="138" y="697"/>
                    </a:lnTo>
                    <a:lnTo>
                      <a:pt x="153" y="701"/>
                    </a:lnTo>
                    <a:lnTo>
                      <a:pt x="168" y="706"/>
                    </a:lnTo>
                    <a:lnTo>
                      <a:pt x="184" y="710"/>
                    </a:lnTo>
                    <a:lnTo>
                      <a:pt x="200" y="714"/>
                    </a:lnTo>
                    <a:lnTo>
                      <a:pt x="216" y="718"/>
                    </a:lnTo>
                    <a:lnTo>
                      <a:pt x="214" y="689"/>
                    </a:lnTo>
                    <a:lnTo>
                      <a:pt x="200" y="694"/>
                    </a:lnTo>
                    <a:lnTo>
                      <a:pt x="186" y="700"/>
                    </a:lnTo>
                    <a:lnTo>
                      <a:pt x="174" y="706"/>
                    </a:lnTo>
                    <a:lnTo>
                      <a:pt x="162" y="712"/>
                    </a:lnTo>
                    <a:lnTo>
                      <a:pt x="150" y="719"/>
                    </a:lnTo>
                    <a:lnTo>
                      <a:pt x="141" y="725"/>
                    </a:lnTo>
                    <a:lnTo>
                      <a:pt x="130" y="732"/>
                    </a:lnTo>
                    <a:lnTo>
                      <a:pt x="122" y="739"/>
                    </a:lnTo>
                    <a:lnTo>
                      <a:pt x="113" y="746"/>
                    </a:lnTo>
                    <a:lnTo>
                      <a:pt x="106" y="754"/>
                    </a:lnTo>
                    <a:lnTo>
                      <a:pt x="99" y="762"/>
                    </a:lnTo>
                    <a:lnTo>
                      <a:pt x="93" y="770"/>
                    </a:lnTo>
                    <a:lnTo>
                      <a:pt x="88" y="778"/>
                    </a:lnTo>
                    <a:lnTo>
                      <a:pt x="85" y="786"/>
                    </a:lnTo>
                    <a:lnTo>
                      <a:pt x="81" y="794"/>
                    </a:lnTo>
                    <a:lnTo>
                      <a:pt x="79" y="803"/>
                    </a:lnTo>
                    <a:lnTo>
                      <a:pt x="77" y="811"/>
                    </a:lnTo>
                    <a:lnTo>
                      <a:pt x="77" y="819"/>
                    </a:lnTo>
                    <a:lnTo>
                      <a:pt x="77" y="827"/>
                    </a:lnTo>
                    <a:lnTo>
                      <a:pt x="80" y="835"/>
                    </a:lnTo>
                    <a:lnTo>
                      <a:pt x="81" y="844"/>
                    </a:lnTo>
                    <a:lnTo>
                      <a:pt x="85" y="852"/>
                    </a:lnTo>
                    <a:lnTo>
                      <a:pt x="88" y="860"/>
                    </a:lnTo>
                    <a:lnTo>
                      <a:pt x="93" y="868"/>
                    </a:lnTo>
                    <a:lnTo>
                      <a:pt x="99" y="876"/>
                    </a:lnTo>
                    <a:lnTo>
                      <a:pt x="106" y="883"/>
                    </a:lnTo>
                    <a:lnTo>
                      <a:pt x="113" y="891"/>
                    </a:lnTo>
                    <a:lnTo>
                      <a:pt x="122" y="899"/>
                    </a:lnTo>
                    <a:lnTo>
                      <a:pt x="130" y="906"/>
                    </a:lnTo>
                    <a:lnTo>
                      <a:pt x="141" y="912"/>
                    </a:lnTo>
                    <a:lnTo>
                      <a:pt x="152" y="918"/>
                    </a:lnTo>
                    <a:lnTo>
                      <a:pt x="162" y="925"/>
                    </a:lnTo>
                    <a:lnTo>
                      <a:pt x="174" y="931"/>
                    </a:lnTo>
                    <a:lnTo>
                      <a:pt x="186" y="937"/>
                    </a:lnTo>
                    <a:lnTo>
                      <a:pt x="200" y="943"/>
                    </a:lnTo>
                    <a:lnTo>
                      <a:pt x="214" y="948"/>
                    </a:lnTo>
                    <a:lnTo>
                      <a:pt x="228" y="953"/>
                    </a:lnTo>
                    <a:lnTo>
                      <a:pt x="244" y="957"/>
                    </a:lnTo>
                    <a:lnTo>
                      <a:pt x="258" y="962"/>
                    </a:lnTo>
                    <a:lnTo>
                      <a:pt x="275" y="965"/>
                    </a:lnTo>
                    <a:lnTo>
                      <a:pt x="291" y="969"/>
                    </a:lnTo>
                    <a:lnTo>
                      <a:pt x="307" y="973"/>
                    </a:lnTo>
                    <a:lnTo>
                      <a:pt x="324" y="975"/>
                    </a:lnTo>
                    <a:lnTo>
                      <a:pt x="342" y="978"/>
                    </a:lnTo>
                    <a:lnTo>
                      <a:pt x="359" y="979"/>
                    </a:lnTo>
                    <a:lnTo>
                      <a:pt x="377" y="981"/>
                    </a:lnTo>
                    <a:lnTo>
                      <a:pt x="395" y="982"/>
                    </a:lnTo>
                    <a:lnTo>
                      <a:pt x="413" y="983"/>
                    </a:lnTo>
                    <a:lnTo>
                      <a:pt x="431" y="983"/>
                    </a:lnTo>
                    <a:lnTo>
                      <a:pt x="449" y="983"/>
                    </a:lnTo>
                    <a:lnTo>
                      <a:pt x="467" y="982"/>
                    </a:lnTo>
                    <a:lnTo>
                      <a:pt x="526" y="1017"/>
                    </a:lnTo>
                    <a:lnTo>
                      <a:pt x="548" y="1030"/>
                    </a:lnTo>
                    <a:lnTo>
                      <a:pt x="571" y="1041"/>
                    </a:lnTo>
                    <a:lnTo>
                      <a:pt x="594" y="1052"/>
                    </a:lnTo>
                    <a:lnTo>
                      <a:pt x="619" y="1062"/>
                    </a:lnTo>
                    <a:lnTo>
                      <a:pt x="645" y="1072"/>
                    </a:lnTo>
                    <a:lnTo>
                      <a:pt x="673" y="1081"/>
                    </a:lnTo>
                    <a:lnTo>
                      <a:pt x="701" y="1089"/>
                    </a:lnTo>
                    <a:lnTo>
                      <a:pt x="730" y="1096"/>
                    </a:lnTo>
                    <a:lnTo>
                      <a:pt x="760" y="1103"/>
                    </a:lnTo>
                    <a:lnTo>
                      <a:pt x="791" y="1109"/>
                    </a:lnTo>
                    <a:lnTo>
                      <a:pt x="822" y="1114"/>
                    </a:lnTo>
                    <a:lnTo>
                      <a:pt x="855" y="1119"/>
                    </a:lnTo>
                    <a:lnTo>
                      <a:pt x="887" y="1122"/>
                    </a:lnTo>
                    <a:lnTo>
                      <a:pt x="919" y="1126"/>
                    </a:lnTo>
                    <a:lnTo>
                      <a:pt x="953" y="1128"/>
                    </a:lnTo>
                    <a:lnTo>
                      <a:pt x="985" y="1129"/>
                    </a:lnTo>
                    <a:lnTo>
                      <a:pt x="1019" y="1130"/>
                    </a:lnTo>
                    <a:lnTo>
                      <a:pt x="1052" y="1130"/>
                    </a:lnTo>
                    <a:lnTo>
                      <a:pt x="1086" y="1128"/>
                    </a:lnTo>
                    <a:lnTo>
                      <a:pt x="1119" y="1127"/>
                    </a:lnTo>
                    <a:lnTo>
                      <a:pt x="1152" y="1124"/>
                    </a:lnTo>
                    <a:lnTo>
                      <a:pt x="1184" y="1120"/>
                    </a:lnTo>
                    <a:lnTo>
                      <a:pt x="1216" y="1116"/>
                    </a:lnTo>
                    <a:lnTo>
                      <a:pt x="1247" y="1111"/>
                    </a:lnTo>
                    <a:lnTo>
                      <a:pt x="1278" y="1105"/>
                    </a:lnTo>
                    <a:lnTo>
                      <a:pt x="1403" y="1120"/>
                    </a:lnTo>
                    <a:lnTo>
                      <a:pt x="1422" y="1129"/>
                    </a:lnTo>
                    <a:lnTo>
                      <a:pt x="1444" y="1138"/>
                    </a:lnTo>
                    <a:lnTo>
                      <a:pt x="1465" y="1147"/>
                    </a:lnTo>
                    <a:lnTo>
                      <a:pt x="1488" y="1155"/>
                    </a:lnTo>
                    <a:lnTo>
                      <a:pt x="1512" y="1162"/>
                    </a:lnTo>
                    <a:lnTo>
                      <a:pt x="1536" y="1169"/>
                    </a:lnTo>
                    <a:lnTo>
                      <a:pt x="1561" y="1175"/>
                    </a:lnTo>
                    <a:lnTo>
                      <a:pt x="1586" y="1181"/>
                    </a:lnTo>
                    <a:lnTo>
                      <a:pt x="1614" y="1186"/>
                    </a:lnTo>
                    <a:lnTo>
                      <a:pt x="1640" y="1191"/>
                    </a:lnTo>
                    <a:lnTo>
                      <a:pt x="1668" y="1194"/>
                    </a:lnTo>
                    <a:lnTo>
                      <a:pt x="1695" y="1197"/>
                    </a:lnTo>
                    <a:lnTo>
                      <a:pt x="1723" y="1200"/>
                    </a:lnTo>
                    <a:lnTo>
                      <a:pt x="1751" y="1202"/>
                    </a:lnTo>
                    <a:lnTo>
                      <a:pt x="1780" y="1202"/>
                    </a:lnTo>
                    <a:lnTo>
                      <a:pt x="1809" y="1203"/>
                    </a:lnTo>
                    <a:lnTo>
                      <a:pt x="1836" y="1203"/>
                    </a:lnTo>
                    <a:lnTo>
                      <a:pt x="1865" y="1202"/>
                    </a:lnTo>
                    <a:lnTo>
                      <a:pt x="1894" y="1200"/>
                    </a:lnTo>
                    <a:lnTo>
                      <a:pt x="1921" y="1198"/>
                    </a:lnTo>
                    <a:lnTo>
                      <a:pt x="1950" y="1195"/>
                    </a:lnTo>
                    <a:lnTo>
                      <a:pt x="1976" y="1192"/>
                    </a:lnTo>
                    <a:lnTo>
                      <a:pt x="2004" y="1187"/>
                    </a:lnTo>
                    <a:lnTo>
                      <a:pt x="2030" y="1182"/>
                    </a:lnTo>
                    <a:lnTo>
                      <a:pt x="2057" y="1176"/>
                    </a:lnTo>
                    <a:lnTo>
                      <a:pt x="2082" y="1171"/>
                    </a:lnTo>
                    <a:lnTo>
                      <a:pt x="2106" y="1164"/>
                    </a:lnTo>
                    <a:lnTo>
                      <a:pt x="2130" y="1157"/>
                    </a:lnTo>
                    <a:lnTo>
                      <a:pt x="2152" y="1149"/>
                    </a:lnTo>
                    <a:lnTo>
                      <a:pt x="2175" y="1140"/>
                    </a:lnTo>
                    <a:lnTo>
                      <a:pt x="2196" y="1131"/>
                    </a:lnTo>
                    <a:lnTo>
                      <a:pt x="2216" y="1122"/>
                    </a:lnTo>
                    <a:lnTo>
                      <a:pt x="2235" y="1112"/>
                    </a:lnTo>
                    <a:lnTo>
                      <a:pt x="2253" y="1101"/>
                    </a:lnTo>
                    <a:lnTo>
                      <a:pt x="2270" y="1091"/>
                    </a:lnTo>
                    <a:lnTo>
                      <a:pt x="2285" y="1079"/>
                    </a:lnTo>
                    <a:lnTo>
                      <a:pt x="2298" y="1068"/>
                    </a:lnTo>
                    <a:lnTo>
                      <a:pt x="2312" y="1056"/>
                    </a:lnTo>
                    <a:lnTo>
                      <a:pt x="2324" y="1044"/>
                    </a:lnTo>
                    <a:lnTo>
                      <a:pt x="2397" y="1034"/>
                    </a:lnTo>
                    <a:lnTo>
                      <a:pt x="2418" y="1038"/>
                    </a:lnTo>
                    <a:lnTo>
                      <a:pt x="2441" y="1043"/>
                    </a:lnTo>
                    <a:lnTo>
                      <a:pt x="2464" y="1046"/>
                    </a:lnTo>
                    <a:lnTo>
                      <a:pt x="2488" y="1048"/>
                    </a:lnTo>
                    <a:lnTo>
                      <a:pt x="2512" y="1051"/>
                    </a:lnTo>
                    <a:lnTo>
                      <a:pt x="2536" y="1052"/>
                    </a:lnTo>
                    <a:lnTo>
                      <a:pt x="2559" y="1053"/>
                    </a:lnTo>
                    <a:lnTo>
                      <a:pt x="2583" y="1054"/>
                    </a:lnTo>
                    <a:lnTo>
                      <a:pt x="2607" y="1054"/>
                    </a:lnTo>
                    <a:lnTo>
                      <a:pt x="2631" y="1053"/>
                    </a:lnTo>
                    <a:lnTo>
                      <a:pt x="2656" y="1052"/>
                    </a:lnTo>
                    <a:lnTo>
                      <a:pt x="2680" y="1051"/>
                    </a:lnTo>
                    <a:lnTo>
                      <a:pt x="2703" y="1048"/>
                    </a:lnTo>
                    <a:lnTo>
                      <a:pt x="2727" y="1045"/>
                    </a:lnTo>
                    <a:lnTo>
                      <a:pt x="2750" y="1042"/>
                    </a:lnTo>
                    <a:lnTo>
                      <a:pt x="2773" y="1038"/>
                    </a:lnTo>
                    <a:lnTo>
                      <a:pt x="2795" y="1034"/>
                    </a:lnTo>
                    <a:lnTo>
                      <a:pt x="2817" y="1029"/>
                    </a:lnTo>
                    <a:lnTo>
                      <a:pt x="2837" y="1023"/>
                    </a:lnTo>
                    <a:lnTo>
                      <a:pt x="2858" y="1017"/>
                    </a:lnTo>
                    <a:lnTo>
                      <a:pt x="2878" y="1011"/>
                    </a:lnTo>
                    <a:lnTo>
                      <a:pt x="2897" y="1003"/>
                    </a:lnTo>
                    <a:lnTo>
                      <a:pt x="2915" y="997"/>
                    </a:lnTo>
                    <a:lnTo>
                      <a:pt x="2933" y="990"/>
                    </a:lnTo>
                    <a:lnTo>
                      <a:pt x="2949" y="982"/>
                    </a:lnTo>
                    <a:lnTo>
                      <a:pt x="2963" y="973"/>
                    </a:lnTo>
                    <a:lnTo>
                      <a:pt x="2979" y="965"/>
                    </a:lnTo>
                    <a:lnTo>
                      <a:pt x="2992" y="955"/>
                    </a:lnTo>
                    <a:lnTo>
                      <a:pt x="3005" y="946"/>
                    </a:lnTo>
                    <a:lnTo>
                      <a:pt x="3016" y="936"/>
                    </a:lnTo>
                    <a:lnTo>
                      <a:pt x="3027" y="925"/>
                    </a:lnTo>
                    <a:lnTo>
                      <a:pt x="3035" y="916"/>
                    </a:lnTo>
                    <a:lnTo>
                      <a:pt x="3044" y="906"/>
                    </a:lnTo>
                    <a:lnTo>
                      <a:pt x="3051" y="895"/>
                    </a:lnTo>
                    <a:lnTo>
                      <a:pt x="3057" y="884"/>
                    </a:lnTo>
                    <a:lnTo>
                      <a:pt x="3060" y="873"/>
                    </a:lnTo>
                    <a:lnTo>
                      <a:pt x="3064" y="862"/>
                    </a:lnTo>
                    <a:lnTo>
                      <a:pt x="3066" y="851"/>
                    </a:lnTo>
                    <a:lnTo>
                      <a:pt x="3068" y="840"/>
                    </a:lnTo>
                    <a:lnTo>
                      <a:pt x="3046" y="839"/>
                    </a:lnTo>
                    <a:lnTo>
                      <a:pt x="3074" y="838"/>
                    </a:lnTo>
                    <a:lnTo>
                      <a:pt x="3101" y="835"/>
                    </a:lnTo>
                    <a:lnTo>
                      <a:pt x="3129" y="833"/>
                    </a:lnTo>
                    <a:lnTo>
                      <a:pt x="3155" y="829"/>
                    </a:lnTo>
                    <a:lnTo>
                      <a:pt x="3182" y="825"/>
                    </a:lnTo>
                    <a:lnTo>
                      <a:pt x="3208" y="820"/>
                    </a:lnTo>
                    <a:lnTo>
                      <a:pt x="3234" y="814"/>
                    </a:lnTo>
                    <a:lnTo>
                      <a:pt x="3259" y="808"/>
                    </a:lnTo>
                    <a:lnTo>
                      <a:pt x="3283" y="802"/>
                    </a:lnTo>
                    <a:lnTo>
                      <a:pt x="3306" y="794"/>
                    </a:lnTo>
                    <a:lnTo>
                      <a:pt x="3329" y="787"/>
                    </a:lnTo>
                    <a:lnTo>
                      <a:pt x="3350" y="778"/>
                    </a:lnTo>
                    <a:lnTo>
                      <a:pt x="3372" y="770"/>
                    </a:lnTo>
                    <a:lnTo>
                      <a:pt x="3391" y="760"/>
                    </a:lnTo>
                    <a:lnTo>
                      <a:pt x="3410" y="751"/>
                    </a:lnTo>
                    <a:lnTo>
                      <a:pt x="3428" y="741"/>
                    </a:lnTo>
                    <a:lnTo>
                      <a:pt x="3445" y="730"/>
                    </a:lnTo>
                    <a:lnTo>
                      <a:pt x="3460" y="719"/>
                    </a:lnTo>
                    <a:lnTo>
                      <a:pt x="3475" y="708"/>
                    </a:lnTo>
                    <a:lnTo>
                      <a:pt x="3488" y="697"/>
                    </a:lnTo>
                    <a:lnTo>
                      <a:pt x="3499" y="685"/>
                    </a:lnTo>
                    <a:lnTo>
                      <a:pt x="3509" y="673"/>
                    </a:lnTo>
                    <a:lnTo>
                      <a:pt x="3519" y="661"/>
                    </a:lnTo>
                    <a:lnTo>
                      <a:pt x="3526" y="648"/>
                    </a:lnTo>
                    <a:lnTo>
                      <a:pt x="3532" y="635"/>
                    </a:lnTo>
                    <a:lnTo>
                      <a:pt x="3538" y="622"/>
                    </a:lnTo>
                    <a:lnTo>
                      <a:pt x="3542" y="609"/>
                    </a:lnTo>
                    <a:lnTo>
                      <a:pt x="3543" y="597"/>
                    </a:lnTo>
                    <a:lnTo>
                      <a:pt x="3544" y="584"/>
                    </a:lnTo>
                    <a:lnTo>
                      <a:pt x="3543" y="571"/>
                    </a:lnTo>
                    <a:lnTo>
                      <a:pt x="3542" y="558"/>
                    </a:lnTo>
                    <a:lnTo>
                      <a:pt x="3538" y="546"/>
                    </a:lnTo>
                    <a:lnTo>
                      <a:pt x="3533" y="533"/>
                    </a:lnTo>
                    <a:lnTo>
                      <a:pt x="3526" y="520"/>
                    </a:lnTo>
                    <a:lnTo>
                      <a:pt x="3519" y="508"/>
                    </a:lnTo>
                    <a:lnTo>
                      <a:pt x="3509" y="495"/>
                    </a:lnTo>
                    <a:lnTo>
                      <a:pt x="3500" y="483"/>
                    </a:lnTo>
                    <a:lnTo>
                      <a:pt x="3488" y="471"/>
                    </a:lnTo>
                    <a:lnTo>
                      <a:pt x="3475" y="460"/>
                    </a:lnTo>
                    <a:lnTo>
                      <a:pt x="3460" y="448"/>
                    </a:lnTo>
                    <a:lnTo>
                      <a:pt x="3445" y="438"/>
                    </a:lnTo>
                    <a:lnTo>
                      <a:pt x="3428" y="427"/>
                    </a:lnTo>
                    <a:lnTo>
                      <a:pt x="3411" y="417"/>
                    </a:lnTo>
                    <a:lnTo>
                      <a:pt x="3392" y="407"/>
                    </a:lnTo>
                    <a:lnTo>
                      <a:pt x="3372" y="398"/>
                    </a:lnTo>
                    <a:lnTo>
                      <a:pt x="3404" y="449"/>
                    </a:lnTo>
                    <a:lnTo>
                      <a:pt x="3415" y="440"/>
                    </a:lnTo>
                    <a:lnTo>
                      <a:pt x="3424" y="430"/>
                    </a:lnTo>
                    <a:lnTo>
                      <a:pt x="3433" y="421"/>
                    </a:lnTo>
                    <a:lnTo>
                      <a:pt x="3441" y="411"/>
                    </a:lnTo>
                    <a:lnTo>
                      <a:pt x="3447" y="401"/>
                    </a:lnTo>
                    <a:lnTo>
                      <a:pt x="3453" y="391"/>
                    </a:lnTo>
                    <a:lnTo>
                      <a:pt x="3458" y="380"/>
                    </a:lnTo>
                    <a:lnTo>
                      <a:pt x="3460" y="371"/>
                    </a:lnTo>
                    <a:lnTo>
                      <a:pt x="3463" y="360"/>
                    </a:lnTo>
                    <a:lnTo>
                      <a:pt x="3464" y="350"/>
                    </a:lnTo>
                    <a:lnTo>
                      <a:pt x="3464" y="339"/>
                    </a:lnTo>
                    <a:lnTo>
                      <a:pt x="3463" y="328"/>
                    </a:lnTo>
                    <a:lnTo>
                      <a:pt x="3460" y="319"/>
                    </a:lnTo>
                    <a:lnTo>
                      <a:pt x="3455" y="308"/>
                    </a:lnTo>
                    <a:lnTo>
                      <a:pt x="3451" y="298"/>
                    </a:lnTo>
                    <a:lnTo>
                      <a:pt x="3445" y="288"/>
                    </a:lnTo>
                    <a:lnTo>
                      <a:pt x="3439" y="278"/>
                    </a:lnTo>
                    <a:lnTo>
                      <a:pt x="3430" y="268"/>
                    </a:lnTo>
                    <a:lnTo>
                      <a:pt x="3421" y="258"/>
                    </a:lnTo>
                    <a:lnTo>
                      <a:pt x="3410" y="249"/>
                    </a:lnTo>
                    <a:lnTo>
                      <a:pt x="3399" y="240"/>
                    </a:lnTo>
                    <a:lnTo>
                      <a:pt x="3387" y="231"/>
                    </a:lnTo>
                    <a:lnTo>
                      <a:pt x="3374" y="223"/>
                    </a:lnTo>
                    <a:lnTo>
                      <a:pt x="3360" y="215"/>
                    </a:lnTo>
                    <a:lnTo>
                      <a:pt x="3344" y="207"/>
                    </a:lnTo>
                    <a:lnTo>
                      <a:pt x="3329" y="201"/>
                    </a:lnTo>
                    <a:lnTo>
                      <a:pt x="3312" y="193"/>
                    </a:lnTo>
                    <a:lnTo>
                      <a:pt x="3295" y="187"/>
                    </a:lnTo>
                    <a:lnTo>
                      <a:pt x="3276" y="181"/>
                    </a:lnTo>
                    <a:lnTo>
                      <a:pt x="3258" y="175"/>
                    </a:lnTo>
                    <a:lnTo>
                      <a:pt x="3238" y="170"/>
                    </a:lnTo>
                    <a:lnTo>
                      <a:pt x="3218" y="165"/>
                    </a:lnTo>
                    <a:lnTo>
                      <a:pt x="3198" y="161"/>
                    </a:lnTo>
                    <a:lnTo>
                      <a:pt x="3176" y="157"/>
                    </a:lnTo>
                    <a:lnTo>
                      <a:pt x="3155" y="153"/>
                    </a:lnTo>
                    <a:lnTo>
                      <a:pt x="3133" y="151"/>
                    </a:lnTo>
                    <a:lnTo>
                      <a:pt x="3112" y="148"/>
                    </a:lnTo>
                    <a:lnTo>
                      <a:pt x="3136" y="140"/>
                    </a:lnTo>
                    <a:lnTo>
                      <a:pt x="3131" y="131"/>
                    </a:lnTo>
                    <a:lnTo>
                      <a:pt x="3125" y="122"/>
                    </a:lnTo>
                    <a:lnTo>
                      <a:pt x="3118" y="113"/>
                    </a:lnTo>
                    <a:lnTo>
                      <a:pt x="3109" y="105"/>
                    </a:lnTo>
                    <a:lnTo>
                      <a:pt x="3100" y="97"/>
                    </a:lnTo>
                    <a:lnTo>
                      <a:pt x="3089" y="89"/>
                    </a:lnTo>
                    <a:lnTo>
                      <a:pt x="3078" y="81"/>
                    </a:lnTo>
                    <a:lnTo>
                      <a:pt x="3066" y="73"/>
                    </a:lnTo>
                    <a:lnTo>
                      <a:pt x="3054" y="65"/>
                    </a:lnTo>
                    <a:lnTo>
                      <a:pt x="3040" y="59"/>
                    </a:lnTo>
                    <a:lnTo>
                      <a:pt x="3027" y="51"/>
                    </a:lnTo>
                    <a:lnTo>
                      <a:pt x="3012" y="46"/>
                    </a:lnTo>
                    <a:lnTo>
                      <a:pt x="2997" y="39"/>
                    </a:lnTo>
                    <a:lnTo>
                      <a:pt x="2980" y="33"/>
                    </a:lnTo>
                    <a:lnTo>
                      <a:pt x="2963" y="29"/>
                    </a:lnTo>
                    <a:lnTo>
                      <a:pt x="2946" y="24"/>
                    </a:lnTo>
                    <a:lnTo>
                      <a:pt x="2928" y="20"/>
                    </a:lnTo>
                    <a:lnTo>
                      <a:pt x="2910" y="16"/>
                    </a:lnTo>
                    <a:lnTo>
                      <a:pt x="2891" y="11"/>
                    </a:lnTo>
                    <a:lnTo>
                      <a:pt x="2872" y="9"/>
                    </a:lnTo>
                    <a:lnTo>
                      <a:pt x="2852" y="6"/>
                    </a:lnTo>
                    <a:lnTo>
                      <a:pt x="2832" y="4"/>
                    </a:lnTo>
                    <a:lnTo>
                      <a:pt x="2812" y="3"/>
                    </a:lnTo>
                    <a:lnTo>
                      <a:pt x="2792" y="1"/>
                    </a:lnTo>
                    <a:lnTo>
                      <a:pt x="2771" y="0"/>
                    </a:lnTo>
                    <a:lnTo>
                      <a:pt x="2751" y="0"/>
                    </a:lnTo>
                    <a:lnTo>
                      <a:pt x="2731" y="0"/>
                    </a:lnTo>
                    <a:lnTo>
                      <a:pt x="2710" y="1"/>
                    </a:lnTo>
                    <a:lnTo>
                      <a:pt x="2690" y="3"/>
                    </a:lnTo>
                    <a:lnTo>
                      <a:pt x="2670" y="4"/>
                    </a:lnTo>
                    <a:lnTo>
                      <a:pt x="2650" y="6"/>
                    </a:lnTo>
                    <a:lnTo>
                      <a:pt x="2630" y="9"/>
                    </a:lnTo>
                    <a:lnTo>
                      <a:pt x="2611" y="11"/>
                    </a:lnTo>
                    <a:lnTo>
                      <a:pt x="2593" y="16"/>
                    </a:lnTo>
                    <a:lnTo>
                      <a:pt x="2574" y="20"/>
                    </a:lnTo>
                    <a:lnTo>
                      <a:pt x="2556" y="24"/>
                    </a:lnTo>
                    <a:lnTo>
                      <a:pt x="2538" y="29"/>
                    </a:lnTo>
                    <a:lnTo>
                      <a:pt x="2521" y="33"/>
                    </a:lnTo>
                    <a:lnTo>
                      <a:pt x="2506" y="39"/>
                    </a:lnTo>
                    <a:lnTo>
                      <a:pt x="2489" y="46"/>
                    </a:lnTo>
                    <a:lnTo>
                      <a:pt x="2411" y="47"/>
                    </a:lnTo>
                    <a:lnTo>
                      <a:pt x="2398" y="41"/>
                    </a:lnTo>
                    <a:lnTo>
                      <a:pt x="2383" y="35"/>
                    </a:lnTo>
                    <a:lnTo>
                      <a:pt x="2368" y="30"/>
                    </a:lnTo>
                    <a:lnTo>
                      <a:pt x="2354" y="25"/>
                    </a:lnTo>
                    <a:lnTo>
                      <a:pt x="2338" y="21"/>
                    </a:lnTo>
                    <a:lnTo>
                      <a:pt x="2321" y="17"/>
                    </a:lnTo>
                    <a:lnTo>
                      <a:pt x="2304" y="14"/>
                    </a:lnTo>
                    <a:lnTo>
                      <a:pt x="2288" y="11"/>
                    </a:lnTo>
                    <a:lnTo>
                      <a:pt x="2270" y="7"/>
                    </a:lnTo>
                    <a:lnTo>
                      <a:pt x="2253" y="6"/>
                    </a:lnTo>
                    <a:lnTo>
                      <a:pt x="2235" y="3"/>
                    </a:lnTo>
                    <a:lnTo>
                      <a:pt x="2216" y="2"/>
                    </a:lnTo>
                    <a:lnTo>
                      <a:pt x="2198" y="1"/>
                    </a:lnTo>
                    <a:lnTo>
                      <a:pt x="2180" y="0"/>
                    </a:lnTo>
                    <a:lnTo>
                      <a:pt x="2162" y="0"/>
                    </a:lnTo>
                    <a:lnTo>
                      <a:pt x="2143" y="0"/>
                    </a:lnTo>
                    <a:lnTo>
                      <a:pt x="2125" y="1"/>
                    </a:lnTo>
                    <a:lnTo>
                      <a:pt x="2107" y="2"/>
                    </a:lnTo>
                    <a:lnTo>
                      <a:pt x="2089" y="3"/>
                    </a:lnTo>
                    <a:lnTo>
                      <a:pt x="2071" y="6"/>
                    </a:lnTo>
                    <a:lnTo>
                      <a:pt x="2053" y="8"/>
                    </a:lnTo>
                    <a:lnTo>
                      <a:pt x="2035" y="11"/>
                    </a:lnTo>
                    <a:lnTo>
                      <a:pt x="2018" y="14"/>
                    </a:lnTo>
                    <a:lnTo>
                      <a:pt x="2002" y="17"/>
                    </a:lnTo>
                    <a:lnTo>
                      <a:pt x="1986" y="21"/>
                    </a:lnTo>
                    <a:lnTo>
                      <a:pt x="1970" y="26"/>
                    </a:lnTo>
                    <a:lnTo>
                      <a:pt x="1955" y="31"/>
                    </a:lnTo>
                    <a:lnTo>
                      <a:pt x="1941" y="36"/>
                    </a:lnTo>
                    <a:lnTo>
                      <a:pt x="1926" y="41"/>
                    </a:lnTo>
                    <a:lnTo>
                      <a:pt x="1912" y="47"/>
                    </a:lnTo>
                    <a:lnTo>
                      <a:pt x="1900" y="53"/>
                    </a:lnTo>
                    <a:lnTo>
                      <a:pt x="1888" y="60"/>
                    </a:lnTo>
                    <a:lnTo>
                      <a:pt x="1876" y="66"/>
                    </a:lnTo>
                    <a:lnTo>
                      <a:pt x="1865" y="73"/>
                    </a:lnTo>
                    <a:lnTo>
                      <a:pt x="1793" y="74"/>
                    </a:lnTo>
                    <a:lnTo>
                      <a:pt x="1774" y="69"/>
                    </a:lnTo>
                    <a:lnTo>
                      <a:pt x="1755" y="64"/>
                    </a:lnTo>
                    <a:lnTo>
                      <a:pt x="1736" y="58"/>
                    </a:lnTo>
                    <a:lnTo>
                      <a:pt x="1715" y="54"/>
                    </a:lnTo>
                    <a:lnTo>
                      <a:pt x="1695" y="50"/>
                    </a:lnTo>
                    <a:lnTo>
                      <a:pt x="1675" y="47"/>
                    </a:lnTo>
                    <a:lnTo>
                      <a:pt x="1653" y="43"/>
                    </a:lnTo>
                    <a:lnTo>
                      <a:pt x="1632" y="41"/>
                    </a:lnTo>
                    <a:lnTo>
                      <a:pt x="1610" y="39"/>
                    </a:lnTo>
                    <a:lnTo>
                      <a:pt x="1587" y="38"/>
                    </a:lnTo>
                    <a:lnTo>
                      <a:pt x="1566" y="37"/>
                    </a:lnTo>
                    <a:lnTo>
                      <a:pt x="1543" y="36"/>
                    </a:lnTo>
                    <a:lnTo>
                      <a:pt x="1521" y="36"/>
                    </a:lnTo>
                    <a:lnTo>
                      <a:pt x="1499" y="37"/>
                    </a:lnTo>
                    <a:lnTo>
                      <a:pt x="1477" y="38"/>
                    </a:lnTo>
                    <a:lnTo>
                      <a:pt x="1454" y="39"/>
                    </a:lnTo>
                    <a:lnTo>
                      <a:pt x="1433" y="42"/>
                    </a:lnTo>
                    <a:lnTo>
                      <a:pt x="1411" y="44"/>
                    </a:lnTo>
                    <a:lnTo>
                      <a:pt x="1390" y="47"/>
                    </a:lnTo>
                    <a:lnTo>
                      <a:pt x="1369" y="51"/>
                    </a:lnTo>
                    <a:lnTo>
                      <a:pt x="1349" y="55"/>
                    </a:lnTo>
                    <a:lnTo>
                      <a:pt x="1329" y="60"/>
                    </a:lnTo>
                    <a:lnTo>
                      <a:pt x="1310" y="65"/>
                    </a:lnTo>
                    <a:lnTo>
                      <a:pt x="1292" y="70"/>
                    </a:lnTo>
                    <a:lnTo>
                      <a:pt x="1272" y="77"/>
                    </a:lnTo>
                    <a:lnTo>
                      <a:pt x="1256" y="83"/>
                    </a:lnTo>
                    <a:lnTo>
                      <a:pt x="1239" y="90"/>
                    </a:lnTo>
                    <a:lnTo>
                      <a:pt x="1223" y="97"/>
                    </a:lnTo>
                    <a:lnTo>
                      <a:pt x="1208" y="104"/>
                    </a:lnTo>
                    <a:lnTo>
                      <a:pt x="1193" y="113"/>
                    </a:lnTo>
                    <a:lnTo>
                      <a:pt x="1180" y="121"/>
                    </a:lnTo>
                    <a:lnTo>
                      <a:pt x="1087" y="131"/>
                    </a:lnTo>
                    <a:lnTo>
                      <a:pt x="1061" y="126"/>
                    </a:lnTo>
                    <a:lnTo>
                      <a:pt x="1034" y="122"/>
                    </a:lnTo>
                    <a:lnTo>
                      <a:pt x="1008" y="118"/>
                    </a:lnTo>
                    <a:lnTo>
                      <a:pt x="980" y="116"/>
                    </a:lnTo>
                    <a:lnTo>
                      <a:pt x="953" y="113"/>
                    </a:lnTo>
                    <a:lnTo>
                      <a:pt x="925" y="112"/>
                    </a:lnTo>
                    <a:lnTo>
                      <a:pt x="898" y="110"/>
                    </a:lnTo>
                    <a:lnTo>
                      <a:pt x="870" y="110"/>
                    </a:lnTo>
                    <a:lnTo>
                      <a:pt x="843" y="110"/>
                    </a:lnTo>
                    <a:lnTo>
                      <a:pt x="814" y="111"/>
                    </a:lnTo>
                    <a:lnTo>
                      <a:pt x="786" y="113"/>
                    </a:lnTo>
                    <a:lnTo>
                      <a:pt x="759" y="115"/>
                    </a:lnTo>
                    <a:lnTo>
                      <a:pt x="732" y="117"/>
                    </a:lnTo>
                    <a:lnTo>
                      <a:pt x="705" y="122"/>
                    </a:lnTo>
                    <a:lnTo>
                      <a:pt x="679" y="126"/>
                    </a:lnTo>
                    <a:lnTo>
                      <a:pt x="652" y="130"/>
                    </a:lnTo>
                    <a:lnTo>
                      <a:pt x="627" y="135"/>
                    </a:lnTo>
                    <a:lnTo>
                      <a:pt x="603" y="141"/>
                    </a:lnTo>
                    <a:lnTo>
                      <a:pt x="579" y="148"/>
                    </a:lnTo>
                    <a:lnTo>
                      <a:pt x="556" y="154"/>
                    </a:lnTo>
                    <a:lnTo>
                      <a:pt x="534" y="162"/>
                    </a:lnTo>
                    <a:lnTo>
                      <a:pt x="512" y="170"/>
                    </a:lnTo>
                    <a:lnTo>
                      <a:pt x="490" y="179"/>
                    </a:lnTo>
                    <a:lnTo>
                      <a:pt x="471" y="188"/>
                    </a:lnTo>
                    <a:lnTo>
                      <a:pt x="452" y="197"/>
                    </a:lnTo>
                    <a:lnTo>
                      <a:pt x="434" y="206"/>
                    </a:lnTo>
                    <a:lnTo>
                      <a:pt x="417" y="216"/>
                    </a:lnTo>
                    <a:lnTo>
                      <a:pt x="402" y="226"/>
                    </a:lnTo>
                    <a:lnTo>
                      <a:pt x="387" y="238"/>
                    </a:lnTo>
                    <a:lnTo>
                      <a:pt x="374" y="249"/>
                    </a:lnTo>
                    <a:lnTo>
                      <a:pt x="362" y="261"/>
                    </a:lnTo>
                    <a:lnTo>
                      <a:pt x="352" y="273"/>
                    </a:lnTo>
                    <a:lnTo>
                      <a:pt x="342" y="285"/>
                    </a:lnTo>
                    <a:lnTo>
                      <a:pt x="334" y="297"/>
                    </a:lnTo>
                    <a:lnTo>
                      <a:pt x="326" y="310"/>
                    </a:lnTo>
                    <a:lnTo>
                      <a:pt x="322" y="323"/>
                    </a:lnTo>
                    <a:lnTo>
                      <a:pt x="317" y="335"/>
                    </a:lnTo>
                    <a:lnTo>
                      <a:pt x="314" y="348"/>
                    </a:lnTo>
                    <a:lnTo>
                      <a:pt x="313" y="361"/>
                    </a:lnTo>
                    <a:lnTo>
                      <a:pt x="313" y="374"/>
                    </a:lnTo>
                    <a:lnTo>
                      <a:pt x="316" y="386"/>
                    </a:lnTo>
                    <a:lnTo>
                      <a:pt x="318" y="399"/>
                    </a:lnTo>
                    <a:lnTo>
                      <a:pt x="323" y="412"/>
                    </a:lnTo>
                    <a:lnTo>
                      <a:pt x="329" y="40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7" name="Freeform 160"/>
              <p:cNvSpPr>
                <a:spLocks noChangeArrowheads="1"/>
              </p:cNvSpPr>
              <p:nvPr/>
            </p:nvSpPr>
            <p:spPr bwMode="auto">
              <a:xfrm>
                <a:off x="3547" y="1618"/>
                <a:ext cx="37" cy="3"/>
              </a:xfrm>
              <a:custGeom>
                <a:avLst/>
                <a:gdLst>
                  <a:gd name="T0" fmla="*/ 0 w 163"/>
                  <a:gd name="T1" fmla="*/ 0 h 14"/>
                  <a:gd name="T2" fmla="*/ 0 w 163"/>
                  <a:gd name="T3" fmla="*/ 0 h 14"/>
                  <a:gd name="T4" fmla="*/ 0 w 163"/>
                  <a:gd name="T5" fmla="*/ 0 h 14"/>
                  <a:gd name="T6" fmla="*/ 0 w 163"/>
                  <a:gd name="T7" fmla="*/ 0 h 14"/>
                  <a:gd name="T8" fmla="*/ 0 w 163"/>
                  <a:gd name="T9" fmla="*/ 0 h 14"/>
                  <a:gd name="T10" fmla="*/ 0 w 163"/>
                  <a:gd name="T11" fmla="*/ 0 h 14"/>
                  <a:gd name="T12" fmla="*/ 0 w 163"/>
                  <a:gd name="T13" fmla="*/ 0 h 14"/>
                  <a:gd name="T14" fmla="*/ 0 w 163"/>
                  <a:gd name="T15" fmla="*/ 0 h 14"/>
                  <a:gd name="T16" fmla="*/ 0 w 163"/>
                  <a:gd name="T17" fmla="*/ 0 h 14"/>
                  <a:gd name="T18" fmla="*/ 0 w 163"/>
                  <a:gd name="T19" fmla="*/ 0 h 14"/>
                  <a:gd name="T20" fmla="*/ 0 w 163"/>
                  <a:gd name="T21" fmla="*/ 0 h 14"/>
                  <a:gd name="T22" fmla="*/ 0 w 163"/>
                  <a:gd name="T23" fmla="*/ 0 h 14"/>
                  <a:gd name="T24" fmla="*/ 0 w 163"/>
                  <a:gd name="T25" fmla="*/ 0 h 14"/>
                  <a:gd name="T26" fmla="*/ 0 w 163"/>
                  <a:gd name="T27" fmla="*/ 0 h 14"/>
                  <a:gd name="T28" fmla="*/ 0 w 163"/>
                  <a:gd name="T29" fmla="*/ 0 h 14"/>
                  <a:gd name="T30" fmla="*/ 0 w 163"/>
                  <a:gd name="T31" fmla="*/ 0 h 14"/>
                  <a:gd name="T32" fmla="*/ 0 w 163"/>
                  <a:gd name="T33" fmla="*/ 0 h 1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63"/>
                  <a:gd name="T52" fmla="*/ 0 h 14"/>
                  <a:gd name="T53" fmla="*/ 163 w 163"/>
                  <a:gd name="T54" fmla="*/ 14 h 1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63" h="14">
                    <a:moveTo>
                      <a:pt x="0" y="0"/>
                    </a:moveTo>
                    <a:lnTo>
                      <a:pt x="10" y="1"/>
                    </a:lnTo>
                    <a:lnTo>
                      <a:pt x="21" y="3"/>
                    </a:lnTo>
                    <a:lnTo>
                      <a:pt x="30" y="5"/>
                    </a:lnTo>
                    <a:lnTo>
                      <a:pt x="41" y="6"/>
                    </a:lnTo>
                    <a:lnTo>
                      <a:pt x="52" y="8"/>
                    </a:lnTo>
                    <a:lnTo>
                      <a:pt x="63" y="9"/>
                    </a:lnTo>
                    <a:lnTo>
                      <a:pt x="73" y="10"/>
                    </a:lnTo>
                    <a:lnTo>
                      <a:pt x="85" y="10"/>
                    </a:lnTo>
                    <a:lnTo>
                      <a:pt x="96" y="11"/>
                    </a:lnTo>
                    <a:lnTo>
                      <a:pt x="107" y="12"/>
                    </a:lnTo>
                    <a:lnTo>
                      <a:pt x="117" y="13"/>
                    </a:lnTo>
                    <a:lnTo>
                      <a:pt x="128" y="13"/>
                    </a:lnTo>
                    <a:lnTo>
                      <a:pt x="140" y="13"/>
                    </a:lnTo>
                    <a:lnTo>
                      <a:pt x="151" y="13"/>
                    </a:lnTo>
                    <a:lnTo>
                      <a:pt x="162" y="1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8" name="Freeform 161"/>
              <p:cNvSpPr>
                <a:spLocks noChangeArrowheads="1"/>
              </p:cNvSpPr>
              <p:nvPr/>
            </p:nvSpPr>
            <p:spPr bwMode="auto">
              <a:xfrm>
                <a:off x="3604" y="1677"/>
                <a:ext cx="16" cy="1"/>
              </a:xfrm>
              <a:custGeom>
                <a:avLst/>
                <a:gdLst>
                  <a:gd name="T0" fmla="*/ 0 w 71"/>
                  <a:gd name="T1" fmla="*/ 0 h 5"/>
                  <a:gd name="T2" fmla="*/ 0 w 71"/>
                  <a:gd name="T3" fmla="*/ 0 h 5"/>
                  <a:gd name="T4" fmla="*/ 0 w 71"/>
                  <a:gd name="T5" fmla="*/ 0 h 5"/>
                  <a:gd name="T6" fmla="*/ 0 w 71"/>
                  <a:gd name="T7" fmla="*/ 0 h 5"/>
                  <a:gd name="T8" fmla="*/ 0 w 71"/>
                  <a:gd name="T9" fmla="*/ 0 h 5"/>
                  <a:gd name="T10" fmla="*/ 0 w 71"/>
                  <a:gd name="T11" fmla="*/ 0 h 5"/>
                  <a:gd name="T12" fmla="*/ 0 w 71"/>
                  <a:gd name="T13" fmla="*/ 0 h 5"/>
                  <a:gd name="T14" fmla="*/ 0 w 71"/>
                  <a:gd name="T15" fmla="*/ 0 h 5"/>
                  <a:gd name="T16" fmla="*/ 0 w 71"/>
                  <a:gd name="T17" fmla="*/ 0 h 5"/>
                  <a:gd name="T18" fmla="*/ 0 w 71"/>
                  <a:gd name="T19" fmla="*/ 0 h 5"/>
                  <a:gd name="T20" fmla="*/ 0 w 71"/>
                  <a:gd name="T21" fmla="*/ 0 h 5"/>
                  <a:gd name="T22" fmla="*/ 0 w 71"/>
                  <a:gd name="T23" fmla="*/ 0 h 5"/>
                  <a:gd name="T24" fmla="*/ 0 w 71"/>
                  <a:gd name="T25" fmla="*/ 0 h 5"/>
                  <a:gd name="T26" fmla="*/ 0 w 71"/>
                  <a:gd name="T27" fmla="*/ 0 h 5"/>
                  <a:gd name="T28" fmla="*/ 0 w 71"/>
                  <a:gd name="T29" fmla="*/ 0 h 5"/>
                  <a:gd name="T30" fmla="*/ 0 w 71"/>
                  <a:gd name="T31" fmla="*/ 0 h 5"/>
                  <a:gd name="T32" fmla="*/ 0 w 71"/>
                  <a:gd name="T33" fmla="*/ 0 h 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1"/>
                  <a:gd name="T52" fmla="*/ 0 h 5"/>
                  <a:gd name="T53" fmla="*/ 71 w 71"/>
                  <a:gd name="T54" fmla="*/ 5 h 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1" h="5">
                    <a:moveTo>
                      <a:pt x="0" y="4"/>
                    </a:moveTo>
                    <a:lnTo>
                      <a:pt x="4" y="4"/>
                    </a:lnTo>
                    <a:lnTo>
                      <a:pt x="9" y="4"/>
                    </a:lnTo>
                    <a:lnTo>
                      <a:pt x="14" y="4"/>
                    </a:lnTo>
                    <a:lnTo>
                      <a:pt x="17" y="4"/>
                    </a:lnTo>
                    <a:lnTo>
                      <a:pt x="22" y="4"/>
                    </a:lnTo>
                    <a:lnTo>
                      <a:pt x="27" y="3"/>
                    </a:lnTo>
                    <a:lnTo>
                      <a:pt x="32" y="3"/>
                    </a:lnTo>
                    <a:lnTo>
                      <a:pt x="38" y="2"/>
                    </a:lnTo>
                    <a:lnTo>
                      <a:pt x="42" y="2"/>
                    </a:lnTo>
                    <a:lnTo>
                      <a:pt x="47" y="1"/>
                    </a:lnTo>
                    <a:lnTo>
                      <a:pt x="52" y="1"/>
                    </a:lnTo>
                    <a:lnTo>
                      <a:pt x="57" y="0"/>
                    </a:lnTo>
                    <a:lnTo>
                      <a:pt x="62" y="0"/>
                    </a:lnTo>
                    <a:lnTo>
                      <a:pt x="65" y="0"/>
                    </a:lnTo>
                    <a:lnTo>
                      <a:pt x="70" y="0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9" name="Freeform 162"/>
              <p:cNvSpPr>
                <a:spLocks noChangeArrowheads="1"/>
              </p:cNvSpPr>
              <p:nvPr/>
            </p:nvSpPr>
            <p:spPr bwMode="auto">
              <a:xfrm>
                <a:off x="3798" y="1697"/>
                <a:ext cx="18" cy="12"/>
              </a:xfrm>
              <a:custGeom>
                <a:avLst/>
                <a:gdLst>
                  <a:gd name="T0" fmla="*/ 0 w 80"/>
                  <a:gd name="T1" fmla="*/ 0 h 53"/>
                  <a:gd name="T2" fmla="*/ 0 w 80"/>
                  <a:gd name="T3" fmla="*/ 0 h 53"/>
                  <a:gd name="T4" fmla="*/ 0 w 80"/>
                  <a:gd name="T5" fmla="*/ 0 h 53"/>
                  <a:gd name="T6" fmla="*/ 0 w 80"/>
                  <a:gd name="T7" fmla="*/ 0 h 53"/>
                  <a:gd name="T8" fmla="*/ 0 w 80"/>
                  <a:gd name="T9" fmla="*/ 0 h 53"/>
                  <a:gd name="T10" fmla="*/ 0 w 80"/>
                  <a:gd name="T11" fmla="*/ 0 h 53"/>
                  <a:gd name="T12" fmla="*/ 0 w 80"/>
                  <a:gd name="T13" fmla="*/ 0 h 53"/>
                  <a:gd name="T14" fmla="*/ 0 w 80"/>
                  <a:gd name="T15" fmla="*/ 0 h 53"/>
                  <a:gd name="T16" fmla="*/ 0 w 80"/>
                  <a:gd name="T17" fmla="*/ 0 h 53"/>
                  <a:gd name="T18" fmla="*/ 0 w 80"/>
                  <a:gd name="T19" fmla="*/ 0 h 53"/>
                  <a:gd name="T20" fmla="*/ 0 w 80"/>
                  <a:gd name="T21" fmla="*/ 0 h 53"/>
                  <a:gd name="T22" fmla="*/ 0 w 80"/>
                  <a:gd name="T23" fmla="*/ 0 h 53"/>
                  <a:gd name="T24" fmla="*/ 0 w 80"/>
                  <a:gd name="T25" fmla="*/ 0 h 53"/>
                  <a:gd name="T26" fmla="*/ 0 w 80"/>
                  <a:gd name="T27" fmla="*/ 0 h 53"/>
                  <a:gd name="T28" fmla="*/ 0 w 80"/>
                  <a:gd name="T29" fmla="*/ 0 h 53"/>
                  <a:gd name="T30" fmla="*/ 0 w 80"/>
                  <a:gd name="T31" fmla="*/ 0 h 53"/>
                  <a:gd name="T32" fmla="*/ 0 w 80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0"/>
                  <a:gd name="T52" fmla="*/ 0 h 53"/>
                  <a:gd name="T53" fmla="*/ 80 w 80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0" h="53">
                    <a:moveTo>
                      <a:pt x="0" y="0"/>
                    </a:moveTo>
                    <a:lnTo>
                      <a:pt x="4" y="4"/>
                    </a:lnTo>
                    <a:lnTo>
                      <a:pt x="8" y="7"/>
                    </a:lnTo>
                    <a:lnTo>
                      <a:pt x="13" y="11"/>
                    </a:lnTo>
                    <a:lnTo>
                      <a:pt x="18" y="15"/>
                    </a:lnTo>
                    <a:lnTo>
                      <a:pt x="23" y="18"/>
                    </a:lnTo>
                    <a:lnTo>
                      <a:pt x="27" y="22"/>
                    </a:lnTo>
                    <a:lnTo>
                      <a:pt x="33" y="25"/>
                    </a:lnTo>
                    <a:lnTo>
                      <a:pt x="38" y="28"/>
                    </a:lnTo>
                    <a:lnTo>
                      <a:pt x="43" y="32"/>
                    </a:lnTo>
                    <a:lnTo>
                      <a:pt x="49" y="36"/>
                    </a:lnTo>
                    <a:lnTo>
                      <a:pt x="55" y="39"/>
                    </a:lnTo>
                    <a:lnTo>
                      <a:pt x="61" y="42"/>
                    </a:lnTo>
                    <a:lnTo>
                      <a:pt x="67" y="45"/>
                    </a:lnTo>
                    <a:lnTo>
                      <a:pt x="73" y="49"/>
                    </a:lnTo>
                    <a:lnTo>
                      <a:pt x="79" y="5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0" name="Freeform 163"/>
              <p:cNvSpPr>
                <a:spLocks noChangeArrowheads="1"/>
              </p:cNvSpPr>
              <p:nvPr/>
            </p:nvSpPr>
            <p:spPr bwMode="auto">
              <a:xfrm>
                <a:off x="4025" y="1676"/>
                <a:ext cx="9" cy="16"/>
              </a:xfrm>
              <a:custGeom>
                <a:avLst/>
                <a:gdLst>
                  <a:gd name="T0" fmla="*/ 0 w 39"/>
                  <a:gd name="T1" fmla="*/ 0 h 70"/>
                  <a:gd name="T2" fmla="*/ 0 w 39"/>
                  <a:gd name="T3" fmla="*/ 0 h 70"/>
                  <a:gd name="T4" fmla="*/ 0 w 39"/>
                  <a:gd name="T5" fmla="*/ 0 h 70"/>
                  <a:gd name="T6" fmla="*/ 0 w 39"/>
                  <a:gd name="T7" fmla="*/ 0 h 70"/>
                  <a:gd name="T8" fmla="*/ 0 w 39"/>
                  <a:gd name="T9" fmla="*/ 0 h 70"/>
                  <a:gd name="T10" fmla="*/ 0 w 39"/>
                  <a:gd name="T11" fmla="*/ 0 h 70"/>
                  <a:gd name="T12" fmla="*/ 0 w 39"/>
                  <a:gd name="T13" fmla="*/ 0 h 70"/>
                  <a:gd name="T14" fmla="*/ 0 w 39"/>
                  <a:gd name="T15" fmla="*/ 0 h 70"/>
                  <a:gd name="T16" fmla="*/ 0 w 39"/>
                  <a:gd name="T17" fmla="*/ 0 h 70"/>
                  <a:gd name="T18" fmla="*/ 0 w 39"/>
                  <a:gd name="T19" fmla="*/ 0 h 70"/>
                  <a:gd name="T20" fmla="*/ 0 w 39"/>
                  <a:gd name="T21" fmla="*/ 0 h 70"/>
                  <a:gd name="T22" fmla="*/ 0 w 39"/>
                  <a:gd name="T23" fmla="*/ 0 h 70"/>
                  <a:gd name="T24" fmla="*/ 0 w 39"/>
                  <a:gd name="T25" fmla="*/ 0 h 70"/>
                  <a:gd name="T26" fmla="*/ 0 w 39"/>
                  <a:gd name="T27" fmla="*/ 0 h 70"/>
                  <a:gd name="T28" fmla="*/ 0 w 39"/>
                  <a:gd name="T29" fmla="*/ 0 h 70"/>
                  <a:gd name="T30" fmla="*/ 0 w 39"/>
                  <a:gd name="T31" fmla="*/ 0 h 70"/>
                  <a:gd name="T32" fmla="*/ 0 w 39"/>
                  <a:gd name="T33" fmla="*/ 0 h 7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70"/>
                  <a:gd name="T53" fmla="*/ 39 w 39"/>
                  <a:gd name="T54" fmla="*/ 70 h 7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70">
                    <a:moveTo>
                      <a:pt x="0" y="69"/>
                    </a:moveTo>
                    <a:lnTo>
                      <a:pt x="3" y="64"/>
                    </a:lnTo>
                    <a:lnTo>
                      <a:pt x="7" y="60"/>
                    </a:lnTo>
                    <a:lnTo>
                      <a:pt x="10" y="55"/>
                    </a:lnTo>
                    <a:lnTo>
                      <a:pt x="14" y="51"/>
                    </a:lnTo>
                    <a:lnTo>
                      <a:pt x="18" y="46"/>
                    </a:lnTo>
                    <a:lnTo>
                      <a:pt x="20" y="41"/>
                    </a:lnTo>
                    <a:lnTo>
                      <a:pt x="22" y="37"/>
                    </a:lnTo>
                    <a:lnTo>
                      <a:pt x="25" y="33"/>
                    </a:lnTo>
                    <a:lnTo>
                      <a:pt x="27" y="28"/>
                    </a:lnTo>
                    <a:lnTo>
                      <a:pt x="30" y="24"/>
                    </a:lnTo>
                    <a:lnTo>
                      <a:pt x="32" y="20"/>
                    </a:lnTo>
                    <a:lnTo>
                      <a:pt x="33" y="15"/>
                    </a:lnTo>
                    <a:lnTo>
                      <a:pt x="36" y="10"/>
                    </a:lnTo>
                    <a:lnTo>
                      <a:pt x="37" y="5"/>
                    </a:lnTo>
                    <a:lnTo>
                      <a:pt x="38" y="0"/>
                    </a:lnTo>
                    <a:lnTo>
                      <a:pt x="0" y="69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1" name="Freeform 164"/>
              <p:cNvSpPr>
                <a:spLocks noChangeArrowheads="1"/>
              </p:cNvSpPr>
              <p:nvPr/>
            </p:nvSpPr>
            <p:spPr bwMode="auto">
              <a:xfrm>
                <a:off x="4123" y="1598"/>
                <a:ext cx="71" cy="48"/>
              </a:xfrm>
              <a:custGeom>
                <a:avLst/>
                <a:gdLst>
                  <a:gd name="T0" fmla="*/ 0 w 315"/>
                  <a:gd name="T1" fmla="*/ 0 h 212"/>
                  <a:gd name="T2" fmla="*/ 0 w 315"/>
                  <a:gd name="T3" fmla="*/ 0 h 212"/>
                  <a:gd name="T4" fmla="*/ 0 w 315"/>
                  <a:gd name="T5" fmla="*/ 0 h 212"/>
                  <a:gd name="T6" fmla="*/ 0 w 315"/>
                  <a:gd name="T7" fmla="*/ 0 h 212"/>
                  <a:gd name="T8" fmla="*/ 0 w 315"/>
                  <a:gd name="T9" fmla="*/ 0 h 212"/>
                  <a:gd name="T10" fmla="*/ 0 w 315"/>
                  <a:gd name="T11" fmla="*/ 0 h 212"/>
                  <a:gd name="T12" fmla="*/ 0 w 315"/>
                  <a:gd name="T13" fmla="*/ 0 h 212"/>
                  <a:gd name="T14" fmla="*/ 0 w 315"/>
                  <a:gd name="T15" fmla="*/ 0 h 212"/>
                  <a:gd name="T16" fmla="*/ 0 w 315"/>
                  <a:gd name="T17" fmla="*/ 0 h 212"/>
                  <a:gd name="T18" fmla="*/ 0 w 315"/>
                  <a:gd name="T19" fmla="*/ 0 h 212"/>
                  <a:gd name="T20" fmla="*/ 0 w 315"/>
                  <a:gd name="T21" fmla="*/ 0 h 212"/>
                  <a:gd name="T22" fmla="*/ 0 w 315"/>
                  <a:gd name="T23" fmla="*/ 0 h 212"/>
                  <a:gd name="T24" fmla="*/ 0 w 315"/>
                  <a:gd name="T25" fmla="*/ 0 h 212"/>
                  <a:gd name="T26" fmla="*/ 0 w 315"/>
                  <a:gd name="T27" fmla="*/ 0 h 212"/>
                  <a:gd name="T28" fmla="*/ 0 w 315"/>
                  <a:gd name="T29" fmla="*/ 0 h 212"/>
                  <a:gd name="T30" fmla="*/ 0 w 315"/>
                  <a:gd name="T31" fmla="*/ 0 h 212"/>
                  <a:gd name="T32" fmla="*/ 0 w 315"/>
                  <a:gd name="T33" fmla="*/ 0 h 212"/>
                  <a:gd name="T34" fmla="*/ 0 w 315"/>
                  <a:gd name="T35" fmla="*/ 0 h 212"/>
                  <a:gd name="T36" fmla="*/ 0 w 315"/>
                  <a:gd name="T37" fmla="*/ 0 h 212"/>
                  <a:gd name="T38" fmla="*/ 0 w 315"/>
                  <a:gd name="T39" fmla="*/ 0 h 212"/>
                  <a:gd name="T40" fmla="*/ 0 w 315"/>
                  <a:gd name="T41" fmla="*/ 0 h 212"/>
                  <a:gd name="T42" fmla="*/ 0 w 315"/>
                  <a:gd name="T43" fmla="*/ 0 h 212"/>
                  <a:gd name="T44" fmla="*/ 0 w 315"/>
                  <a:gd name="T45" fmla="*/ 0 h 212"/>
                  <a:gd name="T46" fmla="*/ 0 w 315"/>
                  <a:gd name="T47" fmla="*/ 0 h 212"/>
                  <a:gd name="T48" fmla="*/ 0 w 315"/>
                  <a:gd name="T49" fmla="*/ 0 h 212"/>
                  <a:gd name="T50" fmla="*/ 0 w 315"/>
                  <a:gd name="T51" fmla="*/ 0 h 21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315"/>
                  <a:gd name="T79" fmla="*/ 0 h 212"/>
                  <a:gd name="T80" fmla="*/ 315 w 315"/>
                  <a:gd name="T81" fmla="*/ 212 h 21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315" h="212">
                    <a:moveTo>
                      <a:pt x="314" y="211"/>
                    </a:moveTo>
                    <a:lnTo>
                      <a:pt x="314" y="200"/>
                    </a:lnTo>
                    <a:lnTo>
                      <a:pt x="311" y="188"/>
                    </a:lnTo>
                    <a:lnTo>
                      <a:pt x="309" y="177"/>
                    </a:lnTo>
                    <a:lnTo>
                      <a:pt x="305" y="166"/>
                    </a:lnTo>
                    <a:lnTo>
                      <a:pt x="299" y="155"/>
                    </a:lnTo>
                    <a:lnTo>
                      <a:pt x="293" y="144"/>
                    </a:lnTo>
                    <a:lnTo>
                      <a:pt x="285" y="133"/>
                    </a:lnTo>
                    <a:lnTo>
                      <a:pt x="277" y="122"/>
                    </a:lnTo>
                    <a:lnTo>
                      <a:pt x="267" y="111"/>
                    </a:lnTo>
                    <a:lnTo>
                      <a:pt x="256" y="102"/>
                    </a:lnTo>
                    <a:lnTo>
                      <a:pt x="244" y="92"/>
                    </a:lnTo>
                    <a:lnTo>
                      <a:pt x="230" y="82"/>
                    </a:lnTo>
                    <a:lnTo>
                      <a:pt x="215" y="73"/>
                    </a:lnTo>
                    <a:lnTo>
                      <a:pt x="200" y="63"/>
                    </a:lnTo>
                    <a:lnTo>
                      <a:pt x="185" y="55"/>
                    </a:lnTo>
                    <a:lnTo>
                      <a:pt x="167" y="47"/>
                    </a:lnTo>
                    <a:lnTo>
                      <a:pt x="148" y="39"/>
                    </a:lnTo>
                    <a:lnTo>
                      <a:pt x="129" y="32"/>
                    </a:lnTo>
                    <a:lnTo>
                      <a:pt x="109" y="26"/>
                    </a:lnTo>
                    <a:lnTo>
                      <a:pt x="88" y="19"/>
                    </a:lnTo>
                    <a:lnTo>
                      <a:pt x="67" y="13"/>
                    </a:lnTo>
                    <a:lnTo>
                      <a:pt x="45" y="8"/>
                    </a:lnTo>
                    <a:lnTo>
                      <a:pt x="22" y="4"/>
                    </a:lnTo>
                    <a:lnTo>
                      <a:pt x="0" y="0"/>
                    </a:lnTo>
                    <a:lnTo>
                      <a:pt x="314" y="211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2" name="Freeform 165"/>
              <p:cNvSpPr>
                <a:spLocks noChangeArrowheads="1"/>
              </p:cNvSpPr>
              <p:nvPr/>
            </p:nvSpPr>
            <p:spPr bwMode="auto">
              <a:xfrm>
                <a:off x="4236" y="1556"/>
                <a:ext cx="34" cy="16"/>
              </a:xfrm>
              <a:custGeom>
                <a:avLst/>
                <a:gdLst>
                  <a:gd name="T0" fmla="*/ 0 w 150"/>
                  <a:gd name="T1" fmla="*/ 0 h 71"/>
                  <a:gd name="T2" fmla="*/ 0 w 150"/>
                  <a:gd name="T3" fmla="*/ 0 h 71"/>
                  <a:gd name="T4" fmla="*/ 0 w 150"/>
                  <a:gd name="T5" fmla="*/ 0 h 71"/>
                  <a:gd name="T6" fmla="*/ 0 w 150"/>
                  <a:gd name="T7" fmla="*/ 0 h 71"/>
                  <a:gd name="T8" fmla="*/ 0 w 150"/>
                  <a:gd name="T9" fmla="*/ 0 h 71"/>
                  <a:gd name="T10" fmla="*/ 0 w 150"/>
                  <a:gd name="T11" fmla="*/ 0 h 71"/>
                  <a:gd name="T12" fmla="*/ 0 w 150"/>
                  <a:gd name="T13" fmla="*/ 0 h 71"/>
                  <a:gd name="T14" fmla="*/ 0 w 150"/>
                  <a:gd name="T15" fmla="*/ 0 h 71"/>
                  <a:gd name="T16" fmla="*/ 0 w 150"/>
                  <a:gd name="T17" fmla="*/ 0 h 71"/>
                  <a:gd name="T18" fmla="*/ 0 w 150"/>
                  <a:gd name="T19" fmla="*/ 0 h 71"/>
                  <a:gd name="T20" fmla="*/ 0 w 150"/>
                  <a:gd name="T21" fmla="*/ 0 h 71"/>
                  <a:gd name="T22" fmla="*/ 0 w 150"/>
                  <a:gd name="T23" fmla="*/ 0 h 71"/>
                  <a:gd name="T24" fmla="*/ 0 w 150"/>
                  <a:gd name="T25" fmla="*/ 0 h 71"/>
                  <a:gd name="T26" fmla="*/ 0 w 150"/>
                  <a:gd name="T27" fmla="*/ 0 h 71"/>
                  <a:gd name="T28" fmla="*/ 0 w 150"/>
                  <a:gd name="T29" fmla="*/ 0 h 71"/>
                  <a:gd name="T30" fmla="*/ 0 w 150"/>
                  <a:gd name="T31" fmla="*/ 0 h 71"/>
                  <a:gd name="T32" fmla="*/ 0 w 150"/>
                  <a:gd name="T33" fmla="*/ 0 h 7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0"/>
                  <a:gd name="T52" fmla="*/ 0 h 71"/>
                  <a:gd name="T53" fmla="*/ 150 w 150"/>
                  <a:gd name="T54" fmla="*/ 71 h 7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0" h="71">
                    <a:moveTo>
                      <a:pt x="0" y="70"/>
                    </a:moveTo>
                    <a:lnTo>
                      <a:pt x="12" y="66"/>
                    </a:lnTo>
                    <a:lnTo>
                      <a:pt x="22" y="63"/>
                    </a:lnTo>
                    <a:lnTo>
                      <a:pt x="34" y="59"/>
                    </a:lnTo>
                    <a:lnTo>
                      <a:pt x="45" y="55"/>
                    </a:lnTo>
                    <a:lnTo>
                      <a:pt x="57" y="50"/>
                    </a:lnTo>
                    <a:lnTo>
                      <a:pt x="68" y="46"/>
                    </a:lnTo>
                    <a:lnTo>
                      <a:pt x="79" y="42"/>
                    </a:lnTo>
                    <a:lnTo>
                      <a:pt x="88" y="37"/>
                    </a:lnTo>
                    <a:lnTo>
                      <a:pt x="98" y="32"/>
                    </a:lnTo>
                    <a:lnTo>
                      <a:pt x="108" y="27"/>
                    </a:lnTo>
                    <a:lnTo>
                      <a:pt x="117" y="22"/>
                    </a:lnTo>
                    <a:lnTo>
                      <a:pt x="125" y="16"/>
                    </a:lnTo>
                    <a:lnTo>
                      <a:pt x="133" y="11"/>
                    </a:lnTo>
                    <a:lnTo>
                      <a:pt x="141" y="6"/>
                    </a:lnTo>
                    <a:lnTo>
                      <a:pt x="149" y="0"/>
                    </a:lnTo>
                    <a:lnTo>
                      <a:pt x="0" y="7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3" name="Freeform 166"/>
              <p:cNvSpPr>
                <a:spLocks noChangeArrowheads="1"/>
              </p:cNvSpPr>
              <p:nvPr/>
            </p:nvSpPr>
            <p:spPr bwMode="auto">
              <a:xfrm>
                <a:off x="4209" y="1486"/>
                <a:ext cx="3" cy="11"/>
              </a:xfrm>
              <a:custGeom>
                <a:avLst/>
                <a:gdLst>
                  <a:gd name="T0" fmla="*/ 0 w 14"/>
                  <a:gd name="T1" fmla="*/ 0 h 49"/>
                  <a:gd name="T2" fmla="*/ 0 w 14"/>
                  <a:gd name="T3" fmla="*/ 0 h 49"/>
                  <a:gd name="T4" fmla="*/ 0 w 14"/>
                  <a:gd name="T5" fmla="*/ 0 h 49"/>
                  <a:gd name="T6" fmla="*/ 0 w 14"/>
                  <a:gd name="T7" fmla="*/ 0 h 49"/>
                  <a:gd name="T8" fmla="*/ 0 w 14"/>
                  <a:gd name="T9" fmla="*/ 0 h 49"/>
                  <a:gd name="T10" fmla="*/ 0 w 14"/>
                  <a:gd name="T11" fmla="*/ 0 h 49"/>
                  <a:gd name="T12" fmla="*/ 0 w 14"/>
                  <a:gd name="T13" fmla="*/ 0 h 49"/>
                  <a:gd name="T14" fmla="*/ 0 w 14"/>
                  <a:gd name="T15" fmla="*/ 0 h 49"/>
                  <a:gd name="T16" fmla="*/ 0 w 14"/>
                  <a:gd name="T17" fmla="*/ 0 h 49"/>
                  <a:gd name="T18" fmla="*/ 0 w 14"/>
                  <a:gd name="T19" fmla="*/ 0 h 49"/>
                  <a:gd name="T20" fmla="*/ 0 w 14"/>
                  <a:gd name="T21" fmla="*/ 0 h 49"/>
                  <a:gd name="T22" fmla="*/ 0 w 14"/>
                  <a:gd name="T23" fmla="*/ 0 h 49"/>
                  <a:gd name="T24" fmla="*/ 0 w 14"/>
                  <a:gd name="T25" fmla="*/ 0 h 49"/>
                  <a:gd name="T26" fmla="*/ 0 w 14"/>
                  <a:gd name="T27" fmla="*/ 0 h 49"/>
                  <a:gd name="T28" fmla="*/ 0 w 14"/>
                  <a:gd name="T29" fmla="*/ 0 h 49"/>
                  <a:gd name="T30" fmla="*/ 0 w 14"/>
                  <a:gd name="T31" fmla="*/ 0 h 49"/>
                  <a:gd name="T32" fmla="*/ 0 w 14"/>
                  <a:gd name="T33" fmla="*/ 0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4"/>
                  <a:gd name="T52" fmla="*/ 0 h 49"/>
                  <a:gd name="T53" fmla="*/ 14 w 14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4" h="49">
                    <a:moveTo>
                      <a:pt x="13" y="48"/>
                    </a:moveTo>
                    <a:lnTo>
                      <a:pt x="13" y="44"/>
                    </a:lnTo>
                    <a:lnTo>
                      <a:pt x="13" y="41"/>
                    </a:lnTo>
                    <a:lnTo>
                      <a:pt x="13" y="38"/>
                    </a:lnTo>
                    <a:lnTo>
                      <a:pt x="13" y="34"/>
                    </a:lnTo>
                    <a:lnTo>
                      <a:pt x="12" y="32"/>
                    </a:lnTo>
                    <a:lnTo>
                      <a:pt x="12" y="29"/>
                    </a:lnTo>
                    <a:lnTo>
                      <a:pt x="10" y="26"/>
                    </a:lnTo>
                    <a:lnTo>
                      <a:pt x="10" y="22"/>
                    </a:lnTo>
                    <a:lnTo>
                      <a:pt x="9" y="19"/>
                    </a:lnTo>
                    <a:lnTo>
                      <a:pt x="8" y="16"/>
                    </a:lnTo>
                    <a:lnTo>
                      <a:pt x="6" y="13"/>
                    </a:lnTo>
                    <a:lnTo>
                      <a:pt x="5" y="10"/>
                    </a:lnTo>
                    <a:lnTo>
                      <a:pt x="3" y="7"/>
                    </a:lnTo>
                    <a:lnTo>
                      <a:pt x="2" y="4"/>
                    </a:lnTo>
                    <a:lnTo>
                      <a:pt x="0" y="0"/>
                    </a:lnTo>
                    <a:lnTo>
                      <a:pt x="13" y="48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4" name="Freeform 167"/>
              <p:cNvSpPr>
                <a:spLocks noChangeArrowheads="1"/>
              </p:cNvSpPr>
              <p:nvPr/>
            </p:nvSpPr>
            <p:spPr bwMode="auto">
              <a:xfrm>
                <a:off x="4045" y="1465"/>
                <a:ext cx="18" cy="10"/>
              </a:xfrm>
              <a:custGeom>
                <a:avLst/>
                <a:gdLst>
                  <a:gd name="T0" fmla="*/ 0 w 80"/>
                  <a:gd name="T1" fmla="*/ 0 h 45"/>
                  <a:gd name="T2" fmla="*/ 0 w 80"/>
                  <a:gd name="T3" fmla="*/ 0 h 45"/>
                  <a:gd name="T4" fmla="*/ 0 w 80"/>
                  <a:gd name="T5" fmla="*/ 0 h 45"/>
                  <a:gd name="T6" fmla="*/ 0 w 80"/>
                  <a:gd name="T7" fmla="*/ 0 h 45"/>
                  <a:gd name="T8" fmla="*/ 0 w 80"/>
                  <a:gd name="T9" fmla="*/ 0 h 45"/>
                  <a:gd name="T10" fmla="*/ 0 w 80"/>
                  <a:gd name="T11" fmla="*/ 0 h 45"/>
                  <a:gd name="T12" fmla="*/ 0 w 80"/>
                  <a:gd name="T13" fmla="*/ 0 h 45"/>
                  <a:gd name="T14" fmla="*/ 0 w 80"/>
                  <a:gd name="T15" fmla="*/ 0 h 45"/>
                  <a:gd name="T16" fmla="*/ 0 w 80"/>
                  <a:gd name="T17" fmla="*/ 0 h 45"/>
                  <a:gd name="T18" fmla="*/ 0 w 80"/>
                  <a:gd name="T19" fmla="*/ 0 h 45"/>
                  <a:gd name="T20" fmla="*/ 0 w 80"/>
                  <a:gd name="T21" fmla="*/ 0 h 45"/>
                  <a:gd name="T22" fmla="*/ 0 w 80"/>
                  <a:gd name="T23" fmla="*/ 0 h 45"/>
                  <a:gd name="T24" fmla="*/ 0 w 80"/>
                  <a:gd name="T25" fmla="*/ 0 h 45"/>
                  <a:gd name="T26" fmla="*/ 0 w 80"/>
                  <a:gd name="T27" fmla="*/ 0 h 45"/>
                  <a:gd name="T28" fmla="*/ 0 w 80"/>
                  <a:gd name="T29" fmla="*/ 0 h 45"/>
                  <a:gd name="T30" fmla="*/ 0 w 80"/>
                  <a:gd name="T31" fmla="*/ 0 h 45"/>
                  <a:gd name="T32" fmla="*/ 0 w 80"/>
                  <a:gd name="T33" fmla="*/ 0 h 4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80"/>
                  <a:gd name="T52" fmla="*/ 0 h 45"/>
                  <a:gd name="T53" fmla="*/ 80 w 80"/>
                  <a:gd name="T54" fmla="*/ 45 h 4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80" h="45">
                    <a:moveTo>
                      <a:pt x="79" y="0"/>
                    </a:moveTo>
                    <a:lnTo>
                      <a:pt x="73" y="2"/>
                    </a:lnTo>
                    <a:lnTo>
                      <a:pt x="67" y="5"/>
                    </a:lnTo>
                    <a:lnTo>
                      <a:pt x="61" y="7"/>
                    </a:lnTo>
                    <a:lnTo>
                      <a:pt x="55" y="10"/>
                    </a:lnTo>
                    <a:lnTo>
                      <a:pt x="49" y="13"/>
                    </a:lnTo>
                    <a:lnTo>
                      <a:pt x="44" y="15"/>
                    </a:lnTo>
                    <a:lnTo>
                      <a:pt x="38" y="18"/>
                    </a:lnTo>
                    <a:lnTo>
                      <a:pt x="33" y="22"/>
                    </a:lnTo>
                    <a:lnTo>
                      <a:pt x="27" y="24"/>
                    </a:lnTo>
                    <a:lnTo>
                      <a:pt x="23" y="27"/>
                    </a:lnTo>
                    <a:lnTo>
                      <a:pt x="18" y="31"/>
                    </a:lnTo>
                    <a:lnTo>
                      <a:pt x="13" y="34"/>
                    </a:lnTo>
                    <a:lnTo>
                      <a:pt x="8" y="37"/>
                    </a:lnTo>
                    <a:lnTo>
                      <a:pt x="3" y="40"/>
                    </a:lnTo>
                    <a:lnTo>
                      <a:pt x="0" y="44"/>
                    </a:lnTo>
                    <a:lnTo>
                      <a:pt x="79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5" name="Freeform 168"/>
              <p:cNvSpPr>
                <a:spLocks noChangeArrowheads="1"/>
              </p:cNvSpPr>
              <p:nvPr/>
            </p:nvSpPr>
            <p:spPr bwMode="auto">
              <a:xfrm>
                <a:off x="3910" y="1471"/>
                <a:ext cx="11" cy="11"/>
              </a:xfrm>
              <a:custGeom>
                <a:avLst/>
                <a:gdLst>
                  <a:gd name="T0" fmla="*/ 0 w 49"/>
                  <a:gd name="T1" fmla="*/ 0 h 49"/>
                  <a:gd name="T2" fmla="*/ 0 w 49"/>
                  <a:gd name="T3" fmla="*/ 0 h 49"/>
                  <a:gd name="T4" fmla="*/ 0 w 49"/>
                  <a:gd name="T5" fmla="*/ 0 h 49"/>
                  <a:gd name="T6" fmla="*/ 0 w 49"/>
                  <a:gd name="T7" fmla="*/ 0 h 49"/>
                  <a:gd name="T8" fmla="*/ 0 w 49"/>
                  <a:gd name="T9" fmla="*/ 0 h 49"/>
                  <a:gd name="T10" fmla="*/ 0 w 49"/>
                  <a:gd name="T11" fmla="*/ 0 h 49"/>
                  <a:gd name="T12" fmla="*/ 0 w 49"/>
                  <a:gd name="T13" fmla="*/ 0 h 49"/>
                  <a:gd name="T14" fmla="*/ 0 w 49"/>
                  <a:gd name="T15" fmla="*/ 0 h 49"/>
                  <a:gd name="T16" fmla="*/ 0 w 49"/>
                  <a:gd name="T17" fmla="*/ 0 h 49"/>
                  <a:gd name="T18" fmla="*/ 0 w 49"/>
                  <a:gd name="T19" fmla="*/ 0 h 49"/>
                  <a:gd name="T20" fmla="*/ 0 w 49"/>
                  <a:gd name="T21" fmla="*/ 0 h 49"/>
                  <a:gd name="T22" fmla="*/ 0 w 49"/>
                  <a:gd name="T23" fmla="*/ 0 h 49"/>
                  <a:gd name="T24" fmla="*/ 0 w 49"/>
                  <a:gd name="T25" fmla="*/ 0 h 49"/>
                  <a:gd name="T26" fmla="*/ 0 w 49"/>
                  <a:gd name="T27" fmla="*/ 0 h 49"/>
                  <a:gd name="T28" fmla="*/ 0 w 49"/>
                  <a:gd name="T29" fmla="*/ 0 h 49"/>
                  <a:gd name="T30" fmla="*/ 0 w 49"/>
                  <a:gd name="T31" fmla="*/ 0 h 49"/>
                  <a:gd name="T32" fmla="*/ 0 w 49"/>
                  <a:gd name="T33" fmla="*/ 0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"/>
                  <a:gd name="T52" fmla="*/ 0 h 49"/>
                  <a:gd name="T53" fmla="*/ 49 w 49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" h="49">
                    <a:moveTo>
                      <a:pt x="48" y="0"/>
                    </a:moveTo>
                    <a:lnTo>
                      <a:pt x="44" y="3"/>
                    </a:lnTo>
                    <a:lnTo>
                      <a:pt x="40" y="5"/>
                    </a:lnTo>
                    <a:lnTo>
                      <a:pt x="36" y="9"/>
                    </a:lnTo>
                    <a:lnTo>
                      <a:pt x="33" y="12"/>
                    </a:lnTo>
                    <a:lnTo>
                      <a:pt x="29" y="14"/>
                    </a:lnTo>
                    <a:lnTo>
                      <a:pt x="25" y="19"/>
                    </a:lnTo>
                    <a:lnTo>
                      <a:pt x="22" y="22"/>
                    </a:lnTo>
                    <a:lnTo>
                      <a:pt x="18" y="25"/>
                    </a:lnTo>
                    <a:lnTo>
                      <a:pt x="16" y="27"/>
                    </a:lnTo>
                    <a:lnTo>
                      <a:pt x="12" y="31"/>
                    </a:lnTo>
                    <a:lnTo>
                      <a:pt x="10" y="35"/>
                    </a:lnTo>
                    <a:lnTo>
                      <a:pt x="8" y="38"/>
                    </a:lnTo>
                    <a:lnTo>
                      <a:pt x="5" y="42"/>
                    </a:lnTo>
                    <a:lnTo>
                      <a:pt x="3" y="45"/>
                    </a:ln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6" name="Freeform 169"/>
              <p:cNvSpPr>
                <a:spLocks noChangeArrowheads="1"/>
              </p:cNvSpPr>
              <p:nvPr/>
            </p:nvSpPr>
            <p:spPr bwMode="auto">
              <a:xfrm>
                <a:off x="3745" y="1484"/>
                <a:ext cx="24" cy="6"/>
              </a:xfrm>
              <a:custGeom>
                <a:avLst/>
                <a:gdLst>
                  <a:gd name="T0" fmla="*/ 0 w 106"/>
                  <a:gd name="T1" fmla="*/ 0 h 28"/>
                  <a:gd name="T2" fmla="*/ 0 w 106"/>
                  <a:gd name="T3" fmla="*/ 0 h 28"/>
                  <a:gd name="T4" fmla="*/ 0 w 106"/>
                  <a:gd name="T5" fmla="*/ 0 h 28"/>
                  <a:gd name="T6" fmla="*/ 0 w 106"/>
                  <a:gd name="T7" fmla="*/ 0 h 28"/>
                  <a:gd name="T8" fmla="*/ 0 w 106"/>
                  <a:gd name="T9" fmla="*/ 0 h 28"/>
                  <a:gd name="T10" fmla="*/ 0 w 106"/>
                  <a:gd name="T11" fmla="*/ 0 h 28"/>
                  <a:gd name="T12" fmla="*/ 0 w 106"/>
                  <a:gd name="T13" fmla="*/ 0 h 28"/>
                  <a:gd name="T14" fmla="*/ 0 w 106"/>
                  <a:gd name="T15" fmla="*/ 0 h 28"/>
                  <a:gd name="T16" fmla="*/ 0 w 106"/>
                  <a:gd name="T17" fmla="*/ 0 h 28"/>
                  <a:gd name="T18" fmla="*/ 0 w 106"/>
                  <a:gd name="T19" fmla="*/ 0 h 28"/>
                  <a:gd name="T20" fmla="*/ 0 w 106"/>
                  <a:gd name="T21" fmla="*/ 0 h 28"/>
                  <a:gd name="T22" fmla="*/ 0 w 106"/>
                  <a:gd name="T23" fmla="*/ 0 h 28"/>
                  <a:gd name="T24" fmla="*/ 0 w 106"/>
                  <a:gd name="T25" fmla="*/ 0 h 28"/>
                  <a:gd name="T26" fmla="*/ 0 w 106"/>
                  <a:gd name="T27" fmla="*/ 0 h 28"/>
                  <a:gd name="T28" fmla="*/ 0 w 106"/>
                  <a:gd name="T29" fmla="*/ 0 h 28"/>
                  <a:gd name="T30" fmla="*/ 0 w 106"/>
                  <a:gd name="T31" fmla="*/ 0 h 28"/>
                  <a:gd name="T32" fmla="*/ 0 w 106"/>
                  <a:gd name="T33" fmla="*/ 0 h 2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06"/>
                  <a:gd name="T52" fmla="*/ 0 h 28"/>
                  <a:gd name="T53" fmla="*/ 106 w 106"/>
                  <a:gd name="T54" fmla="*/ 28 h 2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06" h="28">
                    <a:moveTo>
                      <a:pt x="105" y="27"/>
                    </a:moveTo>
                    <a:lnTo>
                      <a:pt x="98" y="25"/>
                    </a:lnTo>
                    <a:lnTo>
                      <a:pt x="92" y="23"/>
                    </a:lnTo>
                    <a:lnTo>
                      <a:pt x="84" y="21"/>
                    </a:lnTo>
                    <a:lnTo>
                      <a:pt x="79" y="19"/>
                    </a:lnTo>
                    <a:lnTo>
                      <a:pt x="70" y="17"/>
                    </a:lnTo>
                    <a:lnTo>
                      <a:pt x="64" y="15"/>
                    </a:lnTo>
                    <a:lnTo>
                      <a:pt x="57" y="13"/>
                    </a:lnTo>
                    <a:lnTo>
                      <a:pt x="50" y="12"/>
                    </a:lnTo>
                    <a:lnTo>
                      <a:pt x="43" y="10"/>
                    </a:lnTo>
                    <a:lnTo>
                      <a:pt x="37" y="8"/>
                    </a:lnTo>
                    <a:lnTo>
                      <a:pt x="29" y="6"/>
                    </a:lnTo>
                    <a:lnTo>
                      <a:pt x="21" y="4"/>
                    </a:lnTo>
                    <a:lnTo>
                      <a:pt x="14" y="4"/>
                    </a:lnTo>
                    <a:lnTo>
                      <a:pt x="7" y="2"/>
                    </a:lnTo>
                    <a:lnTo>
                      <a:pt x="0" y="0"/>
                    </a:lnTo>
                    <a:lnTo>
                      <a:pt x="105" y="27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7" name="Freeform 170"/>
              <p:cNvSpPr>
                <a:spLocks noChangeArrowheads="1"/>
              </p:cNvSpPr>
              <p:nvPr/>
            </p:nvSpPr>
            <p:spPr bwMode="auto">
              <a:xfrm>
                <a:off x="3571" y="1548"/>
                <a:ext cx="7" cy="12"/>
              </a:xfrm>
              <a:custGeom>
                <a:avLst/>
                <a:gdLst>
                  <a:gd name="T0" fmla="*/ 0 w 31"/>
                  <a:gd name="T1" fmla="*/ 0 h 53"/>
                  <a:gd name="T2" fmla="*/ 0 w 31"/>
                  <a:gd name="T3" fmla="*/ 0 h 53"/>
                  <a:gd name="T4" fmla="*/ 0 w 31"/>
                  <a:gd name="T5" fmla="*/ 0 h 53"/>
                  <a:gd name="T6" fmla="*/ 0 w 31"/>
                  <a:gd name="T7" fmla="*/ 0 h 53"/>
                  <a:gd name="T8" fmla="*/ 0 w 31"/>
                  <a:gd name="T9" fmla="*/ 0 h 53"/>
                  <a:gd name="T10" fmla="*/ 0 w 31"/>
                  <a:gd name="T11" fmla="*/ 0 h 53"/>
                  <a:gd name="T12" fmla="*/ 0 w 31"/>
                  <a:gd name="T13" fmla="*/ 0 h 53"/>
                  <a:gd name="T14" fmla="*/ 0 w 31"/>
                  <a:gd name="T15" fmla="*/ 0 h 53"/>
                  <a:gd name="T16" fmla="*/ 0 w 31"/>
                  <a:gd name="T17" fmla="*/ 0 h 53"/>
                  <a:gd name="T18" fmla="*/ 0 w 31"/>
                  <a:gd name="T19" fmla="*/ 0 h 53"/>
                  <a:gd name="T20" fmla="*/ 0 w 31"/>
                  <a:gd name="T21" fmla="*/ 0 h 53"/>
                  <a:gd name="T22" fmla="*/ 0 w 31"/>
                  <a:gd name="T23" fmla="*/ 0 h 53"/>
                  <a:gd name="T24" fmla="*/ 0 w 31"/>
                  <a:gd name="T25" fmla="*/ 0 h 53"/>
                  <a:gd name="T26" fmla="*/ 0 w 31"/>
                  <a:gd name="T27" fmla="*/ 0 h 53"/>
                  <a:gd name="T28" fmla="*/ 0 w 31"/>
                  <a:gd name="T29" fmla="*/ 0 h 53"/>
                  <a:gd name="T30" fmla="*/ 0 w 31"/>
                  <a:gd name="T31" fmla="*/ 0 h 53"/>
                  <a:gd name="T32" fmla="*/ 0 w 31"/>
                  <a:gd name="T33" fmla="*/ 0 h 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53"/>
                  <a:gd name="T53" fmla="*/ 31 w 31"/>
                  <a:gd name="T54" fmla="*/ 53 h 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53">
                    <a:moveTo>
                      <a:pt x="0" y="0"/>
                    </a:moveTo>
                    <a:lnTo>
                      <a:pt x="0" y="4"/>
                    </a:lnTo>
                    <a:lnTo>
                      <a:pt x="1" y="7"/>
                    </a:lnTo>
                    <a:lnTo>
                      <a:pt x="4" y="11"/>
                    </a:lnTo>
                    <a:lnTo>
                      <a:pt x="5" y="14"/>
                    </a:lnTo>
                    <a:lnTo>
                      <a:pt x="7" y="17"/>
                    </a:lnTo>
                    <a:lnTo>
                      <a:pt x="8" y="21"/>
                    </a:lnTo>
                    <a:lnTo>
                      <a:pt x="11" y="25"/>
                    </a:lnTo>
                    <a:lnTo>
                      <a:pt x="13" y="28"/>
                    </a:lnTo>
                    <a:lnTo>
                      <a:pt x="15" y="31"/>
                    </a:lnTo>
                    <a:lnTo>
                      <a:pt x="17" y="35"/>
                    </a:lnTo>
                    <a:lnTo>
                      <a:pt x="19" y="39"/>
                    </a:lnTo>
                    <a:lnTo>
                      <a:pt x="22" y="42"/>
                    </a:lnTo>
                    <a:lnTo>
                      <a:pt x="24" y="45"/>
                    </a:lnTo>
                    <a:lnTo>
                      <a:pt x="28" y="48"/>
                    </a:lnTo>
                    <a:lnTo>
                      <a:pt x="30" y="5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12" name="Text Box 171"/>
            <p:cNvSpPr txBox="1">
              <a:spLocks noChangeArrowheads="1"/>
            </p:cNvSpPr>
            <p:nvPr/>
          </p:nvSpPr>
          <p:spPr bwMode="auto">
            <a:xfrm>
              <a:off x="2104" y="3684"/>
              <a:ext cx="74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>
                  <a:srgbClr val="40458C"/>
                </a:buClr>
                <a:buFont typeface="Verdana" pitchFamily="-9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/>
                <a:t>execute</a:t>
              </a:r>
            </a:p>
          </p:txBody>
        </p:sp>
        <p:sp>
          <p:nvSpPr>
            <p:cNvPr id="4113" name="Line 172"/>
            <p:cNvSpPr>
              <a:spLocks noChangeShapeType="1"/>
            </p:cNvSpPr>
            <p:nvPr/>
          </p:nvSpPr>
          <p:spPr bwMode="auto">
            <a:xfrm>
              <a:off x="1119" y="3802"/>
              <a:ext cx="412" cy="1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Line 173"/>
            <p:cNvSpPr>
              <a:spLocks noChangeShapeType="1"/>
            </p:cNvSpPr>
            <p:nvPr/>
          </p:nvSpPr>
          <p:spPr bwMode="auto">
            <a:xfrm>
              <a:off x="1693" y="3802"/>
              <a:ext cx="354" cy="1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15" name="Group 174"/>
            <p:cNvGrpSpPr>
              <a:grpSpLocks/>
            </p:cNvGrpSpPr>
            <p:nvPr/>
          </p:nvGrpSpPr>
          <p:grpSpPr bwMode="auto">
            <a:xfrm>
              <a:off x="582" y="3099"/>
              <a:ext cx="344" cy="231"/>
              <a:chOff x="2033" y="908"/>
              <a:chExt cx="344" cy="231"/>
            </a:xfrm>
          </p:grpSpPr>
          <p:sp>
            <p:nvSpPr>
              <p:cNvPr id="4134" name="AutoShape 175"/>
              <p:cNvSpPr>
                <a:spLocks noChangeArrowheads="1"/>
              </p:cNvSpPr>
              <p:nvPr/>
            </p:nvSpPr>
            <p:spPr bwMode="auto">
              <a:xfrm>
                <a:off x="2033" y="908"/>
                <a:ext cx="344" cy="217"/>
              </a:xfrm>
              <a:prstGeom prst="roundRect">
                <a:avLst>
                  <a:gd name="adj" fmla="val 463"/>
                </a:avLst>
              </a:prstGeom>
              <a:solidFill>
                <a:srgbClr val="FFFFFF"/>
              </a:solidFill>
              <a:ln w="1908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5" name="Text Box 176"/>
              <p:cNvSpPr txBox="1">
                <a:spLocks noChangeArrowheads="1"/>
              </p:cNvSpPr>
              <p:nvPr/>
            </p:nvSpPr>
            <p:spPr bwMode="auto">
              <a:xfrm>
                <a:off x="2033" y="908"/>
                <a:ext cx="34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>
                    <a:srgbClr val="40458C"/>
                  </a:buClr>
                  <a:buFont typeface="Verdana" pitchFamily="-96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/>
                  <a:t>pc</a:t>
                </a:r>
              </a:p>
            </p:txBody>
          </p:sp>
        </p:grpSp>
        <p:grpSp>
          <p:nvGrpSpPr>
            <p:cNvPr id="4116" name="Group 177"/>
            <p:cNvGrpSpPr>
              <a:grpSpLocks/>
            </p:cNvGrpSpPr>
            <p:nvPr/>
          </p:nvGrpSpPr>
          <p:grpSpPr bwMode="auto">
            <a:xfrm>
              <a:off x="1999" y="3092"/>
              <a:ext cx="804" cy="231"/>
              <a:chOff x="3450" y="901"/>
              <a:chExt cx="804" cy="231"/>
            </a:xfrm>
          </p:grpSpPr>
          <p:sp>
            <p:nvSpPr>
              <p:cNvPr id="4132" name="AutoShape 178"/>
              <p:cNvSpPr>
                <a:spLocks noChangeArrowheads="1"/>
              </p:cNvSpPr>
              <p:nvPr/>
            </p:nvSpPr>
            <p:spPr bwMode="auto">
              <a:xfrm>
                <a:off x="3450" y="901"/>
                <a:ext cx="804" cy="217"/>
              </a:xfrm>
              <a:prstGeom prst="roundRect">
                <a:avLst>
                  <a:gd name="adj" fmla="val 463"/>
                </a:avLst>
              </a:prstGeom>
              <a:solidFill>
                <a:srgbClr val="FFFFFF"/>
              </a:solidFill>
              <a:ln w="1908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3" name="Text Box 179"/>
              <p:cNvSpPr txBox="1">
                <a:spLocks noChangeArrowheads="1"/>
              </p:cNvSpPr>
              <p:nvPr/>
            </p:nvSpPr>
            <p:spPr bwMode="auto">
              <a:xfrm>
                <a:off x="3450" y="901"/>
                <a:ext cx="80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>
                    <a:srgbClr val="40458C"/>
                  </a:buClr>
                  <a:buFont typeface="Verdana" pitchFamily="-96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/>
                  <a:t>rf</a:t>
                </a:r>
              </a:p>
            </p:txBody>
          </p:sp>
        </p:grpSp>
        <p:sp>
          <p:nvSpPr>
            <p:cNvPr id="4117" name="Line 180"/>
            <p:cNvSpPr>
              <a:spLocks noChangeShapeType="1"/>
            </p:cNvSpPr>
            <p:nvPr/>
          </p:nvSpPr>
          <p:spPr bwMode="auto">
            <a:xfrm>
              <a:off x="755" y="3294"/>
              <a:ext cx="1" cy="351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Line 181"/>
            <p:cNvSpPr>
              <a:spLocks noChangeShapeType="1"/>
            </p:cNvSpPr>
            <p:nvPr/>
          </p:nvSpPr>
          <p:spPr bwMode="auto">
            <a:xfrm>
              <a:off x="755" y="3294"/>
              <a:ext cx="1379" cy="424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Line 182"/>
            <p:cNvSpPr>
              <a:spLocks noChangeShapeType="1"/>
            </p:cNvSpPr>
            <p:nvPr/>
          </p:nvSpPr>
          <p:spPr bwMode="auto">
            <a:xfrm>
              <a:off x="2468" y="3288"/>
              <a:ext cx="1" cy="378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20" name="Group 183"/>
            <p:cNvGrpSpPr>
              <a:grpSpLocks/>
            </p:cNvGrpSpPr>
            <p:nvPr/>
          </p:nvGrpSpPr>
          <p:grpSpPr bwMode="auto">
            <a:xfrm>
              <a:off x="1282" y="3137"/>
              <a:ext cx="408" cy="231"/>
              <a:chOff x="2733" y="946"/>
              <a:chExt cx="408" cy="231"/>
            </a:xfrm>
          </p:grpSpPr>
          <p:sp>
            <p:nvSpPr>
              <p:cNvPr id="4130" name="AutoShape 184"/>
              <p:cNvSpPr>
                <a:spLocks noChangeArrowheads="1"/>
              </p:cNvSpPr>
              <p:nvPr/>
            </p:nvSpPr>
            <p:spPr bwMode="auto">
              <a:xfrm>
                <a:off x="2733" y="946"/>
                <a:ext cx="408" cy="207"/>
              </a:xfrm>
              <a:prstGeom prst="roundRect">
                <a:avLst>
                  <a:gd name="adj" fmla="val 48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1" name="AutoShape 185"/>
              <p:cNvSpPr>
                <a:spLocks noChangeArrowheads="1"/>
              </p:cNvSpPr>
              <p:nvPr/>
            </p:nvSpPr>
            <p:spPr bwMode="auto">
              <a:xfrm>
                <a:off x="2733" y="946"/>
                <a:ext cx="407" cy="231"/>
              </a:xfrm>
              <a:prstGeom prst="roundRect">
                <a:avLst>
                  <a:gd name="adj" fmla="val 48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>
                    <a:srgbClr val="40458C"/>
                  </a:buClr>
                  <a:buFont typeface="Verdana" pitchFamily="-96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i="1"/>
                  <a:t>CPU</a:t>
                </a:r>
              </a:p>
            </p:txBody>
          </p:sp>
        </p:grpSp>
        <p:sp>
          <p:nvSpPr>
            <p:cNvPr id="4121" name="Text Box 186"/>
            <p:cNvSpPr txBox="1">
              <a:spLocks noChangeArrowheads="1"/>
            </p:cNvSpPr>
            <p:nvPr/>
          </p:nvSpPr>
          <p:spPr bwMode="auto">
            <a:xfrm>
              <a:off x="1416" y="3880"/>
              <a:ext cx="34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Clr>
                  <a:srgbClr val="40458C"/>
                </a:buClr>
                <a:buFont typeface="Verdana" pitchFamily="-9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/>
                <a:t>bu</a:t>
              </a:r>
            </a:p>
          </p:txBody>
        </p:sp>
        <p:sp>
          <p:nvSpPr>
            <p:cNvPr id="4122" name="Line 187"/>
            <p:cNvSpPr>
              <a:spLocks noChangeShapeType="1"/>
            </p:cNvSpPr>
            <p:nvPr/>
          </p:nvSpPr>
          <p:spPr bwMode="auto">
            <a:xfrm flipH="1">
              <a:off x="1039" y="3300"/>
              <a:ext cx="1147" cy="322"/>
            </a:xfrm>
            <a:prstGeom prst="line">
              <a:avLst/>
            </a:prstGeom>
            <a:noFill/>
            <a:ln w="19080">
              <a:solidFill>
                <a:srgbClr val="40458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23" name="Group 188"/>
            <p:cNvGrpSpPr>
              <a:grpSpLocks/>
            </p:cNvGrpSpPr>
            <p:nvPr/>
          </p:nvGrpSpPr>
          <p:grpSpPr bwMode="auto">
            <a:xfrm>
              <a:off x="1431" y="3737"/>
              <a:ext cx="277" cy="154"/>
              <a:chOff x="2882" y="1546"/>
              <a:chExt cx="277" cy="154"/>
            </a:xfrm>
          </p:grpSpPr>
          <p:sp>
            <p:nvSpPr>
              <p:cNvPr id="4124" name="AutoShape 189"/>
              <p:cNvSpPr>
                <a:spLocks noChangeArrowheads="1"/>
              </p:cNvSpPr>
              <p:nvPr/>
            </p:nvSpPr>
            <p:spPr bwMode="auto">
              <a:xfrm>
                <a:off x="2988" y="1546"/>
                <a:ext cx="172" cy="155"/>
              </a:xfrm>
              <a:prstGeom prst="roundRect">
                <a:avLst>
                  <a:gd name="adj" fmla="val 648"/>
                </a:avLst>
              </a:pr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125" name="Group 190"/>
              <p:cNvGrpSpPr>
                <a:grpSpLocks/>
              </p:cNvGrpSpPr>
              <p:nvPr/>
            </p:nvGrpSpPr>
            <p:grpSpPr bwMode="auto">
              <a:xfrm>
                <a:off x="2882" y="1546"/>
                <a:ext cx="275" cy="153"/>
                <a:chOff x="2882" y="1546"/>
                <a:chExt cx="275" cy="153"/>
              </a:xfrm>
            </p:grpSpPr>
            <p:sp>
              <p:nvSpPr>
                <p:cNvPr id="4126" name="Freeform 191"/>
                <p:cNvSpPr>
                  <a:spLocks noChangeArrowheads="1"/>
                </p:cNvSpPr>
                <p:nvPr/>
              </p:nvSpPr>
              <p:spPr bwMode="auto">
                <a:xfrm>
                  <a:off x="2882" y="1546"/>
                  <a:ext cx="276" cy="154"/>
                </a:xfrm>
                <a:custGeom>
                  <a:avLst/>
                  <a:gdLst>
                    <a:gd name="T0" fmla="*/ 0 w 1218"/>
                    <a:gd name="T1" fmla="*/ 0 h 678"/>
                    <a:gd name="T2" fmla="*/ 0 w 1218"/>
                    <a:gd name="T3" fmla="*/ 0 h 678"/>
                    <a:gd name="T4" fmla="*/ 0 w 1218"/>
                    <a:gd name="T5" fmla="*/ 0 h 678"/>
                    <a:gd name="T6" fmla="*/ 0 w 1218"/>
                    <a:gd name="T7" fmla="*/ 0 h 67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218"/>
                    <a:gd name="T13" fmla="*/ 0 h 678"/>
                    <a:gd name="T14" fmla="*/ 1218 w 1218"/>
                    <a:gd name="T15" fmla="*/ 678 h 67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218" h="678">
                      <a:moveTo>
                        <a:pt x="0" y="0"/>
                      </a:moveTo>
                      <a:lnTo>
                        <a:pt x="1217" y="0"/>
                      </a:lnTo>
                      <a:lnTo>
                        <a:pt x="1217" y="677"/>
                      </a:lnTo>
                      <a:lnTo>
                        <a:pt x="0" y="677"/>
                      </a:lnTo>
                    </a:path>
                  </a:pathLst>
                </a:cu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7" name="Line 192"/>
                <p:cNvSpPr>
                  <a:spLocks noChangeShapeType="1"/>
                </p:cNvSpPr>
                <p:nvPr/>
              </p:nvSpPr>
              <p:spPr bwMode="auto">
                <a:xfrm>
                  <a:off x="3100" y="1546"/>
                  <a:ext cx="1" cy="154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8" name="Line 193"/>
                <p:cNvSpPr>
                  <a:spLocks noChangeShapeType="1"/>
                </p:cNvSpPr>
                <p:nvPr/>
              </p:nvSpPr>
              <p:spPr bwMode="auto">
                <a:xfrm>
                  <a:off x="3044" y="1546"/>
                  <a:ext cx="1" cy="154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9" name="Line 194"/>
                <p:cNvSpPr>
                  <a:spLocks noChangeShapeType="1"/>
                </p:cNvSpPr>
                <p:nvPr/>
              </p:nvSpPr>
              <p:spPr bwMode="auto">
                <a:xfrm>
                  <a:off x="2986" y="1546"/>
                  <a:ext cx="1" cy="154"/>
                </a:xfrm>
                <a:prstGeom prst="line">
                  <a:avLst/>
                </a:prstGeom>
                <a:noFill/>
                <a:ln w="1908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388739" name="Freeform 195"/>
          <p:cNvSpPr>
            <a:spLocks/>
          </p:cNvSpPr>
          <p:nvPr/>
        </p:nvSpPr>
        <p:spPr bwMode="auto">
          <a:xfrm>
            <a:off x="111125" y="2387600"/>
            <a:ext cx="3494088" cy="1887538"/>
          </a:xfrm>
          <a:custGeom>
            <a:avLst/>
            <a:gdLst>
              <a:gd name="T0" fmla="*/ 2147483647 w 2745"/>
              <a:gd name="T1" fmla="*/ 2147483647 h 1441"/>
              <a:gd name="T2" fmla="*/ 2147483647 w 2745"/>
              <a:gd name="T3" fmla="*/ 2147483647 h 1441"/>
              <a:gd name="T4" fmla="*/ 2147483647 w 2745"/>
              <a:gd name="T5" fmla="*/ 2147483647 h 1441"/>
              <a:gd name="T6" fmla="*/ 2147483647 w 2745"/>
              <a:gd name="T7" fmla="*/ 2147483647 h 1441"/>
              <a:gd name="T8" fmla="*/ 2147483647 w 2745"/>
              <a:gd name="T9" fmla="*/ 2147483647 h 1441"/>
              <a:gd name="T10" fmla="*/ 2147483647 w 2745"/>
              <a:gd name="T11" fmla="*/ 2147483647 h 1441"/>
              <a:gd name="T12" fmla="*/ 2147483647 w 2745"/>
              <a:gd name="T13" fmla="*/ 2147483647 h 1441"/>
              <a:gd name="T14" fmla="*/ 2147483647 w 2745"/>
              <a:gd name="T15" fmla="*/ 2147483647 h 1441"/>
              <a:gd name="T16" fmla="*/ 2147483647 w 2745"/>
              <a:gd name="T17" fmla="*/ 2147483647 h 1441"/>
              <a:gd name="T18" fmla="*/ 2147483647 w 2745"/>
              <a:gd name="T19" fmla="*/ 2147483647 h 1441"/>
              <a:gd name="T20" fmla="*/ 2147483647 w 2745"/>
              <a:gd name="T21" fmla="*/ 2147483647 h 1441"/>
              <a:gd name="T22" fmla="*/ 2147483647 w 2745"/>
              <a:gd name="T23" fmla="*/ 2147483647 h 1441"/>
              <a:gd name="T24" fmla="*/ 2147483647 w 2745"/>
              <a:gd name="T25" fmla="*/ 2147483647 h 1441"/>
              <a:gd name="T26" fmla="*/ 2147483647 w 2745"/>
              <a:gd name="T27" fmla="*/ 2147483647 h 1441"/>
              <a:gd name="T28" fmla="*/ 2147483647 w 2745"/>
              <a:gd name="T29" fmla="*/ 2147483647 h 1441"/>
              <a:gd name="T30" fmla="*/ 2147483647 w 2745"/>
              <a:gd name="T31" fmla="*/ 2147483647 h 1441"/>
              <a:gd name="T32" fmla="*/ 2147483647 w 2745"/>
              <a:gd name="T33" fmla="*/ 2147483647 h 1441"/>
              <a:gd name="T34" fmla="*/ 2147483647 w 2745"/>
              <a:gd name="T35" fmla="*/ 2147483647 h 1441"/>
              <a:gd name="T36" fmla="*/ 2147483647 w 2745"/>
              <a:gd name="T37" fmla="*/ 2147483647 h 1441"/>
              <a:gd name="T38" fmla="*/ 2147483647 w 2745"/>
              <a:gd name="T39" fmla="*/ 2147483647 h 1441"/>
              <a:gd name="T40" fmla="*/ 2147483647 w 2745"/>
              <a:gd name="T41" fmla="*/ 2147483647 h 1441"/>
              <a:gd name="T42" fmla="*/ 2147483647 w 2745"/>
              <a:gd name="T43" fmla="*/ 2147483647 h 1441"/>
              <a:gd name="T44" fmla="*/ 2147483647 w 2745"/>
              <a:gd name="T45" fmla="*/ 2147483647 h 1441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745"/>
              <a:gd name="T70" fmla="*/ 0 h 1441"/>
              <a:gd name="T71" fmla="*/ 2745 w 2745"/>
              <a:gd name="T72" fmla="*/ 1441 h 1441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745" h="1441">
                <a:moveTo>
                  <a:pt x="863" y="1417"/>
                </a:moveTo>
                <a:cubicBezTo>
                  <a:pt x="791" y="1441"/>
                  <a:pt x="680" y="1396"/>
                  <a:pt x="620" y="1360"/>
                </a:cubicBezTo>
                <a:cubicBezTo>
                  <a:pt x="474" y="1274"/>
                  <a:pt x="342" y="1180"/>
                  <a:pt x="222" y="1060"/>
                </a:cubicBezTo>
                <a:cubicBezTo>
                  <a:pt x="184" y="1022"/>
                  <a:pt x="147" y="983"/>
                  <a:pt x="117" y="938"/>
                </a:cubicBezTo>
                <a:cubicBezTo>
                  <a:pt x="94" y="904"/>
                  <a:pt x="52" y="833"/>
                  <a:pt x="52" y="833"/>
                </a:cubicBezTo>
                <a:cubicBezTo>
                  <a:pt x="37" y="773"/>
                  <a:pt x="15" y="715"/>
                  <a:pt x="3" y="654"/>
                </a:cubicBezTo>
                <a:cubicBezTo>
                  <a:pt x="4" y="643"/>
                  <a:pt x="0" y="512"/>
                  <a:pt x="28" y="476"/>
                </a:cubicBezTo>
                <a:cubicBezTo>
                  <a:pt x="149" y="321"/>
                  <a:pt x="325" y="237"/>
                  <a:pt x="506" y="168"/>
                </a:cubicBezTo>
                <a:cubicBezTo>
                  <a:pt x="639" y="117"/>
                  <a:pt x="753" y="75"/>
                  <a:pt x="896" y="62"/>
                </a:cubicBezTo>
                <a:cubicBezTo>
                  <a:pt x="968" y="48"/>
                  <a:pt x="1042" y="44"/>
                  <a:pt x="1115" y="38"/>
                </a:cubicBezTo>
                <a:cubicBezTo>
                  <a:pt x="1347" y="0"/>
                  <a:pt x="1573" y="41"/>
                  <a:pt x="1804" y="62"/>
                </a:cubicBezTo>
                <a:cubicBezTo>
                  <a:pt x="1884" y="81"/>
                  <a:pt x="1966" y="96"/>
                  <a:pt x="2048" y="103"/>
                </a:cubicBezTo>
                <a:cubicBezTo>
                  <a:pt x="2130" y="130"/>
                  <a:pt x="2220" y="143"/>
                  <a:pt x="2299" y="176"/>
                </a:cubicBezTo>
                <a:cubicBezTo>
                  <a:pt x="2358" y="201"/>
                  <a:pt x="2442" y="226"/>
                  <a:pt x="2494" y="257"/>
                </a:cubicBezTo>
                <a:cubicBezTo>
                  <a:pt x="2524" y="275"/>
                  <a:pt x="2550" y="295"/>
                  <a:pt x="2583" y="306"/>
                </a:cubicBezTo>
                <a:cubicBezTo>
                  <a:pt x="2624" y="347"/>
                  <a:pt x="2672" y="370"/>
                  <a:pt x="2705" y="419"/>
                </a:cubicBezTo>
                <a:cubicBezTo>
                  <a:pt x="2745" y="545"/>
                  <a:pt x="2669" y="615"/>
                  <a:pt x="2616" y="719"/>
                </a:cubicBezTo>
                <a:cubicBezTo>
                  <a:pt x="2587" y="776"/>
                  <a:pt x="2564" y="852"/>
                  <a:pt x="2518" y="898"/>
                </a:cubicBezTo>
                <a:cubicBezTo>
                  <a:pt x="2491" y="925"/>
                  <a:pt x="2453" y="977"/>
                  <a:pt x="2421" y="1003"/>
                </a:cubicBezTo>
                <a:cubicBezTo>
                  <a:pt x="2318" y="1088"/>
                  <a:pt x="2217" y="1171"/>
                  <a:pt x="2096" y="1230"/>
                </a:cubicBezTo>
                <a:cubicBezTo>
                  <a:pt x="2058" y="1270"/>
                  <a:pt x="1942" y="1317"/>
                  <a:pt x="1885" y="1328"/>
                </a:cubicBezTo>
                <a:cubicBezTo>
                  <a:pt x="1750" y="1418"/>
                  <a:pt x="1540" y="1396"/>
                  <a:pt x="1391" y="1401"/>
                </a:cubicBezTo>
                <a:cubicBezTo>
                  <a:pt x="1131" y="1433"/>
                  <a:pt x="992" y="1425"/>
                  <a:pt x="660" y="1425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88740" name="Freeform 196"/>
          <p:cNvSpPr>
            <a:spLocks/>
          </p:cNvSpPr>
          <p:nvPr/>
        </p:nvSpPr>
        <p:spPr bwMode="auto">
          <a:xfrm>
            <a:off x="3929063" y="2446338"/>
            <a:ext cx="5086350" cy="2152650"/>
          </a:xfrm>
          <a:custGeom>
            <a:avLst/>
            <a:gdLst>
              <a:gd name="T0" fmla="*/ 2147483647 w 3204"/>
              <a:gd name="T1" fmla="*/ 2147483647 h 1356"/>
              <a:gd name="T2" fmla="*/ 2147483647 w 3204"/>
              <a:gd name="T3" fmla="*/ 2147483647 h 1356"/>
              <a:gd name="T4" fmla="*/ 2147483647 w 3204"/>
              <a:gd name="T5" fmla="*/ 2147483647 h 1356"/>
              <a:gd name="T6" fmla="*/ 2147483647 w 3204"/>
              <a:gd name="T7" fmla="*/ 2147483647 h 1356"/>
              <a:gd name="T8" fmla="*/ 2147483647 w 3204"/>
              <a:gd name="T9" fmla="*/ 0 h 1356"/>
              <a:gd name="T10" fmla="*/ 2147483647 w 3204"/>
              <a:gd name="T11" fmla="*/ 2147483647 h 1356"/>
              <a:gd name="T12" fmla="*/ 2147483647 w 3204"/>
              <a:gd name="T13" fmla="*/ 2147483647 h 1356"/>
              <a:gd name="T14" fmla="*/ 2147483647 w 3204"/>
              <a:gd name="T15" fmla="*/ 2147483647 h 1356"/>
              <a:gd name="T16" fmla="*/ 2147483647 w 3204"/>
              <a:gd name="T17" fmla="*/ 2147483647 h 1356"/>
              <a:gd name="T18" fmla="*/ 2147483647 w 3204"/>
              <a:gd name="T19" fmla="*/ 2147483647 h 1356"/>
              <a:gd name="T20" fmla="*/ 2147483647 w 3204"/>
              <a:gd name="T21" fmla="*/ 2147483647 h 1356"/>
              <a:gd name="T22" fmla="*/ 2147483647 w 3204"/>
              <a:gd name="T23" fmla="*/ 2147483647 h 1356"/>
              <a:gd name="T24" fmla="*/ 2147483647 w 3204"/>
              <a:gd name="T25" fmla="*/ 2147483647 h 1356"/>
              <a:gd name="T26" fmla="*/ 2147483647 w 3204"/>
              <a:gd name="T27" fmla="*/ 2147483647 h 1356"/>
              <a:gd name="T28" fmla="*/ 2147483647 w 3204"/>
              <a:gd name="T29" fmla="*/ 2147483647 h 1356"/>
              <a:gd name="T30" fmla="*/ 2147483647 w 3204"/>
              <a:gd name="T31" fmla="*/ 2147483647 h 1356"/>
              <a:gd name="T32" fmla="*/ 2147483647 w 3204"/>
              <a:gd name="T33" fmla="*/ 2147483647 h 1356"/>
              <a:gd name="T34" fmla="*/ 2147483647 w 3204"/>
              <a:gd name="T35" fmla="*/ 2147483647 h 1356"/>
              <a:gd name="T36" fmla="*/ 2147483647 w 3204"/>
              <a:gd name="T37" fmla="*/ 2147483647 h 1356"/>
              <a:gd name="T38" fmla="*/ 2147483647 w 3204"/>
              <a:gd name="T39" fmla="*/ 2147483647 h 1356"/>
              <a:gd name="T40" fmla="*/ 2147483647 w 3204"/>
              <a:gd name="T41" fmla="*/ 2147483647 h 1356"/>
              <a:gd name="T42" fmla="*/ 2147483647 w 3204"/>
              <a:gd name="T43" fmla="*/ 2147483647 h 1356"/>
              <a:gd name="T44" fmla="*/ 2147483647 w 3204"/>
              <a:gd name="T45" fmla="*/ 2147483647 h 1356"/>
              <a:gd name="T46" fmla="*/ 2147483647 w 3204"/>
              <a:gd name="T47" fmla="*/ 2147483647 h 1356"/>
              <a:gd name="T48" fmla="*/ 2147483647 w 3204"/>
              <a:gd name="T49" fmla="*/ 2147483647 h 1356"/>
              <a:gd name="T50" fmla="*/ 2147483647 w 3204"/>
              <a:gd name="T51" fmla="*/ 2147483647 h 135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204"/>
              <a:gd name="T79" fmla="*/ 0 h 1356"/>
              <a:gd name="T80" fmla="*/ 3204 w 3204"/>
              <a:gd name="T81" fmla="*/ 1356 h 135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204" h="1356">
                <a:moveTo>
                  <a:pt x="48" y="998"/>
                </a:moveTo>
                <a:cubicBezTo>
                  <a:pt x="0" y="854"/>
                  <a:pt x="22" y="938"/>
                  <a:pt x="40" y="633"/>
                </a:cubicBezTo>
                <a:cubicBezTo>
                  <a:pt x="63" y="240"/>
                  <a:pt x="573" y="119"/>
                  <a:pt x="884" y="57"/>
                </a:cubicBezTo>
                <a:cubicBezTo>
                  <a:pt x="962" y="41"/>
                  <a:pt x="1039" y="26"/>
                  <a:pt x="1119" y="17"/>
                </a:cubicBezTo>
                <a:cubicBezTo>
                  <a:pt x="1254" y="1"/>
                  <a:pt x="1126" y="12"/>
                  <a:pt x="1354" y="0"/>
                </a:cubicBezTo>
                <a:cubicBezTo>
                  <a:pt x="1703" y="4"/>
                  <a:pt x="2033" y="10"/>
                  <a:pt x="2376" y="25"/>
                </a:cubicBezTo>
                <a:cubicBezTo>
                  <a:pt x="2526" y="46"/>
                  <a:pt x="2339" y="17"/>
                  <a:pt x="2490" y="49"/>
                </a:cubicBezTo>
                <a:cubicBezTo>
                  <a:pt x="2549" y="61"/>
                  <a:pt x="2609" y="61"/>
                  <a:pt x="2668" y="73"/>
                </a:cubicBezTo>
                <a:cubicBezTo>
                  <a:pt x="2713" y="82"/>
                  <a:pt x="2743" y="99"/>
                  <a:pt x="2790" y="106"/>
                </a:cubicBezTo>
                <a:cubicBezTo>
                  <a:pt x="2870" y="132"/>
                  <a:pt x="2958" y="150"/>
                  <a:pt x="3034" y="187"/>
                </a:cubicBezTo>
                <a:cubicBezTo>
                  <a:pt x="3068" y="204"/>
                  <a:pt x="3095" y="224"/>
                  <a:pt x="3131" y="236"/>
                </a:cubicBezTo>
                <a:cubicBezTo>
                  <a:pt x="3171" y="296"/>
                  <a:pt x="3156" y="266"/>
                  <a:pt x="3180" y="325"/>
                </a:cubicBezTo>
                <a:cubicBezTo>
                  <a:pt x="3185" y="384"/>
                  <a:pt x="3193" y="431"/>
                  <a:pt x="3204" y="487"/>
                </a:cubicBezTo>
                <a:cubicBezTo>
                  <a:pt x="3201" y="552"/>
                  <a:pt x="3202" y="617"/>
                  <a:pt x="3196" y="682"/>
                </a:cubicBezTo>
                <a:cubicBezTo>
                  <a:pt x="3195" y="690"/>
                  <a:pt x="3177" y="759"/>
                  <a:pt x="3171" y="779"/>
                </a:cubicBezTo>
                <a:cubicBezTo>
                  <a:pt x="3138" y="887"/>
                  <a:pt x="3073" y="1051"/>
                  <a:pt x="2960" y="1096"/>
                </a:cubicBezTo>
                <a:cubicBezTo>
                  <a:pt x="2895" y="1122"/>
                  <a:pt x="2839" y="1160"/>
                  <a:pt x="2774" y="1185"/>
                </a:cubicBezTo>
                <a:cubicBezTo>
                  <a:pt x="2709" y="1210"/>
                  <a:pt x="2665" y="1225"/>
                  <a:pt x="2595" y="1234"/>
                </a:cubicBezTo>
                <a:cubicBezTo>
                  <a:pt x="2576" y="1239"/>
                  <a:pt x="2557" y="1243"/>
                  <a:pt x="2539" y="1250"/>
                </a:cubicBezTo>
                <a:cubicBezTo>
                  <a:pt x="2522" y="1256"/>
                  <a:pt x="2507" y="1269"/>
                  <a:pt x="2490" y="1274"/>
                </a:cubicBezTo>
                <a:cubicBezTo>
                  <a:pt x="2472" y="1280"/>
                  <a:pt x="2452" y="1278"/>
                  <a:pt x="2433" y="1282"/>
                </a:cubicBezTo>
                <a:cubicBezTo>
                  <a:pt x="2305" y="1310"/>
                  <a:pt x="2199" y="1346"/>
                  <a:pt x="2068" y="1355"/>
                </a:cubicBezTo>
                <a:cubicBezTo>
                  <a:pt x="1650" y="1351"/>
                  <a:pt x="1247" y="1356"/>
                  <a:pt x="835" y="1315"/>
                </a:cubicBezTo>
                <a:cubicBezTo>
                  <a:pt x="690" y="1301"/>
                  <a:pt x="556" y="1245"/>
                  <a:pt x="413" y="1225"/>
                </a:cubicBezTo>
                <a:cubicBezTo>
                  <a:pt x="287" y="1177"/>
                  <a:pt x="142" y="1153"/>
                  <a:pt x="56" y="1039"/>
                </a:cubicBezTo>
                <a:cubicBezTo>
                  <a:pt x="45" y="1005"/>
                  <a:pt x="48" y="974"/>
                  <a:pt x="64" y="941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3" name="Date Placeholder 20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205" name="Slide Number Placeholder 20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206" name="Footer Placeholder 20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8685" grpId="0"/>
      <p:bldP spid="1388739" grpId="0" animBg="1"/>
      <p:bldP spid="138874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Action Connectives:</a:t>
            </a:r>
            <a:br>
              <a:rPr lang="en-US" sz="4000" smtClean="0"/>
            </a:br>
            <a:r>
              <a:rPr lang="en-US" sz="4000" smtClean="0"/>
              <a:t>Par vs. Seq</a:t>
            </a:r>
          </a:p>
        </p:txBody>
      </p:sp>
      <p:sp>
        <p:nvSpPr>
          <p:cNvPr id="1675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06563"/>
            <a:ext cx="8305800" cy="4622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Parallel compositions (a1;a2)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Neither action observes others’ updates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Writes are disjoint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Natural in hardware</a:t>
            </a:r>
          </a:p>
          <a:p>
            <a:pPr lvl="1">
              <a:lnSpc>
                <a:spcPct val="80000"/>
              </a:lnSpc>
            </a:pPr>
            <a:endParaRPr lang="en-US" sz="2400" smtClean="0"/>
          </a:p>
          <a:p>
            <a:pPr lvl="2">
              <a:lnSpc>
                <a:spcPct val="80000"/>
              </a:lnSpc>
            </a:pPr>
            <a:endParaRPr lang="en-US" sz="2000" smtClean="0"/>
          </a:p>
          <a:p>
            <a:pPr>
              <a:lnSpc>
                <a:spcPct val="80000"/>
              </a:lnSpc>
            </a:pPr>
            <a:endParaRPr lang="en-US" sz="2800" smtClean="0"/>
          </a:p>
          <a:p>
            <a:pPr>
              <a:lnSpc>
                <a:spcPct val="80000"/>
              </a:lnSpc>
            </a:pPr>
            <a:r>
              <a:rPr lang="en-US" sz="2800" smtClean="0"/>
              <a:t>Sequential Connective (a1 &lt;$&gt; a2) 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a2 observes a1’s updates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Still atomic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Not present in BSV because of implementation complications </a:t>
            </a:r>
          </a:p>
        </p:txBody>
      </p:sp>
      <p:sp>
        <p:nvSpPr>
          <p:cNvPr id="1675268" name="Text Box 4"/>
          <p:cNvSpPr txBox="1">
            <a:spLocks noChangeArrowheads="1"/>
          </p:cNvSpPr>
          <p:nvPr/>
        </p:nvSpPr>
        <p:spPr bwMode="auto">
          <a:xfrm>
            <a:off x="2070100" y="3530600"/>
            <a:ext cx="2965450" cy="341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-96" charset="2"/>
              <a:buNone/>
            </a:pPr>
            <a:r>
              <a:rPr lang="en-US"/>
              <a:t>(r1 &lt;= r2 ;  r2 &lt;= r1)</a:t>
            </a:r>
          </a:p>
        </p:txBody>
      </p:sp>
      <p:sp>
        <p:nvSpPr>
          <p:cNvPr id="1675269" name="Text Box 5"/>
          <p:cNvSpPr txBox="1">
            <a:spLocks noChangeArrowheads="1"/>
          </p:cNvSpPr>
          <p:nvPr/>
        </p:nvSpPr>
        <p:spPr bwMode="auto">
          <a:xfrm>
            <a:off x="5245100" y="3530600"/>
            <a:ext cx="200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-96" charset="2"/>
              <a:buNone/>
            </a:pPr>
            <a:r>
              <a:rPr lang="en-US"/>
              <a:t>swaps r1 &amp; r2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779713" y="6227763"/>
            <a:ext cx="5330825" cy="341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-96" charset="2"/>
              <a:buNone/>
            </a:pPr>
            <a:r>
              <a:rPr lang="en-US"/>
              <a:t>We need to split the rule to get rid of &lt;$&gt; 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5267" grpId="0" build="p"/>
      <p:bldP spid="1675268" grpId="0" animBg="1"/>
      <p:bldP spid="1675269" grpId="0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Predicating Actions:</a:t>
            </a:r>
            <a:br>
              <a:rPr lang="en-US" sz="4000" smtClean="0"/>
            </a:br>
            <a:r>
              <a:rPr lang="en-US" sz="4000" smtClean="0"/>
              <a:t>Guards vs. Ifs</a:t>
            </a:r>
          </a:p>
        </p:txBody>
      </p:sp>
      <p:sp>
        <p:nvSpPr>
          <p:cNvPr id="1677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92275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Guards affect their surroundings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2000" smtClean="0">
                <a:solidFill>
                  <a:schemeClr val="tx2"/>
                </a:solidFill>
              </a:rPr>
              <a:t>	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2000" smtClean="0">
                <a:solidFill>
                  <a:schemeClr val="tx2"/>
                </a:solidFill>
              </a:rPr>
              <a:t>	(a1 when p1)  ; a2  </a:t>
            </a:r>
            <a:r>
              <a:rPr lang="en-US" sz="2000" smtClean="0">
                <a:solidFill>
                  <a:schemeClr val="tx2"/>
                </a:solidFill>
                <a:sym typeface="Wingdings" pitchFamily="-96" charset="2"/>
              </a:rPr>
              <a:t>==&gt; </a:t>
            </a:r>
            <a:r>
              <a:rPr lang="en-US" sz="2000" smtClean="0">
                <a:solidFill>
                  <a:schemeClr val="tx2"/>
                </a:solidFill>
              </a:rPr>
              <a:t> (a1 ; a2) when p1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The effect of an “if” is local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  <a:buFont typeface="Wingdings" pitchFamily="-96" charset="2"/>
              <a:buNone/>
            </a:pPr>
            <a:r>
              <a:rPr lang="en-US" sz="2000" smtClean="0">
                <a:solidFill>
                  <a:schemeClr val="tx2"/>
                </a:solidFill>
              </a:rPr>
              <a:t>   (if p1 then a1) ; a2 </a:t>
            </a:r>
            <a:r>
              <a:rPr lang="en-US" sz="2000" smtClean="0">
                <a:solidFill>
                  <a:schemeClr val="tx2"/>
                </a:solidFill>
                <a:sym typeface="Wingdings" pitchFamily="-96" charset="2"/>
              </a:rPr>
              <a:t>==&gt; </a:t>
            </a:r>
            <a:r>
              <a:rPr lang="en-US" sz="2000" smtClean="0">
                <a:solidFill>
                  <a:schemeClr val="tx2"/>
                </a:solidFill>
              </a:rPr>
              <a:t>if p1 then (a1 ; a2) else a2</a:t>
            </a:r>
          </a:p>
          <a:p>
            <a:pPr>
              <a:lnSpc>
                <a:spcPct val="90000"/>
              </a:lnSpc>
              <a:buFont typeface="Wingdings" pitchFamily="-96" charset="2"/>
              <a:buNone/>
            </a:pPr>
            <a:endParaRPr lang="en-US" sz="200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Font typeface="Wingdings" pitchFamily="-96" charset="2"/>
              <a:buNone/>
            </a:pPr>
            <a:r>
              <a:rPr lang="en-US" sz="2000" smtClean="0">
                <a:solidFill>
                  <a:schemeClr val="tx2"/>
                </a:solidFill>
              </a:rPr>
              <a:t>			</a:t>
            </a:r>
            <a:r>
              <a:rPr lang="en-US" sz="2400" i="1" smtClean="0"/>
              <a:t>p1 has no effect on a2</a:t>
            </a:r>
            <a:r>
              <a:rPr lang="en-US" sz="2400" i="1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7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731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Splitting the rule</a:t>
            </a:r>
          </a:p>
        </p:txBody>
      </p:sp>
      <p:sp>
        <p:nvSpPr>
          <p:cNvPr id="29699" name="Text Box 35"/>
          <p:cNvSpPr txBox="1">
            <a:spLocks noChangeArrowheads="1"/>
          </p:cNvSpPr>
          <p:nvPr/>
        </p:nvSpPr>
        <p:spPr bwMode="auto">
          <a:xfrm>
            <a:off x="615950" y="1573213"/>
            <a:ext cx="8421688" cy="387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latin typeface="Courier New" pitchFamily="49" charset="0"/>
              </a:rPr>
              <a:t>rule</a:t>
            </a:r>
            <a:r>
              <a:rPr lang="en-US" sz="2400" b="1">
                <a:solidFill>
                  <a:srgbClr val="7030A0"/>
                </a:solidFill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fetch(True); 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imem.req(pc)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pc &lt;= predIa;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latin typeface="Courier New" pitchFamily="49" charset="0"/>
              </a:rPr>
              <a:t>endrule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endParaRPr lang="en-US" sz="2400" b="1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latin typeface="Courier New" pitchFamily="49" charset="0"/>
              </a:rPr>
              <a:t>rule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decode(True);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400" b="1">
                <a:latin typeface="Courier New" pitchFamily="49" charset="0"/>
              </a:rPr>
              <a:t>let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instr &lt;- imem.resp();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execute.enqIt(newIt(instr,rf)) </a:t>
            </a:r>
            <a:r>
              <a:rPr lang="en-US" sz="2400" b="1">
                <a:latin typeface="Courier New" pitchFamily="49" charset="0"/>
              </a:rPr>
              <a:t>when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  (!execute.stall(instr));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latin typeface="Courier New" pitchFamily="49" charset="0"/>
              </a:rPr>
              <a:t>endrule</a:t>
            </a:r>
          </a:p>
        </p:txBody>
      </p:sp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1271588" y="5434013"/>
            <a:ext cx="713581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Suppose the PC was also needed to decode the instruction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Passing data from Fetch to Decode</a:t>
            </a:r>
          </a:p>
        </p:txBody>
      </p:sp>
      <p:sp>
        <p:nvSpPr>
          <p:cNvPr id="30723" name="Text Box 35"/>
          <p:cNvSpPr txBox="1">
            <a:spLocks noChangeArrowheads="1"/>
          </p:cNvSpPr>
          <p:nvPr/>
        </p:nvSpPr>
        <p:spPr bwMode="auto">
          <a:xfrm>
            <a:off x="615950" y="1573213"/>
            <a:ext cx="8421688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latin typeface="Courier New" pitchFamily="49" charset="0"/>
              </a:rPr>
              <a:t>rule</a:t>
            </a:r>
            <a:r>
              <a:rPr lang="en-US" sz="2400" b="1">
                <a:solidFill>
                  <a:srgbClr val="7030A0"/>
                </a:solidFill>
                <a:latin typeface="Courier New" pitchFamily="49" charset="0"/>
              </a:rPr>
              <a:t> 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fetch(True); 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imem.req(pc);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400" b="1">
                <a:solidFill>
                  <a:srgbClr val="FF0000"/>
                </a:solidFill>
                <a:latin typeface="Courier New" pitchFamily="49" charset="0"/>
              </a:rPr>
              <a:t>fet2decQ.enq(pc);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pc &lt;= predIa;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latin typeface="Courier New" pitchFamily="49" charset="0"/>
              </a:rPr>
              <a:t>endrule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endParaRPr lang="en-US" sz="2400" b="1">
              <a:solidFill>
                <a:schemeClr val="tx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latin typeface="Courier New" pitchFamily="49" charset="0"/>
              </a:rPr>
              <a:t>rule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decode(True);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400" b="1">
                <a:latin typeface="Courier New" pitchFamily="49" charset="0"/>
              </a:rPr>
              <a:t>let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instr &lt;- imem.resp();</a:t>
            </a:r>
          </a:p>
          <a:p>
            <a:pPr>
              <a:lnSpc>
                <a:spcPct val="65000"/>
              </a:lnSpc>
              <a:spcBef>
                <a:spcPct val="20000"/>
              </a:spcBef>
              <a:buFont typeface="Wingdings" pitchFamily="-96" charset="2"/>
              <a:buNone/>
            </a:pPr>
            <a:r>
              <a:rPr lang="en-US" sz="240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2400" b="1">
                <a:solidFill>
                  <a:srgbClr val="FF0000"/>
                </a:solidFill>
                <a:latin typeface="Courier New" pitchFamily="49" charset="0"/>
              </a:rPr>
              <a:t>let pc = fet2decQ.first();</a:t>
            </a:r>
          </a:p>
          <a:p>
            <a:pPr>
              <a:lnSpc>
                <a:spcPct val="65000"/>
              </a:lnSpc>
              <a:spcBef>
                <a:spcPct val="20000"/>
              </a:spcBef>
              <a:buFont typeface="Wingdings" pitchFamily="-96" charset="2"/>
              <a:buNone/>
            </a:pPr>
            <a:r>
              <a:rPr lang="en-US" sz="2400" b="1">
                <a:solidFill>
                  <a:srgbClr val="FF0000"/>
                </a:solidFill>
                <a:latin typeface="Courier New" pitchFamily="49" charset="0"/>
              </a:rPr>
              <a:t>  fet2decQ.deq();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execute.enqIt(newIt(instr,rf,</a:t>
            </a:r>
            <a:r>
              <a:rPr lang="en-US" sz="2400" b="1">
                <a:solidFill>
                  <a:srgbClr val="FF0000"/>
                </a:solidFill>
                <a:latin typeface="Courier New" pitchFamily="49" charset="0"/>
              </a:rPr>
              <a:t>pc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)) 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2400" b="1">
                <a:latin typeface="Courier New" pitchFamily="49" charset="0"/>
              </a:rPr>
              <a:t>when</a:t>
            </a:r>
            <a:r>
              <a:rPr lang="en-US" sz="2400" b="1">
                <a:solidFill>
                  <a:schemeClr val="tx2"/>
                </a:solidFill>
                <a:latin typeface="Courier New" pitchFamily="49" charset="0"/>
              </a:rPr>
              <a:t> (!execute.stall(instr));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sz="2400" b="1">
                <a:latin typeface="Courier New" pitchFamily="49" charset="0"/>
              </a:rPr>
              <a:t>endrule</a:t>
            </a: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5510213" y="1397000"/>
            <a:ext cx="3048000" cy="1346200"/>
          </a:xfrm>
          <a:prstGeom prst="wedgeRectCallout">
            <a:avLst>
              <a:gd name="adj1" fmla="val -95389"/>
              <a:gd name="adj2" fmla="val 14398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itchFamily="-96" charset="2"/>
              <a:buNone/>
            </a:pPr>
            <a:r>
              <a:rPr lang="en-US" sz="2000"/>
              <a:t>All data between actions passed through state </a:t>
            </a:r>
          </a:p>
          <a:p>
            <a:pPr algn="ctr">
              <a:buFont typeface="Wingdings" pitchFamily="-96" charset="2"/>
              <a:buNone/>
            </a:pPr>
            <a:r>
              <a:rPr lang="en-US" sz="2000"/>
              <a:t>(imem + fet2decQ)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Methods of Fetch module</a:t>
            </a:r>
          </a:p>
        </p:txBody>
      </p:sp>
      <p:sp>
        <p:nvSpPr>
          <p:cNvPr id="317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27188"/>
            <a:ext cx="7772400" cy="4587875"/>
          </a:xfrm>
        </p:spPr>
        <p:txBody>
          <a:bodyPr/>
          <a:lstStyle/>
          <a:p>
            <a:pPr>
              <a:buFont typeface="Wingdings" pitchFamily="-96" charset="2"/>
              <a:buNone/>
            </a:pPr>
            <a:r>
              <a:rPr lang="en-US" smtClean="0"/>
              <a:t>To finish we need to change method setPC so that the next instruction sent to the Execute module is the correct one </a:t>
            </a:r>
          </a:p>
          <a:p>
            <a:pPr>
              <a:buFont typeface="Wingdings" pitchFamily="-96" charset="2"/>
              <a:buNone/>
            </a:pPr>
            <a:endParaRPr lang="en-US" smtClean="0"/>
          </a:p>
          <a:p>
            <a:pPr>
              <a:buFont typeface="Wingdings" pitchFamily="-96" charset="2"/>
              <a:buNone/>
            </a:pPr>
            <a:r>
              <a:rPr lang="en-US" sz="2400" b="1" smtClean="0">
                <a:latin typeface="Courier New" pitchFamily="49" charset="0"/>
              </a:rPr>
              <a:t>method </a:t>
            </a:r>
            <a:r>
              <a:rPr lang="en-US" sz="2400" b="1" smtClean="0">
                <a:solidFill>
                  <a:schemeClr val="tx2"/>
                </a:solidFill>
                <a:latin typeface="Courier New" pitchFamily="49" charset="0"/>
              </a:rPr>
              <a:t>setPC(Iaddress npc);</a:t>
            </a:r>
          </a:p>
          <a:p>
            <a:pPr>
              <a:buFont typeface="Wingdings" pitchFamily="-96" charset="2"/>
              <a:buNone/>
            </a:pPr>
            <a:r>
              <a:rPr lang="en-US" sz="2400" b="1" smtClean="0">
                <a:solidFill>
                  <a:schemeClr val="tx2"/>
                </a:solidFill>
                <a:latin typeface="Courier New" pitchFamily="49" charset="0"/>
              </a:rPr>
              <a:t>  pc &lt;= npc;</a:t>
            </a:r>
          </a:p>
          <a:p>
            <a:pPr>
              <a:buFont typeface="Wingdings" pitchFamily="-96" charset="2"/>
              <a:buNone/>
            </a:pPr>
            <a:r>
              <a:rPr lang="en-US" sz="2400" b="1" smtClean="0">
                <a:latin typeface="Courier New" pitchFamily="49" charset="0"/>
              </a:rPr>
              <a:t>  </a:t>
            </a:r>
            <a:r>
              <a:rPr lang="en-US" sz="2400" b="1" smtClean="0">
                <a:solidFill>
                  <a:srgbClr val="FF0000"/>
                </a:solidFill>
                <a:latin typeface="Courier New" pitchFamily="49" charset="0"/>
              </a:rPr>
              <a:t>fet2decQ.clear();</a:t>
            </a:r>
          </a:p>
          <a:p>
            <a:pPr>
              <a:buFont typeface="Wingdings" pitchFamily="-96" charset="2"/>
              <a:buNone/>
            </a:pPr>
            <a:r>
              <a:rPr lang="en-US" sz="2400" b="1" smtClean="0">
                <a:latin typeface="Courier New" pitchFamily="49" charset="0"/>
              </a:rPr>
              <a:t>endmethod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Multicycle memory:</a:t>
            </a:r>
            <a:br>
              <a:rPr lang="en-US" sz="2400" smtClean="0"/>
            </a:br>
            <a:r>
              <a:rPr lang="en-US" sz="4000" smtClean="0"/>
              <a:t>Refined Execute Module Rule</a:t>
            </a:r>
            <a:endParaRPr lang="en-US" smtClean="0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696913" y="1601788"/>
            <a:ext cx="7821612" cy="509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rule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execute (True);</a:t>
            </a:r>
            <a:b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case (it)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matches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/>
            </a:r>
            <a:b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EAdd{dst:.rd,src1:.va,src2:.vb}: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		</a:t>
            </a:r>
            <a:r>
              <a:rPr lang="en-GB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fetch.writeback</a:t>
            </a:r>
            <a:r>
              <a:rPr lang="en-GB" b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(rd, va+vb); bu.deq();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EBz {cond:.cv,addr:.av}: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	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if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(cv == 0)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then 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		</a:t>
            </a:r>
            <a:r>
              <a:rPr lang="en-GB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fetch.setPC(av);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GB" b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bu.clear(); </a:t>
            </a:r>
            <a:r>
              <a:rPr lang="en-GB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</a:t>
            </a:r>
            <a:endParaRPr lang="en-US" b="1"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 	else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bu.deq();</a:t>
            </a:r>
            <a:b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ELoad{dst:.rd,addr:.av}: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begin</a:t>
            </a:r>
            <a:endParaRPr lang="en-US" b="1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let val &lt;- actionvalue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             dMem.req(Read {av}) &lt;$&gt;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             v &lt;- dMem.resp();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             return v; endactionvalue;</a:t>
            </a:r>
            <a:endParaRPr lang="en-US" b="1"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	</a:t>
            </a:r>
            <a:r>
              <a:rPr lang="en-GB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fetch.writeback</a:t>
            </a:r>
            <a:r>
              <a:rPr lang="en-GB" b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(rd, 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val</a:t>
            </a:r>
            <a:r>
              <a:rPr lang="en-GB" b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); bu.deq();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 end</a:t>
            </a:r>
            <a:b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</a:b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EStore{value:.vv,addr:.av}: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dMem.req(Write {av, vv}); &lt;$&gt;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let val  &lt;- dMem.resp();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bu.deq();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  endcase endrule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Splitting the Backend Rules:</a:t>
            </a:r>
            <a:br>
              <a:rPr lang="en-US" sz="4000" smtClean="0"/>
            </a:br>
            <a:r>
              <a:rPr lang="en-US" sz="2400" smtClean="0"/>
              <a:t>The execute rule</a:t>
            </a:r>
            <a:endParaRPr lang="en-US" sz="6600" smtClean="0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696913" y="1601788"/>
            <a:ext cx="7586662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rule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execute (True);</a:t>
            </a:r>
            <a:b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bu.deq();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case (it)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matches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/>
            </a:r>
            <a:b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EAdd{dst:.rd,src1:.va,src2:.vb}: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	exec2wbQ.enq ( WWB {dst: rd, val: va+vb});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EBz {cond:.cv,addr:.av}: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	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if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(cv == 0)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then 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	  </a:t>
            </a:r>
            <a:r>
              <a:rPr lang="en-GB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fetch.setPC(av);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GB" b="1">
                <a:solidFill>
                  <a:srgbClr val="660066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bu.clear(); </a:t>
            </a:r>
            <a:r>
              <a:rPr lang="en-GB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;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/>
            </a:r>
            <a:b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</a:b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ELoad{dst:.rd,addr:.av}: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begin</a:t>
            </a:r>
            <a:endParaRPr lang="en-US" b="1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dMem.req(Read {addr:av}); 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exec2wbQ.enq(WLd {dst:rd});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</a:t>
            </a:r>
            <a:b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</a:b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tagged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EStore{value:.vv,addr:.av}: 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begin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dMem.req(Write {addr:av, val:vv});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exec2wbQ.enq(WSt {});</a:t>
            </a: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 end</a:t>
            </a: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endcase endrule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b="1"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rule writeback(True);</a:t>
            </a:r>
          </a:p>
          <a:p>
            <a:pPr>
              <a:lnSpc>
                <a:spcPct val="80000"/>
              </a:lnSpc>
              <a:buFont typeface="Wingdings" pitchFamily="-96" charset="2"/>
              <a:buNone/>
            </a:pPr>
            <a:r>
              <a:rPr lang="en-US" b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….</a:t>
            </a:r>
            <a:endParaRPr lang="en-US" b="1">
              <a:solidFill>
                <a:schemeClr val="tx2"/>
              </a:solidFill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7098526" y="3258675"/>
            <a:ext cx="1522928" cy="840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Should exec2wbQ </a:t>
            </a:r>
            <a:r>
              <a:rPr lang="en-US" dirty="0">
                <a:solidFill>
                  <a:srgbClr val="FF0000"/>
                </a:solidFill>
              </a:rPr>
              <a:t>be cleared?</a:t>
            </a: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485900" y="3386138"/>
            <a:ext cx="5257800" cy="608012"/>
          </a:xfrm>
          <a:custGeom>
            <a:avLst/>
            <a:gdLst>
              <a:gd name="T0" fmla="*/ 0 w 5257800"/>
              <a:gd name="T1" fmla="*/ 360774 h 607483"/>
              <a:gd name="T2" fmla="*/ 952500 w 5257800"/>
              <a:gd name="T3" fmla="*/ 106109 h 607483"/>
              <a:gd name="T4" fmla="*/ 939800 w 5257800"/>
              <a:gd name="T5" fmla="*/ 93376 h 607483"/>
              <a:gd name="T6" fmla="*/ 4114793 w 5257800"/>
              <a:gd name="T7" fmla="*/ 42444 h 607483"/>
              <a:gd name="T8" fmla="*/ 5181600 w 5257800"/>
              <a:gd name="T9" fmla="*/ 348041 h 607483"/>
              <a:gd name="T10" fmla="*/ 4572000 w 5257800"/>
              <a:gd name="T11" fmla="*/ 539039 h 607483"/>
              <a:gd name="T12" fmla="*/ 1562100 w 5257800"/>
              <a:gd name="T13" fmla="*/ 602704 h 607483"/>
              <a:gd name="T14" fmla="*/ 368300 w 5257800"/>
              <a:gd name="T15" fmla="*/ 500839 h 607483"/>
              <a:gd name="T16" fmla="*/ 12700 w 5257800"/>
              <a:gd name="T17" fmla="*/ 144309 h 6074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257800"/>
              <a:gd name="T28" fmla="*/ 0 h 607483"/>
              <a:gd name="T29" fmla="*/ 5257800 w 5257800"/>
              <a:gd name="T30" fmla="*/ 607483 h 6074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257800" h="607483">
                <a:moveTo>
                  <a:pt x="0" y="359833"/>
                </a:moveTo>
                <a:lnTo>
                  <a:pt x="952500" y="105833"/>
                </a:lnTo>
                <a:cubicBezTo>
                  <a:pt x="1109133" y="61383"/>
                  <a:pt x="939800" y="93133"/>
                  <a:pt x="939800" y="93133"/>
                </a:cubicBezTo>
                <a:cubicBezTo>
                  <a:pt x="1466850" y="82550"/>
                  <a:pt x="3407833" y="0"/>
                  <a:pt x="4114800" y="42333"/>
                </a:cubicBezTo>
                <a:cubicBezTo>
                  <a:pt x="4821767" y="84666"/>
                  <a:pt x="5105400" y="264583"/>
                  <a:pt x="5181600" y="347133"/>
                </a:cubicBezTo>
                <a:cubicBezTo>
                  <a:pt x="5257800" y="429683"/>
                  <a:pt x="5175250" y="495300"/>
                  <a:pt x="4572000" y="537633"/>
                </a:cubicBezTo>
                <a:cubicBezTo>
                  <a:pt x="3968750" y="579966"/>
                  <a:pt x="2262717" y="607483"/>
                  <a:pt x="1562100" y="601133"/>
                </a:cubicBezTo>
                <a:cubicBezTo>
                  <a:pt x="861483" y="594783"/>
                  <a:pt x="626533" y="575733"/>
                  <a:pt x="368300" y="499533"/>
                </a:cubicBezTo>
                <a:cubicBezTo>
                  <a:pt x="110067" y="423333"/>
                  <a:pt x="61383" y="283633"/>
                  <a:pt x="12700" y="143933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6552382" y="5226929"/>
            <a:ext cx="2401622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dirty="0">
                <a:solidFill>
                  <a:srgbClr val="FF0000"/>
                </a:solidFill>
              </a:rPr>
              <a:t>No</a:t>
            </a:r>
            <a:r>
              <a:rPr lang="en-US" dirty="0"/>
              <a:t> because all instructions in exec2wbQ are non speculative and must commit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Splitting the Backend Rules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>
                <a:solidFill>
                  <a:srgbClr val="660066"/>
                </a:solidFill>
              </a:rPr>
              <a:t> The writeback rule</a:t>
            </a:r>
            <a:endParaRPr lang="en-US" sz="6600" smtClean="0"/>
          </a:p>
        </p:txBody>
      </p:sp>
      <p:sp>
        <p:nvSpPr>
          <p:cNvPr id="25605" name="Text Box 3"/>
          <p:cNvSpPr txBox="1">
            <a:spLocks noChangeArrowheads="1"/>
          </p:cNvSpPr>
          <p:nvPr/>
        </p:nvSpPr>
        <p:spPr bwMode="auto">
          <a:xfrm>
            <a:off x="696913" y="1601788"/>
            <a:ext cx="8318500" cy="441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rule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execute (True);</a:t>
            </a:r>
            <a:b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</a:b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… </a:t>
            </a:r>
            <a:r>
              <a:rPr lang="en-US" b="1" dirty="0" err="1">
                <a:latin typeface="Courier New" pitchFamily="49" charset="0"/>
                <a:ea typeface="MS Mincho" pitchFamily="49" charset="-128"/>
                <a:cs typeface="Courier New" pitchFamily="49" charset="0"/>
              </a:rPr>
              <a:t>endrule</a:t>
            </a:r>
            <a:endParaRPr lang="en-US" b="1" dirty="0"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b="1" dirty="0"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rule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writeback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(True);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exec2wbQ.deq();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case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exec2wbQ.first() </a:t>
            </a: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matches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</a:t>
            </a: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tagged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WWB </a:t>
            </a:r>
            <a:r>
              <a:rPr lang="en-GB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{</a:t>
            </a:r>
            <a:r>
              <a:rPr lang="en-GB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dst</a:t>
            </a:r>
            <a:r>
              <a:rPr lang="en-GB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: .rd, </a:t>
            </a:r>
            <a:r>
              <a:rPr lang="en-GB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val</a:t>
            </a:r>
            <a:r>
              <a:rPr lang="en-GB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: .v}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: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fetch.writeback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rd,v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</a:t>
            </a: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tagged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WLd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{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dst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: .rd}: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</a:t>
            </a: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begin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let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v &lt;-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dMem.resp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();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     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fetch.writeback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rd,v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); </a:t>
            </a: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</a:t>
            </a: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tagged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WSt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{}      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  </a:t>
            </a: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begin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let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ack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&lt;-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dMem.resp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(); </a:t>
            </a: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end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 </a:t>
            </a: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default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: </a:t>
            </a:r>
            <a:r>
              <a:rPr lang="en-US" b="1" dirty="0" err="1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noAction</a:t>
            </a: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 </a:t>
            </a:r>
            <a:r>
              <a:rPr lang="en-US" b="1" dirty="0" err="1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endcase</a:t>
            </a:r>
            <a:endParaRPr lang="en-US" b="1" dirty="0">
              <a:solidFill>
                <a:schemeClr val="accent4"/>
              </a:solidFill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accent4"/>
                </a:solidFill>
                <a:latin typeface="Courier New" pitchFamily="49" charset="0"/>
                <a:ea typeface="MS Mincho" pitchFamily="49" charset="-128"/>
                <a:cs typeface="Courier New" pitchFamily="49" charset="0"/>
              </a:rPr>
              <a:t>endrule</a:t>
            </a:r>
            <a:endParaRPr lang="en-US" b="1" dirty="0">
              <a:solidFill>
                <a:schemeClr val="accent4"/>
              </a:solidFill>
              <a:latin typeface="Courier New" pitchFamily="49" charset="0"/>
              <a:ea typeface="MS Mincho" pitchFamily="49" charset="-128"/>
              <a:cs typeface="Courier New" pitchFamily="49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</a:t>
            </a:r>
          </a:p>
        </p:txBody>
      </p:sp>
      <p:sp>
        <p:nvSpPr>
          <p:cNvPr id="3584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Stepwise refinement makes the verification task easier but does not eliminate it </a:t>
            </a:r>
          </a:p>
          <a:p>
            <a:pPr lvl="1"/>
            <a:r>
              <a:rPr lang="en-US" smtClean="0"/>
              <a:t>We still need to prove that each step is correct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Architectural refinements</a:t>
            </a:r>
          </a:p>
        </p:txBody>
      </p:sp>
      <p:sp>
        <p:nvSpPr>
          <p:cNvPr id="5123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22300" y="1511300"/>
            <a:ext cx="7772400" cy="3200400"/>
          </a:xfrm>
        </p:spPr>
        <p:txBody>
          <a:bodyPr/>
          <a:lstStyle/>
          <a:p>
            <a:r>
              <a:rPr lang="en-US" smtClean="0"/>
              <a:t>Separating Fetch and Decode</a:t>
            </a:r>
          </a:p>
          <a:p>
            <a:r>
              <a:rPr lang="en-US" smtClean="0"/>
              <a:t>Replace magic memory by multicycle memory</a:t>
            </a:r>
          </a:p>
          <a:p>
            <a:r>
              <a:rPr lang="en-US" smtClean="0"/>
              <a:t>Multicycle functional units  </a:t>
            </a:r>
          </a:p>
          <a:p>
            <a:r>
              <a:rPr lang="en-US" smtClean="0"/>
              <a:t>…</a:t>
            </a:r>
          </a:p>
          <a:p>
            <a:pPr lvl="2">
              <a:buFont typeface="Wingdings" pitchFamily="-96" charset="2"/>
              <a:buNone/>
            </a:pPr>
            <a:endParaRPr lang="en-US" i="1" smtClean="0"/>
          </a:p>
        </p:txBody>
      </p:sp>
      <p:sp>
        <p:nvSpPr>
          <p:cNvPr id="9" name="TextBox 8"/>
          <p:cNvSpPr txBox="1"/>
          <p:nvPr/>
        </p:nvSpPr>
        <p:spPr>
          <a:xfrm>
            <a:off x="1223158" y="5272644"/>
            <a:ext cx="7144969" cy="6601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err="1" smtClean="0"/>
              <a:t>Nirav</a:t>
            </a:r>
            <a:r>
              <a:rPr lang="en-US" dirty="0" smtClean="0"/>
              <a:t> Dave, M.C. Ng, M. </a:t>
            </a:r>
            <a:r>
              <a:rPr lang="en-US" dirty="0" err="1" smtClean="0"/>
              <a:t>Pellauer</a:t>
            </a:r>
            <a:r>
              <a:rPr lang="en-US" dirty="0" smtClean="0"/>
              <a:t>, </a:t>
            </a:r>
            <a:r>
              <a:rPr lang="en-US" dirty="0" err="1" smtClean="0"/>
              <a:t>Arvind</a:t>
            </a:r>
            <a:r>
              <a:rPr lang="en-US" dirty="0" smtClean="0"/>
              <a:t> [</a:t>
            </a:r>
            <a:r>
              <a:rPr lang="en-US" dirty="0" err="1" smtClean="0"/>
              <a:t>Memocode</a:t>
            </a:r>
            <a:r>
              <a:rPr lang="en-US" dirty="0" smtClean="0"/>
              <a:t> 2010] </a:t>
            </a:r>
          </a:p>
          <a:p>
            <a:pPr>
              <a:buNone/>
            </a:pPr>
            <a:r>
              <a:rPr lang="en-US" dirty="0" smtClean="0"/>
              <a:t>A design flow based on modular refinement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/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CPU as one module</a:t>
            </a:r>
          </a:p>
        </p:txBody>
      </p:sp>
      <p:sp>
        <p:nvSpPr>
          <p:cNvPr id="11268" name="Line 3"/>
          <p:cNvSpPr>
            <a:spLocks noChangeShapeType="1"/>
          </p:cNvSpPr>
          <p:nvPr/>
        </p:nvSpPr>
        <p:spPr bwMode="auto">
          <a:xfrm>
            <a:off x="762000" y="5853113"/>
            <a:ext cx="1270000" cy="1587"/>
          </a:xfrm>
          <a:prstGeom prst="line">
            <a:avLst/>
          </a:prstGeom>
          <a:noFill/>
          <a:ln w="57240">
            <a:solidFill>
              <a:srgbClr val="7A7FC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>
            <a:off x="762000" y="6311900"/>
            <a:ext cx="1270000" cy="1588"/>
          </a:xfrm>
          <a:prstGeom prst="line">
            <a:avLst/>
          </a:prstGeom>
          <a:noFill/>
          <a:ln w="57240">
            <a:solidFill>
              <a:srgbClr val="66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1270" name="Group 5"/>
          <p:cNvGrpSpPr>
            <a:grpSpLocks/>
          </p:cNvGrpSpPr>
          <p:nvPr/>
        </p:nvGrpSpPr>
        <p:grpSpPr bwMode="auto">
          <a:xfrm>
            <a:off x="1990725" y="5670550"/>
            <a:ext cx="2392363" cy="363538"/>
            <a:chOff x="1254" y="3572"/>
            <a:chExt cx="1507" cy="229"/>
          </a:xfrm>
        </p:grpSpPr>
        <p:sp>
          <p:nvSpPr>
            <p:cNvPr id="11315" name="AutoShape 6"/>
            <p:cNvSpPr>
              <a:spLocks noChangeArrowheads="1"/>
            </p:cNvSpPr>
            <p:nvPr/>
          </p:nvSpPr>
          <p:spPr bwMode="auto">
            <a:xfrm>
              <a:off x="1254" y="3572"/>
              <a:ext cx="1508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316" name="Group 7"/>
            <p:cNvGrpSpPr>
              <a:grpSpLocks/>
            </p:cNvGrpSpPr>
            <p:nvPr/>
          </p:nvGrpSpPr>
          <p:grpSpPr bwMode="auto">
            <a:xfrm>
              <a:off x="1254" y="3572"/>
              <a:ext cx="1507" cy="229"/>
              <a:chOff x="1254" y="3572"/>
              <a:chExt cx="1507" cy="229"/>
            </a:xfrm>
          </p:grpSpPr>
          <p:sp>
            <p:nvSpPr>
              <p:cNvPr id="11317" name="AutoShape 8"/>
              <p:cNvSpPr>
                <a:spLocks noChangeArrowheads="1"/>
              </p:cNvSpPr>
              <p:nvPr/>
            </p:nvSpPr>
            <p:spPr bwMode="auto">
              <a:xfrm>
                <a:off x="1254" y="3572"/>
                <a:ext cx="1508" cy="230"/>
              </a:xfrm>
              <a:prstGeom prst="roundRect">
                <a:avLst>
                  <a:gd name="adj" fmla="val 43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8" name="AutoShape 9"/>
              <p:cNvSpPr>
                <a:spLocks noChangeArrowheads="1"/>
              </p:cNvSpPr>
              <p:nvPr/>
            </p:nvSpPr>
            <p:spPr bwMode="auto">
              <a:xfrm>
                <a:off x="1254" y="3572"/>
                <a:ext cx="1508" cy="230"/>
              </a:xfrm>
              <a:prstGeom prst="roundRect">
                <a:avLst>
                  <a:gd name="adj" fmla="val 43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spcBef>
                    <a:spcPts val="625"/>
                  </a:spcBef>
                  <a:buClr>
                    <a:srgbClr val="40458C"/>
                  </a:buClr>
                  <a:buFont typeface="Times New Roman" pitchFamily="-96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/>
                  <a:t>Read method call</a:t>
                </a:r>
              </a:p>
            </p:txBody>
          </p:sp>
        </p:grpSp>
      </p:grpSp>
      <p:grpSp>
        <p:nvGrpSpPr>
          <p:cNvPr id="11271" name="Group 10"/>
          <p:cNvGrpSpPr>
            <a:grpSpLocks/>
          </p:cNvGrpSpPr>
          <p:nvPr/>
        </p:nvGrpSpPr>
        <p:grpSpPr bwMode="auto">
          <a:xfrm>
            <a:off x="2016125" y="6127750"/>
            <a:ext cx="2543175" cy="363538"/>
            <a:chOff x="1270" y="3860"/>
            <a:chExt cx="1602" cy="229"/>
          </a:xfrm>
        </p:grpSpPr>
        <p:sp>
          <p:nvSpPr>
            <p:cNvPr id="11311" name="AutoShape 11"/>
            <p:cNvSpPr>
              <a:spLocks noChangeArrowheads="1"/>
            </p:cNvSpPr>
            <p:nvPr/>
          </p:nvSpPr>
          <p:spPr bwMode="auto">
            <a:xfrm>
              <a:off x="1270" y="3860"/>
              <a:ext cx="1603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312" name="Group 12"/>
            <p:cNvGrpSpPr>
              <a:grpSpLocks/>
            </p:cNvGrpSpPr>
            <p:nvPr/>
          </p:nvGrpSpPr>
          <p:grpSpPr bwMode="auto">
            <a:xfrm>
              <a:off x="1270" y="3860"/>
              <a:ext cx="1602" cy="229"/>
              <a:chOff x="1270" y="3860"/>
              <a:chExt cx="1602" cy="229"/>
            </a:xfrm>
          </p:grpSpPr>
          <p:sp>
            <p:nvSpPr>
              <p:cNvPr id="11313" name="AutoShape 13"/>
              <p:cNvSpPr>
                <a:spLocks noChangeArrowheads="1"/>
              </p:cNvSpPr>
              <p:nvPr/>
            </p:nvSpPr>
            <p:spPr bwMode="auto">
              <a:xfrm>
                <a:off x="1270" y="3860"/>
                <a:ext cx="1603" cy="230"/>
              </a:xfrm>
              <a:prstGeom prst="roundRect">
                <a:avLst>
                  <a:gd name="adj" fmla="val 43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4" name="AutoShape 14"/>
              <p:cNvSpPr>
                <a:spLocks noChangeArrowheads="1"/>
              </p:cNvSpPr>
              <p:nvPr/>
            </p:nvSpPr>
            <p:spPr bwMode="auto">
              <a:xfrm>
                <a:off x="1270" y="3860"/>
                <a:ext cx="1603" cy="230"/>
              </a:xfrm>
              <a:prstGeom prst="roundRect">
                <a:avLst>
                  <a:gd name="adj" fmla="val 43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spcBef>
                    <a:spcPts val="625"/>
                  </a:spcBef>
                  <a:buClr>
                    <a:srgbClr val="40458C"/>
                  </a:buClr>
                  <a:buFont typeface="Times New Roman" pitchFamily="-96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/>
                  <a:t>Action method call</a:t>
                </a:r>
              </a:p>
            </p:txBody>
          </p:sp>
        </p:grpSp>
      </p:grpSp>
      <p:grpSp>
        <p:nvGrpSpPr>
          <p:cNvPr id="11272" name="Group 15"/>
          <p:cNvGrpSpPr>
            <a:grpSpLocks/>
          </p:cNvGrpSpPr>
          <p:nvPr/>
        </p:nvGrpSpPr>
        <p:grpSpPr bwMode="auto">
          <a:xfrm>
            <a:off x="847725" y="4870450"/>
            <a:ext cx="7651750" cy="363538"/>
            <a:chOff x="534" y="3068"/>
            <a:chExt cx="4820" cy="229"/>
          </a:xfrm>
        </p:grpSpPr>
        <p:sp>
          <p:nvSpPr>
            <p:cNvPr id="11307" name="AutoShape 16"/>
            <p:cNvSpPr>
              <a:spLocks noChangeArrowheads="1"/>
            </p:cNvSpPr>
            <p:nvPr/>
          </p:nvSpPr>
          <p:spPr bwMode="auto">
            <a:xfrm>
              <a:off x="534" y="3068"/>
              <a:ext cx="4821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308" name="Group 17"/>
            <p:cNvGrpSpPr>
              <a:grpSpLocks/>
            </p:cNvGrpSpPr>
            <p:nvPr/>
          </p:nvGrpSpPr>
          <p:grpSpPr bwMode="auto">
            <a:xfrm>
              <a:off x="534" y="3068"/>
              <a:ext cx="4820" cy="229"/>
              <a:chOff x="534" y="3068"/>
              <a:chExt cx="4820" cy="229"/>
            </a:xfrm>
          </p:grpSpPr>
          <p:sp>
            <p:nvSpPr>
              <p:cNvPr id="11309" name="AutoShape 18"/>
              <p:cNvSpPr>
                <a:spLocks noChangeArrowheads="1"/>
              </p:cNvSpPr>
              <p:nvPr/>
            </p:nvSpPr>
            <p:spPr bwMode="auto">
              <a:xfrm>
                <a:off x="534" y="3068"/>
                <a:ext cx="4821" cy="230"/>
              </a:xfrm>
              <a:prstGeom prst="roundRect">
                <a:avLst>
                  <a:gd name="adj" fmla="val 43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0" name="AutoShape 19"/>
              <p:cNvSpPr>
                <a:spLocks noChangeArrowheads="1"/>
              </p:cNvSpPr>
              <p:nvPr/>
            </p:nvSpPr>
            <p:spPr bwMode="auto">
              <a:xfrm>
                <a:off x="534" y="3068"/>
                <a:ext cx="4821" cy="230"/>
              </a:xfrm>
              <a:prstGeom prst="roundRect">
                <a:avLst>
                  <a:gd name="adj" fmla="val 43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spcBef>
                    <a:spcPts val="625"/>
                  </a:spcBef>
                  <a:buClr>
                    <a:srgbClr val="40458C"/>
                  </a:buClr>
                  <a:buFont typeface="Times New Roman" pitchFamily="-96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/>
                  <a:t>Method calls embody both data and control (i.e., protocol)</a:t>
                </a:r>
              </a:p>
            </p:txBody>
          </p:sp>
        </p:grpSp>
      </p:grpSp>
      <p:grpSp>
        <p:nvGrpSpPr>
          <p:cNvPr id="11273" name="Group 20"/>
          <p:cNvGrpSpPr>
            <a:grpSpLocks/>
          </p:cNvGrpSpPr>
          <p:nvPr/>
        </p:nvGrpSpPr>
        <p:grpSpPr bwMode="auto">
          <a:xfrm>
            <a:off x="2914650" y="1806575"/>
            <a:ext cx="1027113" cy="763588"/>
            <a:chOff x="1836" y="1138"/>
            <a:chExt cx="647" cy="481"/>
          </a:xfrm>
        </p:grpSpPr>
        <p:sp>
          <p:nvSpPr>
            <p:cNvPr id="11304" name="AutoShape 21"/>
            <p:cNvSpPr>
              <a:spLocks noChangeArrowheads="1"/>
            </p:cNvSpPr>
            <p:nvPr/>
          </p:nvSpPr>
          <p:spPr bwMode="auto">
            <a:xfrm rot="-5400000">
              <a:off x="1918" y="1055"/>
              <a:ext cx="482" cy="648"/>
            </a:xfrm>
            <a:prstGeom prst="roundRect">
              <a:avLst>
                <a:gd name="adj" fmla="val 204"/>
              </a:avLst>
            </a:prstGeom>
            <a:solidFill>
              <a:srgbClr val="FFFF99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AutoShape 22"/>
            <p:cNvSpPr>
              <a:spLocks noChangeArrowheads="1"/>
            </p:cNvSpPr>
            <p:nvPr/>
          </p:nvSpPr>
          <p:spPr bwMode="auto">
            <a:xfrm rot="-5400000">
              <a:off x="2055" y="1422"/>
              <a:ext cx="200" cy="186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Text Box 23"/>
            <p:cNvSpPr txBox="1">
              <a:spLocks noChangeArrowheads="1"/>
            </p:cNvSpPr>
            <p:nvPr/>
          </p:nvSpPr>
          <p:spPr bwMode="auto">
            <a:xfrm>
              <a:off x="1836" y="1163"/>
              <a:ext cx="640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>
                  <a:srgbClr val="40458C"/>
                </a:buClr>
                <a:buFont typeface="Times New Roman" pitchFamily="-9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/>
                <a:t>iMem</a:t>
              </a:r>
            </a:p>
          </p:txBody>
        </p:sp>
      </p:grpSp>
      <p:sp>
        <p:nvSpPr>
          <p:cNvPr id="11274" name="Line 24"/>
          <p:cNvSpPr>
            <a:spLocks noChangeShapeType="1"/>
          </p:cNvSpPr>
          <p:nvPr/>
        </p:nvSpPr>
        <p:spPr bwMode="auto">
          <a:xfrm flipV="1">
            <a:off x="3397250" y="2573338"/>
            <a:ext cx="1588" cy="695325"/>
          </a:xfrm>
          <a:prstGeom prst="line">
            <a:avLst/>
          </a:prstGeom>
          <a:noFill/>
          <a:ln w="57240">
            <a:solidFill>
              <a:srgbClr val="7A7FC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1275" name="Group 25"/>
          <p:cNvGrpSpPr>
            <a:grpSpLocks/>
          </p:cNvGrpSpPr>
          <p:nvPr/>
        </p:nvGrpSpPr>
        <p:grpSpPr bwMode="auto">
          <a:xfrm>
            <a:off x="5505450" y="1793875"/>
            <a:ext cx="1027113" cy="769938"/>
            <a:chOff x="3468" y="1130"/>
            <a:chExt cx="647" cy="485"/>
          </a:xfrm>
        </p:grpSpPr>
        <p:sp>
          <p:nvSpPr>
            <p:cNvPr id="11300" name="AutoShape 26"/>
            <p:cNvSpPr>
              <a:spLocks noChangeArrowheads="1"/>
            </p:cNvSpPr>
            <p:nvPr/>
          </p:nvSpPr>
          <p:spPr bwMode="auto">
            <a:xfrm rot="-5400000">
              <a:off x="3549" y="1049"/>
              <a:ext cx="483" cy="648"/>
            </a:xfrm>
            <a:prstGeom prst="roundRect">
              <a:avLst>
                <a:gd name="adj" fmla="val 204"/>
              </a:avLst>
            </a:prstGeom>
            <a:solidFill>
              <a:srgbClr val="FFFF99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1" name="AutoShape 27"/>
            <p:cNvSpPr>
              <a:spLocks noChangeArrowheads="1"/>
            </p:cNvSpPr>
            <p:nvPr/>
          </p:nvSpPr>
          <p:spPr bwMode="auto">
            <a:xfrm rot="-5400000">
              <a:off x="3615" y="1423"/>
              <a:ext cx="200" cy="186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2" name="Text Box 28"/>
            <p:cNvSpPr txBox="1">
              <a:spLocks noChangeArrowheads="1"/>
            </p:cNvSpPr>
            <p:nvPr/>
          </p:nvSpPr>
          <p:spPr bwMode="auto">
            <a:xfrm>
              <a:off x="3468" y="1155"/>
              <a:ext cx="640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>
                  <a:srgbClr val="40458C"/>
                </a:buClr>
                <a:buFont typeface="Times New Roman" pitchFamily="-9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/>
                <a:t>dMem</a:t>
              </a:r>
            </a:p>
          </p:txBody>
        </p:sp>
        <p:sp>
          <p:nvSpPr>
            <p:cNvPr id="11303" name="AutoShape 29"/>
            <p:cNvSpPr>
              <a:spLocks noChangeArrowheads="1"/>
            </p:cNvSpPr>
            <p:nvPr/>
          </p:nvSpPr>
          <p:spPr bwMode="auto">
            <a:xfrm rot="-5400000">
              <a:off x="3799" y="1423"/>
              <a:ext cx="200" cy="186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6" name="AutoShape 30"/>
          <p:cNvSpPr>
            <a:spLocks noChangeArrowheads="1"/>
          </p:cNvSpPr>
          <p:nvPr/>
        </p:nvSpPr>
        <p:spPr bwMode="auto">
          <a:xfrm>
            <a:off x="1771650" y="3251200"/>
            <a:ext cx="5708650" cy="1219200"/>
          </a:xfrm>
          <a:prstGeom prst="roundRect">
            <a:avLst>
              <a:gd name="adj" fmla="val 130"/>
            </a:avLst>
          </a:prstGeom>
          <a:solidFill>
            <a:srgbClr val="FFFF99"/>
          </a:solidFill>
          <a:ln w="9360">
            <a:solidFill>
              <a:srgbClr val="40458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Text Box 31"/>
          <p:cNvSpPr txBox="1">
            <a:spLocks noChangeArrowheads="1"/>
          </p:cNvSpPr>
          <p:nvPr/>
        </p:nvSpPr>
        <p:spPr bwMode="auto">
          <a:xfrm>
            <a:off x="5548313" y="3403600"/>
            <a:ext cx="1811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spcBef>
                <a:spcPct val="0"/>
              </a:spcBef>
              <a:buClr>
                <a:srgbClr val="40458C"/>
              </a:buClr>
              <a:buFont typeface="Times New Roman" pitchFamily="-9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latin typeface="Arial" charset="0"/>
              </a:rPr>
              <a:t>fetch &amp; decode</a:t>
            </a:r>
          </a:p>
        </p:txBody>
      </p:sp>
      <p:grpSp>
        <p:nvGrpSpPr>
          <p:cNvPr id="11278" name="Group 32"/>
          <p:cNvGrpSpPr>
            <a:grpSpLocks/>
          </p:cNvGrpSpPr>
          <p:nvPr/>
        </p:nvGrpSpPr>
        <p:grpSpPr bwMode="auto">
          <a:xfrm>
            <a:off x="1854200" y="3987800"/>
            <a:ext cx="452438" cy="381000"/>
            <a:chOff x="1168" y="2512"/>
            <a:chExt cx="285" cy="240"/>
          </a:xfrm>
        </p:grpSpPr>
        <p:sp>
          <p:nvSpPr>
            <p:cNvPr id="11298" name="AutoShape 33"/>
            <p:cNvSpPr>
              <a:spLocks noChangeArrowheads="1"/>
            </p:cNvSpPr>
            <p:nvPr/>
          </p:nvSpPr>
          <p:spPr bwMode="auto">
            <a:xfrm>
              <a:off x="1168" y="2512"/>
              <a:ext cx="286" cy="241"/>
            </a:xfrm>
            <a:prstGeom prst="roundRect">
              <a:avLst>
                <a:gd name="adj" fmla="val 417"/>
              </a:avLst>
            </a:prstGeom>
            <a:solidFill>
              <a:srgbClr val="FFFFFF"/>
            </a:solidFill>
            <a:ln w="1908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Text Box 34"/>
            <p:cNvSpPr txBox="1">
              <a:spLocks noChangeArrowheads="1"/>
            </p:cNvSpPr>
            <p:nvPr/>
          </p:nvSpPr>
          <p:spPr bwMode="auto">
            <a:xfrm>
              <a:off x="1168" y="2512"/>
              <a:ext cx="286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Times New Roman" pitchFamily="-9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latin typeface="Arial" charset="0"/>
                </a:rPr>
                <a:t>pc</a:t>
              </a:r>
            </a:p>
          </p:txBody>
        </p:sp>
      </p:grpSp>
      <p:sp>
        <p:nvSpPr>
          <p:cNvPr id="11279" name="Line 35"/>
          <p:cNvSpPr>
            <a:spLocks noChangeShapeType="1"/>
          </p:cNvSpPr>
          <p:nvPr/>
        </p:nvSpPr>
        <p:spPr bwMode="auto">
          <a:xfrm flipV="1">
            <a:off x="5899150" y="2560638"/>
            <a:ext cx="1588" cy="695325"/>
          </a:xfrm>
          <a:prstGeom prst="line">
            <a:avLst/>
          </a:prstGeom>
          <a:noFill/>
          <a:ln w="57240">
            <a:solidFill>
              <a:srgbClr val="7A7FC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0" name="Line 36"/>
          <p:cNvSpPr>
            <a:spLocks noChangeShapeType="1"/>
          </p:cNvSpPr>
          <p:nvPr/>
        </p:nvSpPr>
        <p:spPr bwMode="auto">
          <a:xfrm flipV="1">
            <a:off x="6191250" y="2560638"/>
            <a:ext cx="1588" cy="695325"/>
          </a:xfrm>
          <a:prstGeom prst="line">
            <a:avLst/>
          </a:prstGeom>
          <a:noFill/>
          <a:ln w="57240">
            <a:solidFill>
              <a:srgbClr val="66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81" name="Text Box 37"/>
          <p:cNvSpPr txBox="1">
            <a:spLocks noChangeArrowheads="1"/>
          </p:cNvSpPr>
          <p:nvPr/>
        </p:nvSpPr>
        <p:spPr bwMode="auto">
          <a:xfrm>
            <a:off x="5970588" y="3917950"/>
            <a:ext cx="1000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spcBef>
                <a:spcPct val="0"/>
              </a:spcBef>
              <a:buClr>
                <a:srgbClr val="40458C"/>
              </a:buClr>
              <a:buFont typeface="Times New Roman" pitchFamily="-9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latin typeface="Arial" charset="0"/>
              </a:rPr>
              <a:t>execute</a:t>
            </a:r>
          </a:p>
        </p:txBody>
      </p:sp>
      <p:grpSp>
        <p:nvGrpSpPr>
          <p:cNvPr id="11282" name="Group 38"/>
          <p:cNvGrpSpPr>
            <a:grpSpLocks/>
          </p:cNvGrpSpPr>
          <p:nvPr/>
        </p:nvGrpSpPr>
        <p:grpSpPr bwMode="auto">
          <a:xfrm>
            <a:off x="2525713" y="3648075"/>
            <a:ext cx="1027112" cy="763588"/>
            <a:chOff x="1591" y="2298"/>
            <a:chExt cx="647" cy="481"/>
          </a:xfrm>
        </p:grpSpPr>
        <p:sp>
          <p:nvSpPr>
            <p:cNvPr id="11293" name="AutoShape 39"/>
            <p:cNvSpPr>
              <a:spLocks noChangeArrowheads="1"/>
            </p:cNvSpPr>
            <p:nvPr/>
          </p:nvSpPr>
          <p:spPr bwMode="auto">
            <a:xfrm rot="-5400000">
              <a:off x="1673" y="2215"/>
              <a:ext cx="482" cy="648"/>
            </a:xfrm>
            <a:prstGeom prst="roundRect">
              <a:avLst>
                <a:gd name="adj" fmla="val 204"/>
              </a:avLst>
            </a:prstGeom>
            <a:solidFill>
              <a:srgbClr val="FFFFFF"/>
            </a:solidFill>
            <a:ln w="936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AutoShape 40"/>
            <p:cNvSpPr>
              <a:spLocks noChangeArrowheads="1"/>
            </p:cNvSpPr>
            <p:nvPr/>
          </p:nvSpPr>
          <p:spPr bwMode="auto">
            <a:xfrm rot="-5400000">
              <a:off x="1634" y="2572"/>
              <a:ext cx="200" cy="186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AutoShape 41"/>
            <p:cNvSpPr>
              <a:spLocks noChangeArrowheads="1"/>
            </p:cNvSpPr>
            <p:nvPr/>
          </p:nvSpPr>
          <p:spPr bwMode="auto">
            <a:xfrm rot="-5400000">
              <a:off x="1814" y="2574"/>
              <a:ext cx="199" cy="187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Text Box 42"/>
            <p:cNvSpPr txBox="1">
              <a:spLocks noChangeArrowheads="1"/>
            </p:cNvSpPr>
            <p:nvPr/>
          </p:nvSpPr>
          <p:spPr bwMode="auto">
            <a:xfrm>
              <a:off x="1591" y="2305"/>
              <a:ext cx="640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>
                  <a:srgbClr val="40458C"/>
                </a:buClr>
                <a:buFont typeface="Times New Roman" pitchFamily="-9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/>
                <a:t>RFile rf</a:t>
              </a:r>
            </a:p>
          </p:txBody>
        </p:sp>
        <p:sp>
          <p:nvSpPr>
            <p:cNvPr id="11297" name="AutoShape 43"/>
            <p:cNvSpPr>
              <a:spLocks noChangeArrowheads="1"/>
            </p:cNvSpPr>
            <p:nvPr/>
          </p:nvSpPr>
          <p:spPr bwMode="auto">
            <a:xfrm rot="-5400000">
              <a:off x="2002" y="2574"/>
              <a:ext cx="199" cy="187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3" name="AutoShape 44"/>
          <p:cNvSpPr>
            <a:spLocks noChangeArrowheads="1"/>
          </p:cNvSpPr>
          <p:nvPr/>
        </p:nvSpPr>
        <p:spPr bwMode="auto">
          <a:xfrm rot="-5400000">
            <a:off x="4133850" y="3281363"/>
            <a:ext cx="768350" cy="1549400"/>
          </a:xfrm>
          <a:prstGeom prst="roundRect">
            <a:avLst>
              <a:gd name="adj" fmla="val 204"/>
            </a:avLst>
          </a:prstGeom>
          <a:solidFill>
            <a:srgbClr val="FFFFFF"/>
          </a:solidFill>
          <a:ln w="93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45"/>
          <p:cNvSpPr>
            <a:spLocks noChangeArrowheads="1"/>
          </p:cNvSpPr>
          <p:nvPr/>
        </p:nvSpPr>
        <p:spPr bwMode="auto">
          <a:xfrm rot="-5400000">
            <a:off x="3787776" y="4098925"/>
            <a:ext cx="317500" cy="295275"/>
          </a:xfrm>
          <a:prstGeom prst="roundRect">
            <a:avLst>
              <a:gd name="adj" fmla="val 537"/>
            </a:avLst>
          </a:prstGeom>
          <a:solidFill>
            <a:srgbClr val="FFFF00"/>
          </a:solidFill>
          <a:ln w="9360">
            <a:solidFill>
              <a:srgbClr val="40458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AutoShape 46"/>
          <p:cNvSpPr>
            <a:spLocks noChangeArrowheads="1"/>
          </p:cNvSpPr>
          <p:nvPr/>
        </p:nvSpPr>
        <p:spPr bwMode="auto">
          <a:xfrm rot="-5400000">
            <a:off x="4076700" y="4102100"/>
            <a:ext cx="315913" cy="296863"/>
          </a:xfrm>
          <a:prstGeom prst="roundRect">
            <a:avLst>
              <a:gd name="adj" fmla="val 537"/>
            </a:avLst>
          </a:prstGeom>
          <a:solidFill>
            <a:srgbClr val="FFFF00"/>
          </a:solidFill>
          <a:ln w="9360">
            <a:solidFill>
              <a:srgbClr val="40458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Text Box 47"/>
          <p:cNvSpPr txBox="1">
            <a:spLocks noChangeArrowheads="1"/>
          </p:cNvSpPr>
          <p:nvPr/>
        </p:nvSpPr>
        <p:spPr bwMode="auto">
          <a:xfrm>
            <a:off x="3973513" y="3671888"/>
            <a:ext cx="1117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40458C"/>
              </a:buClr>
              <a:buFont typeface="Times New Roman" pitchFamily="-9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SFIFO bu</a:t>
            </a:r>
          </a:p>
        </p:txBody>
      </p:sp>
      <p:sp>
        <p:nvSpPr>
          <p:cNvPr id="11287" name="AutoShape 48"/>
          <p:cNvSpPr>
            <a:spLocks noChangeArrowheads="1"/>
          </p:cNvSpPr>
          <p:nvPr/>
        </p:nvSpPr>
        <p:spPr bwMode="auto">
          <a:xfrm rot="-5400000">
            <a:off x="4365625" y="4102100"/>
            <a:ext cx="315913" cy="296863"/>
          </a:xfrm>
          <a:prstGeom prst="roundRect">
            <a:avLst>
              <a:gd name="adj" fmla="val 537"/>
            </a:avLst>
          </a:prstGeom>
          <a:solidFill>
            <a:srgbClr val="FFFF00"/>
          </a:solidFill>
          <a:ln w="9360">
            <a:solidFill>
              <a:srgbClr val="40458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AutoShape 49"/>
          <p:cNvSpPr>
            <a:spLocks noChangeArrowheads="1"/>
          </p:cNvSpPr>
          <p:nvPr/>
        </p:nvSpPr>
        <p:spPr bwMode="auto">
          <a:xfrm rot="-5400000">
            <a:off x="4654550" y="4102100"/>
            <a:ext cx="315913" cy="296863"/>
          </a:xfrm>
          <a:prstGeom prst="roundRect">
            <a:avLst>
              <a:gd name="adj" fmla="val 537"/>
            </a:avLst>
          </a:prstGeom>
          <a:solidFill>
            <a:srgbClr val="FFFF00"/>
          </a:solidFill>
          <a:ln w="9360">
            <a:solidFill>
              <a:srgbClr val="40458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AutoShape 50"/>
          <p:cNvSpPr>
            <a:spLocks noChangeArrowheads="1"/>
          </p:cNvSpPr>
          <p:nvPr/>
        </p:nvSpPr>
        <p:spPr bwMode="auto">
          <a:xfrm rot="-5400000">
            <a:off x="4943475" y="4102100"/>
            <a:ext cx="315913" cy="296863"/>
          </a:xfrm>
          <a:prstGeom prst="roundRect">
            <a:avLst>
              <a:gd name="adj" fmla="val 537"/>
            </a:avLst>
          </a:prstGeom>
          <a:solidFill>
            <a:srgbClr val="FFFF00"/>
          </a:solidFill>
          <a:ln w="9360">
            <a:solidFill>
              <a:srgbClr val="40458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0" name="Text Box 51"/>
          <p:cNvSpPr txBox="1">
            <a:spLocks noChangeArrowheads="1"/>
          </p:cNvSpPr>
          <p:nvPr/>
        </p:nvSpPr>
        <p:spPr bwMode="auto">
          <a:xfrm>
            <a:off x="1827213" y="3259138"/>
            <a:ext cx="1000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spcBef>
                <a:spcPct val="0"/>
              </a:spcBef>
              <a:buClr>
                <a:srgbClr val="40458C"/>
              </a:buClr>
              <a:buFont typeface="Times New Roman" pitchFamily="-9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latin typeface="Arial" charset="0"/>
              </a:rPr>
              <a:t>CPU</a:t>
            </a:r>
          </a:p>
        </p:txBody>
      </p:sp>
      <p:sp>
        <p:nvSpPr>
          <p:cNvPr id="58" name="Date Placeholder 5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59" name="Slide Number Placeholder 5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0" name="Footer Placeholder 5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/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A Modular organization</a:t>
            </a:r>
            <a:endParaRPr lang="en-GB" sz="2800" i="1" smtClean="0"/>
          </a:p>
        </p:txBody>
      </p:sp>
      <p:sp>
        <p:nvSpPr>
          <p:cNvPr id="1403978" name="Rectangle 74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4787900"/>
            <a:ext cx="7772400" cy="144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smtClean="0"/>
              <a:t>Suppose we include </a:t>
            </a:r>
            <a:r>
              <a:rPr lang="en-GB" sz="2000" smtClean="0"/>
              <a:t>rf and pc in Fetch and bu in Execute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Fetch delivers decoded instructions to Execute and needs to consult Execute for the stall condition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Execute writes back data in rf and supplies the pc value in case of a branch misprediction</a:t>
            </a:r>
          </a:p>
        </p:txBody>
      </p:sp>
      <p:grpSp>
        <p:nvGrpSpPr>
          <p:cNvPr id="12292" name="Group 3"/>
          <p:cNvGrpSpPr>
            <a:grpSpLocks/>
          </p:cNvGrpSpPr>
          <p:nvPr/>
        </p:nvGrpSpPr>
        <p:grpSpPr bwMode="auto">
          <a:xfrm>
            <a:off x="1828800" y="1806575"/>
            <a:ext cx="1028700" cy="765175"/>
            <a:chOff x="1152" y="1138"/>
            <a:chExt cx="648" cy="482"/>
          </a:xfrm>
        </p:grpSpPr>
        <p:sp>
          <p:nvSpPr>
            <p:cNvPr id="12361" name="AutoShape 4"/>
            <p:cNvSpPr>
              <a:spLocks noChangeArrowheads="1"/>
            </p:cNvSpPr>
            <p:nvPr/>
          </p:nvSpPr>
          <p:spPr bwMode="auto">
            <a:xfrm rot="-5400000">
              <a:off x="1234" y="1057"/>
              <a:ext cx="483" cy="648"/>
            </a:xfrm>
            <a:prstGeom prst="roundRect">
              <a:avLst>
                <a:gd name="adj" fmla="val 204"/>
              </a:avLst>
            </a:prstGeom>
            <a:solidFill>
              <a:srgbClr val="FFFF99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AutoShape 5"/>
            <p:cNvSpPr>
              <a:spLocks noChangeArrowheads="1"/>
            </p:cNvSpPr>
            <p:nvPr/>
          </p:nvSpPr>
          <p:spPr bwMode="auto">
            <a:xfrm rot="-5400000">
              <a:off x="1371" y="1424"/>
              <a:ext cx="200" cy="186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Text Box 6"/>
            <p:cNvSpPr txBox="1">
              <a:spLocks noChangeArrowheads="1"/>
            </p:cNvSpPr>
            <p:nvPr/>
          </p:nvSpPr>
          <p:spPr bwMode="auto">
            <a:xfrm>
              <a:off x="1152" y="1164"/>
              <a:ext cx="640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>
                  <a:srgbClr val="40458C"/>
                </a:buClr>
                <a:buFont typeface="Verdana" pitchFamily="-9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/>
                <a:t>iMem</a:t>
              </a:r>
            </a:p>
          </p:txBody>
        </p:sp>
      </p:grpSp>
      <p:grpSp>
        <p:nvGrpSpPr>
          <p:cNvPr id="12293" name="Group 7"/>
          <p:cNvGrpSpPr>
            <a:grpSpLocks/>
          </p:cNvGrpSpPr>
          <p:nvPr/>
        </p:nvGrpSpPr>
        <p:grpSpPr bwMode="auto">
          <a:xfrm>
            <a:off x="3162300" y="1819275"/>
            <a:ext cx="1028700" cy="771525"/>
            <a:chOff x="1992" y="1146"/>
            <a:chExt cx="648" cy="486"/>
          </a:xfrm>
        </p:grpSpPr>
        <p:sp>
          <p:nvSpPr>
            <p:cNvPr id="12356" name="AutoShape 8"/>
            <p:cNvSpPr>
              <a:spLocks noChangeArrowheads="1"/>
            </p:cNvSpPr>
            <p:nvPr/>
          </p:nvSpPr>
          <p:spPr bwMode="auto">
            <a:xfrm rot="-5400000">
              <a:off x="2074" y="1065"/>
              <a:ext cx="483" cy="648"/>
            </a:xfrm>
            <a:prstGeom prst="roundRect">
              <a:avLst>
                <a:gd name="adj" fmla="val 204"/>
              </a:avLst>
            </a:prstGeom>
            <a:solidFill>
              <a:srgbClr val="FFFF99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7" name="AutoShape 9"/>
            <p:cNvSpPr>
              <a:spLocks noChangeArrowheads="1"/>
            </p:cNvSpPr>
            <p:nvPr/>
          </p:nvSpPr>
          <p:spPr bwMode="auto">
            <a:xfrm rot="-5400000">
              <a:off x="2035" y="1440"/>
              <a:ext cx="200" cy="186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8" name="AutoShape 10"/>
            <p:cNvSpPr>
              <a:spLocks noChangeArrowheads="1"/>
            </p:cNvSpPr>
            <p:nvPr/>
          </p:nvSpPr>
          <p:spPr bwMode="auto">
            <a:xfrm rot="-5400000">
              <a:off x="2215" y="1441"/>
              <a:ext cx="199" cy="187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9" name="Text Box 11"/>
            <p:cNvSpPr txBox="1">
              <a:spLocks noChangeArrowheads="1"/>
            </p:cNvSpPr>
            <p:nvPr/>
          </p:nvSpPr>
          <p:spPr bwMode="auto">
            <a:xfrm>
              <a:off x="1992" y="1172"/>
              <a:ext cx="640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>
                  <a:srgbClr val="40458C"/>
                </a:buClr>
                <a:buFont typeface="Verdana" pitchFamily="-9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/>
                <a:t>RFile rf</a:t>
              </a:r>
            </a:p>
          </p:txBody>
        </p:sp>
        <p:sp>
          <p:nvSpPr>
            <p:cNvPr id="12360" name="AutoShape 12"/>
            <p:cNvSpPr>
              <a:spLocks noChangeArrowheads="1"/>
            </p:cNvSpPr>
            <p:nvPr/>
          </p:nvSpPr>
          <p:spPr bwMode="auto">
            <a:xfrm rot="-5400000">
              <a:off x="2403" y="1441"/>
              <a:ext cx="199" cy="187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294" name="Group 13"/>
          <p:cNvGrpSpPr>
            <a:grpSpLocks/>
          </p:cNvGrpSpPr>
          <p:nvPr/>
        </p:nvGrpSpPr>
        <p:grpSpPr bwMode="auto">
          <a:xfrm>
            <a:off x="4962525" y="1800225"/>
            <a:ext cx="1546225" cy="765175"/>
            <a:chOff x="3126" y="1134"/>
            <a:chExt cx="974" cy="482"/>
          </a:xfrm>
        </p:grpSpPr>
        <p:sp>
          <p:nvSpPr>
            <p:cNvPr id="12349" name="AutoShape 14"/>
            <p:cNvSpPr>
              <a:spLocks noChangeArrowheads="1"/>
            </p:cNvSpPr>
            <p:nvPr/>
          </p:nvSpPr>
          <p:spPr bwMode="auto">
            <a:xfrm rot="-5400000">
              <a:off x="3371" y="889"/>
              <a:ext cx="483" cy="975"/>
            </a:xfrm>
            <a:prstGeom prst="roundRect">
              <a:avLst>
                <a:gd name="adj" fmla="val 204"/>
              </a:avLst>
            </a:prstGeom>
            <a:solidFill>
              <a:srgbClr val="FFFF99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AutoShape 15"/>
            <p:cNvSpPr>
              <a:spLocks noChangeArrowheads="1"/>
            </p:cNvSpPr>
            <p:nvPr/>
          </p:nvSpPr>
          <p:spPr bwMode="auto">
            <a:xfrm rot="-5400000">
              <a:off x="3152" y="1420"/>
              <a:ext cx="200" cy="186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1" name="AutoShape 16"/>
            <p:cNvSpPr>
              <a:spLocks noChangeArrowheads="1"/>
            </p:cNvSpPr>
            <p:nvPr/>
          </p:nvSpPr>
          <p:spPr bwMode="auto">
            <a:xfrm rot="-5400000">
              <a:off x="3334" y="1421"/>
              <a:ext cx="199" cy="187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2" name="Text Box 17"/>
            <p:cNvSpPr txBox="1">
              <a:spLocks noChangeArrowheads="1"/>
            </p:cNvSpPr>
            <p:nvPr/>
          </p:nvSpPr>
          <p:spPr bwMode="auto">
            <a:xfrm>
              <a:off x="3269" y="1152"/>
              <a:ext cx="703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>
                  <a:srgbClr val="40458C"/>
                </a:buClr>
                <a:buFont typeface="Verdana" pitchFamily="-9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/>
                <a:t>FIFO bu</a:t>
              </a:r>
            </a:p>
          </p:txBody>
        </p:sp>
        <p:sp>
          <p:nvSpPr>
            <p:cNvPr id="12353" name="AutoShape 18"/>
            <p:cNvSpPr>
              <a:spLocks noChangeArrowheads="1"/>
            </p:cNvSpPr>
            <p:nvPr/>
          </p:nvSpPr>
          <p:spPr bwMode="auto">
            <a:xfrm rot="-5400000">
              <a:off x="3516" y="1421"/>
              <a:ext cx="199" cy="187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4" name="AutoShape 19"/>
            <p:cNvSpPr>
              <a:spLocks noChangeArrowheads="1"/>
            </p:cNvSpPr>
            <p:nvPr/>
          </p:nvSpPr>
          <p:spPr bwMode="auto">
            <a:xfrm rot="-5400000">
              <a:off x="3697" y="1421"/>
              <a:ext cx="199" cy="187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5" name="AutoShape 20"/>
            <p:cNvSpPr>
              <a:spLocks noChangeArrowheads="1"/>
            </p:cNvSpPr>
            <p:nvPr/>
          </p:nvSpPr>
          <p:spPr bwMode="auto">
            <a:xfrm rot="-5400000">
              <a:off x="3879" y="1421"/>
              <a:ext cx="199" cy="187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5" name="Line 21"/>
          <p:cNvSpPr>
            <a:spLocks noChangeShapeType="1"/>
          </p:cNvSpPr>
          <p:nvPr/>
        </p:nvSpPr>
        <p:spPr bwMode="auto">
          <a:xfrm flipV="1">
            <a:off x="3390900" y="2574925"/>
            <a:ext cx="1588" cy="692150"/>
          </a:xfrm>
          <a:prstGeom prst="line">
            <a:avLst/>
          </a:prstGeom>
          <a:noFill/>
          <a:ln w="57240">
            <a:solidFill>
              <a:srgbClr val="7A7FC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Line 22"/>
          <p:cNvSpPr>
            <a:spLocks noChangeShapeType="1"/>
          </p:cNvSpPr>
          <p:nvPr/>
        </p:nvSpPr>
        <p:spPr bwMode="auto">
          <a:xfrm flipV="1">
            <a:off x="3670300" y="2574925"/>
            <a:ext cx="1588" cy="692150"/>
          </a:xfrm>
          <a:prstGeom prst="line">
            <a:avLst/>
          </a:prstGeom>
          <a:noFill/>
          <a:ln w="57240">
            <a:solidFill>
              <a:srgbClr val="7A7FC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Line 23"/>
          <p:cNvSpPr>
            <a:spLocks noChangeShapeType="1"/>
          </p:cNvSpPr>
          <p:nvPr/>
        </p:nvSpPr>
        <p:spPr bwMode="auto">
          <a:xfrm flipV="1">
            <a:off x="2311400" y="2574925"/>
            <a:ext cx="1588" cy="692150"/>
          </a:xfrm>
          <a:prstGeom prst="line">
            <a:avLst/>
          </a:prstGeom>
          <a:noFill/>
          <a:ln w="57240">
            <a:solidFill>
              <a:srgbClr val="7A7FC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Line 24"/>
          <p:cNvSpPr>
            <a:spLocks noChangeShapeType="1"/>
          </p:cNvSpPr>
          <p:nvPr/>
        </p:nvSpPr>
        <p:spPr bwMode="auto">
          <a:xfrm flipV="1">
            <a:off x="5448300" y="2574925"/>
            <a:ext cx="1588" cy="692150"/>
          </a:xfrm>
          <a:prstGeom prst="line">
            <a:avLst/>
          </a:prstGeom>
          <a:noFill/>
          <a:ln w="57240">
            <a:solidFill>
              <a:srgbClr val="66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25"/>
          <p:cNvSpPr>
            <a:spLocks noChangeShapeType="1"/>
          </p:cNvSpPr>
          <p:nvPr/>
        </p:nvSpPr>
        <p:spPr bwMode="auto">
          <a:xfrm flipV="1">
            <a:off x="5740400" y="2574925"/>
            <a:ext cx="1588" cy="692150"/>
          </a:xfrm>
          <a:prstGeom prst="line">
            <a:avLst/>
          </a:prstGeom>
          <a:noFill/>
          <a:ln w="57240">
            <a:solidFill>
              <a:srgbClr val="7A7FC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26"/>
          <p:cNvSpPr>
            <a:spLocks noChangeShapeType="1"/>
          </p:cNvSpPr>
          <p:nvPr/>
        </p:nvSpPr>
        <p:spPr bwMode="auto">
          <a:xfrm flipV="1">
            <a:off x="6032500" y="2574925"/>
            <a:ext cx="1588" cy="692150"/>
          </a:xfrm>
          <a:prstGeom prst="line">
            <a:avLst/>
          </a:prstGeom>
          <a:noFill/>
          <a:ln w="57240">
            <a:solidFill>
              <a:srgbClr val="66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Line 27"/>
          <p:cNvSpPr>
            <a:spLocks noChangeShapeType="1"/>
          </p:cNvSpPr>
          <p:nvPr/>
        </p:nvSpPr>
        <p:spPr bwMode="auto">
          <a:xfrm flipV="1">
            <a:off x="6324600" y="2574925"/>
            <a:ext cx="1588" cy="692150"/>
          </a:xfrm>
          <a:prstGeom prst="line">
            <a:avLst/>
          </a:prstGeom>
          <a:noFill/>
          <a:ln w="57240">
            <a:solidFill>
              <a:srgbClr val="7A7FC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2302" name="Group 28"/>
          <p:cNvGrpSpPr>
            <a:grpSpLocks/>
          </p:cNvGrpSpPr>
          <p:nvPr/>
        </p:nvGrpSpPr>
        <p:grpSpPr bwMode="auto">
          <a:xfrm>
            <a:off x="6705600" y="1793875"/>
            <a:ext cx="1028700" cy="771525"/>
            <a:chOff x="4224" y="1130"/>
            <a:chExt cx="648" cy="486"/>
          </a:xfrm>
        </p:grpSpPr>
        <p:sp>
          <p:nvSpPr>
            <p:cNvPr id="12345" name="AutoShape 29"/>
            <p:cNvSpPr>
              <a:spLocks noChangeArrowheads="1"/>
            </p:cNvSpPr>
            <p:nvPr/>
          </p:nvSpPr>
          <p:spPr bwMode="auto">
            <a:xfrm rot="-5400000">
              <a:off x="4306" y="1049"/>
              <a:ext cx="483" cy="648"/>
            </a:xfrm>
            <a:prstGeom prst="roundRect">
              <a:avLst>
                <a:gd name="adj" fmla="val 204"/>
              </a:avLst>
            </a:prstGeom>
            <a:solidFill>
              <a:srgbClr val="FFFF99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6" name="AutoShape 30"/>
            <p:cNvSpPr>
              <a:spLocks noChangeArrowheads="1"/>
            </p:cNvSpPr>
            <p:nvPr/>
          </p:nvSpPr>
          <p:spPr bwMode="auto">
            <a:xfrm rot="-5400000">
              <a:off x="4371" y="1424"/>
              <a:ext cx="200" cy="186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7" name="Text Box 31"/>
            <p:cNvSpPr txBox="1">
              <a:spLocks noChangeArrowheads="1"/>
            </p:cNvSpPr>
            <p:nvPr/>
          </p:nvSpPr>
          <p:spPr bwMode="auto">
            <a:xfrm>
              <a:off x="4224" y="1156"/>
              <a:ext cx="640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>
                  <a:srgbClr val="40458C"/>
                </a:buClr>
                <a:buFont typeface="Verdana" pitchFamily="-96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/>
                <a:t>dMem</a:t>
              </a:r>
            </a:p>
          </p:txBody>
        </p:sp>
        <p:sp>
          <p:nvSpPr>
            <p:cNvPr id="12348" name="AutoShape 32"/>
            <p:cNvSpPr>
              <a:spLocks noChangeArrowheads="1"/>
            </p:cNvSpPr>
            <p:nvPr/>
          </p:nvSpPr>
          <p:spPr bwMode="auto">
            <a:xfrm rot="-5400000">
              <a:off x="4555" y="1424"/>
              <a:ext cx="200" cy="186"/>
            </a:xfrm>
            <a:prstGeom prst="roundRect">
              <a:avLst>
                <a:gd name="adj" fmla="val 537"/>
              </a:avLst>
            </a:prstGeom>
            <a:solidFill>
              <a:srgbClr val="FFFF00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3" name="Line 33"/>
          <p:cNvSpPr>
            <a:spLocks noChangeShapeType="1"/>
          </p:cNvSpPr>
          <p:nvPr/>
        </p:nvSpPr>
        <p:spPr bwMode="auto">
          <a:xfrm>
            <a:off x="4133850" y="4016375"/>
            <a:ext cx="1016000" cy="1588"/>
          </a:xfrm>
          <a:prstGeom prst="line">
            <a:avLst/>
          </a:prstGeom>
          <a:noFill/>
          <a:ln w="57240">
            <a:solidFill>
              <a:srgbClr val="7A7FC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4" name="AutoShape 34"/>
          <p:cNvSpPr>
            <a:spLocks noChangeArrowheads="1"/>
          </p:cNvSpPr>
          <p:nvPr/>
        </p:nvSpPr>
        <p:spPr bwMode="auto">
          <a:xfrm>
            <a:off x="1771650" y="3251200"/>
            <a:ext cx="2355850" cy="1219200"/>
          </a:xfrm>
          <a:prstGeom prst="roundRect">
            <a:avLst>
              <a:gd name="adj" fmla="val 130"/>
            </a:avLst>
          </a:prstGeom>
          <a:solidFill>
            <a:srgbClr val="FFFF99"/>
          </a:solidFill>
          <a:ln w="9360">
            <a:solidFill>
              <a:srgbClr val="40458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Text Box 35"/>
          <p:cNvSpPr txBox="1">
            <a:spLocks noChangeArrowheads="1"/>
          </p:cNvSpPr>
          <p:nvPr/>
        </p:nvSpPr>
        <p:spPr bwMode="auto">
          <a:xfrm>
            <a:off x="2046288" y="3621088"/>
            <a:ext cx="1811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spcBef>
                <a:spcPct val="0"/>
              </a:spcBef>
              <a:buClr>
                <a:srgbClr val="40458C"/>
              </a:buClr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latin typeface="Arial" charset="0"/>
              </a:rPr>
              <a:t>fetch &amp; decode</a:t>
            </a:r>
          </a:p>
        </p:txBody>
      </p:sp>
      <p:grpSp>
        <p:nvGrpSpPr>
          <p:cNvPr id="12306" name="Group 36"/>
          <p:cNvGrpSpPr>
            <a:grpSpLocks/>
          </p:cNvGrpSpPr>
          <p:nvPr/>
        </p:nvGrpSpPr>
        <p:grpSpPr bwMode="auto">
          <a:xfrm>
            <a:off x="1854200" y="3987800"/>
            <a:ext cx="454025" cy="382588"/>
            <a:chOff x="1168" y="2512"/>
            <a:chExt cx="286" cy="241"/>
          </a:xfrm>
        </p:grpSpPr>
        <p:sp>
          <p:nvSpPr>
            <p:cNvPr id="12343" name="AutoShape 37"/>
            <p:cNvSpPr>
              <a:spLocks noChangeArrowheads="1"/>
            </p:cNvSpPr>
            <p:nvPr/>
          </p:nvSpPr>
          <p:spPr bwMode="auto">
            <a:xfrm>
              <a:off x="1168" y="2512"/>
              <a:ext cx="287" cy="242"/>
            </a:xfrm>
            <a:prstGeom prst="roundRect">
              <a:avLst>
                <a:gd name="adj" fmla="val 412"/>
              </a:avLst>
            </a:prstGeom>
            <a:solidFill>
              <a:srgbClr val="FFFFFF"/>
            </a:solidFill>
            <a:ln w="1908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Text Box 38"/>
            <p:cNvSpPr txBox="1">
              <a:spLocks noChangeArrowheads="1"/>
            </p:cNvSpPr>
            <p:nvPr/>
          </p:nvSpPr>
          <p:spPr bwMode="auto">
            <a:xfrm>
              <a:off x="1168" y="2512"/>
              <a:ext cx="287" cy="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latin typeface="Arial" charset="0"/>
                </a:rPr>
                <a:t>pc</a:t>
              </a:r>
            </a:p>
          </p:txBody>
        </p:sp>
      </p:grpSp>
      <p:grpSp>
        <p:nvGrpSpPr>
          <p:cNvPr id="12307" name="Group 39"/>
          <p:cNvGrpSpPr>
            <a:grpSpLocks/>
          </p:cNvGrpSpPr>
          <p:nvPr/>
        </p:nvGrpSpPr>
        <p:grpSpPr bwMode="auto">
          <a:xfrm>
            <a:off x="5124450" y="3251200"/>
            <a:ext cx="2352675" cy="1216025"/>
            <a:chOff x="3228" y="2048"/>
            <a:chExt cx="1482" cy="766"/>
          </a:xfrm>
        </p:grpSpPr>
        <p:sp>
          <p:nvSpPr>
            <p:cNvPr id="12341" name="AutoShape 40"/>
            <p:cNvSpPr>
              <a:spLocks noChangeArrowheads="1"/>
            </p:cNvSpPr>
            <p:nvPr/>
          </p:nvSpPr>
          <p:spPr bwMode="auto">
            <a:xfrm>
              <a:off x="3228" y="2048"/>
              <a:ext cx="1483" cy="767"/>
            </a:xfrm>
            <a:prstGeom prst="roundRect">
              <a:avLst>
                <a:gd name="adj" fmla="val 130"/>
              </a:avLst>
            </a:prstGeom>
            <a:solidFill>
              <a:srgbClr val="FFFF99"/>
            </a:solidFill>
            <a:ln w="9360">
              <a:solidFill>
                <a:srgbClr val="4045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2" name="Text Box 41"/>
            <p:cNvSpPr txBox="1">
              <a:spLocks noChangeArrowheads="1"/>
            </p:cNvSpPr>
            <p:nvPr/>
          </p:nvSpPr>
          <p:spPr bwMode="auto">
            <a:xfrm>
              <a:off x="3625" y="2281"/>
              <a:ext cx="6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93000"/>
                </a:lnSpc>
                <a:spcBef>
                  <a:spcPct val="0"/>
                </a:spcBef>
                <a:buClr>
                  <a:srgbClr val="40458C"/>
                </a:buClr>
                <a:buFont typeface="Arial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latin typeface="Arial" charset="0"/>
                </a:rPr>
                <a:t>execute</a:t>
              </a:r>
            </a:p>
          </p:txBody>
        </p:sp>
      </p:grpSp>
      <p:sp>
        <p:nvSpPr>
          <p:cNvPr id="12308" name="Line 42"/>
          <p:cNvSpPr>
            <a:spLocks noChangeShapeType="1"/>
          </p:cNvSpPr>
          <p:nvPr/>
        </p:nvSpPr>
        <p:spPr bwMode="auto">
          <a:xfrm flipV="1">
            <a:off x="7099300" y="2562225"/>
            <a:ext cx="1588" cy="692150"/>
          </a:xfrm>
          <a:prstGeom prst="line">
            <a:avLst/>
          </a:prstGeom>
          <a:noFill/>
          <a:ln w="57240">
            <a:solidFill>
              <a:srgbClr val="7A7FC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9" name="Line 43"/>
          <p:cNvSpPr>
            <a:spLocks noChangeShapeType="1"/>
          </p:cNvSpPr>
          <p:nvPr/>
        </p:nvSpPr>
        <p:spPr bwMode="auto">
          <a:xfrm flipV="1">
            <a:off x="7391400" y="2562225"/>
            <a:ext cx="1588" cy="692150"/>
          </a:xfrm>
          <a:prstGeom prst="line">
            <a:avLst/>
          </a:prstGeom>
          <a:noFill/>
          <a:ln w="57240">
            <a:solidFill>
              <a:srgbClr val="66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2310" name="Group 44"/>
          <p:cNvGrpSpPr>
            <a:grpSpLocks/>
          </p:cNvGrpSpPr>
          <p:nvPr/>
        </p:nvGrpSpPr>
        <p:grpSpPr bwMode="auto">
          <a:xfrm>
            <a:off x="4092575" y="3727450"/>
            <a:ext cx="717550" cy="311150"/>
            <a:chOff x="2578" y="2348"/>
            <a:chExt cx="452" cy="196"/>
          </a:xfrm>
        </p:grpSpPr>
        <p:sp>
          <p:nvSpPr>
            <p:cNvPr id="12339" name="AutoShape 45"/>
            <p:cNvSpPr>
              <a:spLocks noChangeArrowheads="1"/>
            </p:cNvSpPr>
            <p:nvPr/>
          </p:nvSpPr>
          <p:spPr bwMode="auto">
            <a:xfrm>
              <a:off x="2578" y="2348"/>
              <a:ext cx="453" cy="197"/>
            </a:xfrm>
            <a:prstGeom prst="roundRect">
              <a:avLst>
                <a:gd name="adj" fmla="val 50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0" name="AutoShape 46"/>
            <p:cNvSpPr>
              <a:spLocks noChangeArrowheads="1"/>
            </p:cNvSpPr>
            <p:nvPr/>
          </p:nvSpPr>
          <p:spPr bwMode="auto">
            <a:xfrm>
              <a:off x="2578" y="2348"/>
              <a:ext cx="453" cy="197"/>
            </a:xfrm>
            <a:prstGeom prst="roundRect">
              <a:avLst>
                <a:gd name="adj" fmla="val 50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ts val="500"/>
                </a:spcBef>
                <a:buClr>
                  <a:srgbClr val="000000"/>
                </a:buClr>
                <a:buFont typeface="Wingdings" pitchFamily="-96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/>
                <a:t>setPc</a:t>
              </a:r>
            </a:p>
          </p:txBody>
        </p:sp>
      </p:grpSp>
      <p:sp>
        <p:nvSpPr>
          <p:cNvPr id="12311" name="Freeform 47"/>
          <p:cNvSpPr>
            <a:spLocks noChangeArrowheads="1"/>
          </p:cNvSpPr>
          <p:nvPr/>
        </p:nvSpPr>
        <p:spPr bwMode="auto">
          <a:xfrm>
            <a:off x="1524000" y="1509713"/>
            <a:ext cx="6388100" cy="3163887"/>
          </a:xfrm>
          <a:custGeom>
            <a:avLst/>
            <a:gdLst>
              <a:gd name="T0" fmla="*/ 0 w 17745"/>
              <a:gd name="T1" fmla="*/ 2147483647 h 8789"/>
              <a:gd name="T2" fmla="*/ 2147483647 w 17745"/>
              <a:gd name="T3" fmla="*/ 2147483647 h 8789"/>
              <a:gd name="T4" fmla="*/ 2147483647 w 17745"/>
              <a:gd name="T5" fmla="*/ 2147483647 h 8789"/>
              <a:gd name="T6" fmla="*/ 2147483647 w 17745"/>
              <a:gd name="T7" fmla="*/ 2147483647 h 8789"/>
              <a:gd name="T8" fmla="*/ 2147483647 w 17745"/>
              <a:gd name="T9" fmla="*/ 0 h 8789"/>
              <a:gd name="T10" fmla="*/ 2147483647 w 17745"/>
              <a:gd name="T11" fmla="*/ 0 h 8789"/>
              <a:gd name="T12" fmla="*/ 2147483647 w 17745"/>
              <a:gd name="T13" fmla="*/ 2147483647 h 8789"/>
              <a:gd name="T14" fmla="*/ 0 w 17745"/>
              <a:gd name="T15" fmla="*/ 2147483647 h 8789"/>
              <a:gd name="T16" fmla="*/ 2147483647 w 17745"/>
              <a:gd name="T17" fmla="*/ 2147483647 h 878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745"/>
              <a:gd name="T28" fmla="*/ 0 h 8789"/>
              <a:gd name="T29" fmla="*/ 17745 w 17745"/>
              <a:gd name="T30" fmla="*/ 8789 h 878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745" h="8789">
                <a:moveTo>
                  <a:pt x="0" y="8748"/>
                </a:moveTo>
                <a:lnTo>
                  <a:pt x="17744" y="8788"/>
                </a:lnTo>
                <a:lnTo>
                  <a:pt x="17744" y="4109"/>
                </a:lnTo>
                <a:lnTo>
                  <a:pt x="14114" y="4109"/>
                </a:lnTo>
                <a:lnTo>
                  <a:pt x="14114" y="0"/>
                </a:lnTo>
                <a:lnTo>
                  <a:pt x="4154" y="0"/>
                </a:lnTo>
                <a:lnTo>
                  <a:pt x="4154" y="4069"/>
                </a:lnTo>
                <a:lnTo>
                  <a:pt x="0" y="4109"/>
                </a:lnTo>
                <a:lnTo>
                  <a:pt x="39" y="8748"/>
                </a:lnTo>
              </a:path>
            </a:pathLst>
          </a:cu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2312" name="Group 48"/>
          <p:cNvGrpSpPr>
            <a:grpSpLocks/>
          </p:cNvGrpSpPr>
          <p:nvPr/>
        </p:nvGrpSpPr>
        <p:grpSpPr bwMode="auto">
          <a:xfrm>
            <a:off x="2997200" y="1493838"/>
            <a:ext cx="639763" cy="365125"/>
            <a:chOff x="1888" y="941"/>
            <a:chExt cx="403" cy="230"/>
          </a:xfrm>
        </p:grpSpPr>
        <p:sp>
          <p:nvSpPr>
            <p:cNvPr id="12337" name="AutoShape 49"/>
            <p:cNvSpPr>
              <a:spLocks noChangeArrowheads="1"/>
            </p:cNvSpPr>
            <p:nvPr/>
          </p:nvSpPr>
          <p:spPr bwMode="auto">
            <a:xfrm>
              <a:off x="1888" y="941"/>
              <a:ext cx="404" cy="231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8" name="AutoShape 50"/>
            <p:cNvSpPr>
              <a:spLocks noChangeArrowheads="1"/>
            </p:cNvSpPr>
            <p:nvPr/>
          </p:nvSpPr>
          <p:spPr bwMode="auto">
            <a:xfrm>
              <a:off x="1888" y="941"/>
              <a:ext cx="404" cy="231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spcBef>
                  <a:spcPts val="625"/>
                </a:spcBef>
                <a:buClr>
                  <a:srgbClr val="000000"/>
                </a:buClr>
                <a:buFont typeface="Wingdings" pitchFamily="-96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/>
                <a:t>CPU</a:t>
              </a:r>
            </a:p>
          </p:txBody>
        </p:sp>
      </p:grpSp>
      <p:sp>
        <p:nvSpPr>
          <p:cNvPr id="12313" name="Freeform 51"/>
          <p:cNvSpPr>
            <a:spLocks noChangeArrowheads="1"/>
          </p:cNvSpPr>
          <p:nvPr/>
        </p:nvSpPr>
        <p:spPr bwMode="auto">
          <a:xfrm>
            <a:off x="1566863" y="1625600"/>
            <a:ext cx="2816225" cy="2962275"/>
          </a:xfrm>
          <a:custGeom>
            <a:avLst/>
            <a:gdLst>
              <a:gd name="T0" fmla="*/ 0 w 7824"/>
              <a:gd name="T1" fmla="*/ 2147483647 h 8229"/>
              <a:gd name="T2" fmla="*/ 2147483647 w 7824"/>
              <a:gd name="T3" fmla="*/ 2147483647 h 8229"/>
              <a:gd name="T4" fmla="*/ 2147483647 w 7824"/>
              <a:gd name="T5" fmla="*/ 0 h 8229"/>
              <a:gd name="T6" fmla="*/ 2147483647 w 7824"/>
              <a:gd name="T7" fmla="*/ 0 h 8229"/>
              <a:gd name="T8" fmla="*/ 2147483647 w 7824"/>
              <a:gd name="T9" fmla="*/ 2147483647 h 8229"/>
              <a:gd name="T10" fmla="*/ 2147483647 w 7824"/>
              <a:gd name="T11" fmla="*/ 2147483647 h 8229"/>
              <a:gd name="T12" fmla="*/ 2147483647 w 7824"/>
              <a:gd name="T13" fmla="*/ 2147483647 h 8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824"/>
              <a:gd name="T22" fmla="*/ 0 h 8229"/>
              <a:gd name="T23" fmla="*/ 7824 w 7824"/>
              <a:gd name="T24" fmla="*/ 8229 h 8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824" h="8229">
                <a:moveTo>
                  <a:pt x="0" y="8228"/>
                </a:moveTo>
                <a:lnTo>
                  <a:pt x="7823" y="8228"/>
                </a:lnTo>
                <a:lnTo>
                  <a:pt x="7823" y="0"/>
                </a:lnTo>
                <a:lnTo>
                  <a:pt x="4193" y="0"/>
                </a:lnTo>
                <a:lnTo>
                  <a:pt x="4193" y="4034"/>
                </a:lnTo>
                <a:lnTo>
                  <a:pt x="201" y="4034"/>
                </a:lnTo>
                <a:lnTo>
                  <a:pt x="241" y="8228"/>
                </a:lnTo>
              </a:path>
            </a:pathLst>
          </a:cu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4" name="Freeform 52"/>
          <p:cNvSpPr>
            <a:spLocks noChangeArrowheads="1"/>
          </p:cNvSpPr>
          <p:nvPr/>
        </p:nvSpPr>
        <p:spPr bwMode="auto">
          <a:xfrm>
            <a:off x="4733925" y="1649413"/>
            <a:ext cx="2928938" cy="2962275"/>
          </a:xfrm>
          <a:custGeom>
            <a:avLst/>
            <a:gdLst>
              <a:gd name="T0" fmla="*/ 2147483647 w 8137"/>
              <a:gd name="T1" fmla="*/ 2147483647 h 8229"/>
              <a:gd name="T2" fmla="*/ 0 w 8137"/>
              <a:gd name="T3" fmla="*/ 2147483647 h 8229"/>
              <a:gd name="T4" fmla="*/ 0 w 8137"/>
              <a:gd name="T5" fmla="*/ 0 h 8229"/>
              <a:gd name="T6" fmla="*/ 2147483647 w 8137"/>
              <a:gd name="T7" fmla="*/ 2147483647 h 8229"/>
              <a:gd name="T8" fmla="*/ 2147483647 w 8137"/>
              <a:gd name="T9" fmla="*/ 2147483647 h 8229"/>
              <a:gd name="T10" fmla="*/ 2147483647 w 8137"/>
              <a:gd name="T11" fmla="*/ 2147483647 h 8229"/>
              <a:gd name="T12" fmla="*/ 2147483647 w 8137"/>
              <a:gd name="T13" fmla="*/ 2147483647 h 82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37"/>
              <a:gd name="T22" fmla="*/ 0 h 8229"/>
              <a:gd name="T23" fmla="*/ 8137 w 8137"/>
              <a:gd name="T24" fmla="*/ 8229 h 82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37" h="8229">
                <a:moveTo>
                  <a:pt x="8056" y="8197"/>
                </a:moveTo>
                <a:lnTo>
                  <a:pt x="0" y="8228"/>
                </a:lnTo>
                <a:lnTo>
                  <a:pt x="0" y="0"/>
                </a:lnTo>
                <a:lnTo>
                  <a:pt x="5035" y="12"/>
                </a:lnTo>
                <a:lnTo>
                  <a:pt x="5035" y="4047"/>
                </a:lnTo>
                <a:lnTo>
                  <a:pt x="8136" y="4087"/>
                </a:lnTo>
                <a:lnTo>
                  <a:pt x="8056" y="8157"/>
                </a:lnTo>
              </a:path>
            </a:pathLst>
          </a:cu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5" name="AutoShape 53"/>
          <p:cNvSpPr>
            <a:spLocks noChangeArrowheads="1"/>
          </p:cNvSpPr>
          <p:nvPr/>
        </p:nvSpPr>
        <p:spPr bwMode="auto">
          <a:xfrm>
            <a:off x="5140325" y="3900488"/>
            <a:ext cx="328613" cy="258762"/>
          </a:xfrm>
          <a:prstGeom prst="roundRect">
            <a:avLst>
              <a:gd name="adj" fmla="val 616"/>
            </a:avLst>
          </a:prstGeom>
          <a:solidFill>
            <a:srgbClr val="FFFF00"/>
          </a:solidFill>
          <a:ln w="9360">
            <a:solidFill>
              <a:srgbClr val="40458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AutoShape 57"/>
          <p:cNvSpPr>
            <a:spLocks noChangeArrowheads="1"/>
          </p:cNvSpPr>
          <p:nvPr/>
        </p:nvSpPr>
        <p:spPr bwMode="auto">
          <a:xfrm>
            <a:off x="5118100" y="4214813"/>
            <a:ext cx="328613" cy="258762"/>
          </a:xfrm>
          <a:prstGeom prst="roundRect">
            <a:avLst>
              <a:gd name="adj" fmla="val 616"/>
            </a:avLst>
          </a:prstGeom>
          <a:solidFill>
            <a:srgbClr val="FFFF00"/>
          </a:solidFill>
          <a:ln w="9360">
            <a:solidFill>
              <a:srgbClr val="40458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AutoShape 58"/>
          <p:cNvSpPr>
            <a:spLocks noChangeArrowheads="1"/>
          </p:cNvSpPr>
          <p:nvPr/>
        </p:nvSpPr>
        <p:spPr bwMode="auto">
          <a:xfrm>
            <a:off x="3790950" y="3302000"/>
            <a:ext cx="328613" cy="258763"/>
          </a:xfrm>
          <a:prstGeom prst="roundRect">
            <a:avLst>
              <a:gd name="adj" fmla="val 616"/>
            </a:avLst>
          </a:prstGeom>
          <a:solidFill>
            <a:srgbClr val="FFFF00"/>
          </a:solidFill>
          <a:ln w="9360">
            <a:solidFill>
              <a:srgbClr val="40458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Line 59"/>
          <p:cNvSpPr>
            <a:spLocks noChangeShapeType="1"/>
          </p:cNvSpPr>
          <p:nvPr/>
        </p:nvSpPr>
        <p:spPr bwMode="auto">
          <a:xfrm>
            <a:off x="4141788" y="4354513"/>
            <a:ext cx="1016000" cy="1587"/>
          </a:xfrm>
          <a:prstGeom prst="line">
            <a:avLst/>
          </a:prstGeom>
          <a:noFill/>
          <a:ln w="57240">
            <a:solidFill>
              <a:srgbClr val="66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2319" name="Group 60"/>
          <p:cNvGrpSpPr>
            <a:grpSpLocks/>
          </p:cNvGrpSpPr>
          <p:nvPr/>
        </p:nvGrpSpPr>
        <p:grpSpPr bwMode="auto">
          <a:xfrm>
            <a:off x="4202113" y="4297363"/>
            <a:ext cx="723900" cy="311150"/>
            <a:chOff x="2647" y="2707"/>
            <a:chExt cx="456" cy="196"/>
          </a:xfrm>
        </p:grpSpPr>
        <p:sp>
          <p:nvSpPr>
            <p:cNvPr id="12335" name="AutoShape 61"/>
            <p:cNvSpPr>
              <a:spLocks noChangeArrowheads="1"/>
            </p:cNvSpPr>
            <p:nvPr/>
          </p:nvSpPr>
          <p:spPr bwMode="auto">
            <a:xfrm>
              <a:off x="2647" y="2707"/>
              <a:ext cx="457" cy="197"/>
            </a:xfrm>
            <a:prstGeom prst="roundRect">
              <a:avLst>
                <a:gd name="adj" fmla="val 50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6" name="AutoShape 62"/>
            <p:cNvSpPr>
              <a:spLocks noChangeArrowheads="1"/>
            </p:cNvSpPr>
            <p:nvPr/>
          </p:nvSpPr>
          <p:spPr bwMode="auto">
            <a:xfrm>
              <a:off x="2647" y="2707"/>
              <a:ext cx="457" cy="197"/>
            </a:xfrm>
            <a:prstGeom prst="roundRect">
              <a:avLst>
                <a:gd name="adj" fmla="val 50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ts val="500"/>
                </a:spcBef>
                <a:buClr>
                  <a:srgbClr val="000000"/>
                </a:buClr>
                <a:buFont typeface="Wingdings" pitchFamily="-96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/>
                <a:t>enqIt</a:t>
              </a:r>
            </a:p>
          </p:txBody>
        </p:sp>
      </p:grpSp>
      <p:grpSp>
        <p:nvGrpSpPr>
          <p:cNvPr id="12320" name="Group 63"/>
          <p:cNvGrpSpPr>
            <a:grpSpLocks/>
          </p:cNvGrpSpPr>
          <p:nvPr/>
        </p:nvGrpSpPr>
        <p:grpSpPr bwMode="auto">
          <a:xfrm>
            <a:off x="4073525" y="3436938"/>
            <a:ext cx="595313" cy="311150"/>
            <a:chOff x="2566" y="2165"/>
            <a:chExt cx="375" cy="196"/>
          </a:xfrm>
        </p:grpSpPr>
        <p:sp>
          <p:nvSpPr>
            <p:cNvPr id="12333" name="AutoShape 64"/>
            <p:cNvSpPr>
              <a:spLocks noChangeArrowheads="1"/>
            </p:cNvSpPr>
            <p:nvPr/>
          </p:nvSpPr>
          <p:spPr bwMode="auto">
            <a:xfrm>
              <a:off x="2566" y="2165"/>
              <a:ext cx="376" cy="197"/>
            </a:xfrm>
            <a:prstGeom prst="roundRect">
              <a:avLst>
                <a:gd name="adj" fmla="val 50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4" name="AutoShape 65"/>
            <p:cNvSpPr>
              <a:spLocks noChangeArrowheads="1"/>
            </p:cNvSpPr>
            <p:nvPr/>
          </p:nvSpPr>
          <p:spPr bwMode="auto">
            <a:xfrm>
              <a:off x="2566" y="2165"/>
              <a:ext cx="376" cy="197"/>
            </a:xfrm>
            <a:prstGeom prst="roundRect">
              <a:avLst>
                <a:gd name="adj" fmla="val 50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ts val="500"/>
                </a:spcBef>
                <a:buClr>
                  <a:srgbClr val="000000"/>
                </a:buClr>
                <a:buFont typeface="Wingdings" pitchFamily="-96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/>
                <a:t> WB</a:t>
              </a:r>
            </a:p>
          </p:txBody>
        </p:sp>
      </p:grpSp>
      <p:sp>
        <p:nvSpPr>
          <p:cNvPr id="12321" name="Line 66"/>
          <p:cNvSpPr>
            <a:spLocks noChangeShapeType="1"/>
          </p:cNvSpPr>
          <p:nvPr/>
        </p:nvSpPr>
        <p:spPr bwMode="auto">
          <a:xfrm flipV="1">
            <a:off x="5186363" y="2555875"/>
            <a:ext cx="1587" cy="692150"/>
          </a:xfrm>
          <a:prstGeom prst="line">
            <a:avLst/>
          </a:prstGeom>
          <a:noFill/>
          <a:ln w="57240">
            <a:solidFill>
              <a:srgbClr val="66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22" name="Line 67"/>
          <p:cNvSpPr>
            <a:spLocks noChangeShapeType="1"/>
          </p:cNvSpPr>
          <p:nvPr/>
        </p:nvSpPr>
        <p:spPr bwMode="auto">
          <a:xfrm flipV="1">
            <a:off x="3924300" y="2546350"/>
            <a:ext cx="1588" cy="692150"/>
          </a:xfrm>
          <a:prstGeom prst="line">
            <a:avLst/>
          </a:prstGeom>
          <a:noFill/>
          <a:ln w="57240">
            <a:solidFill>
              <a:srgbClr val="66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23" name="Line 68"/>
          <p:cNvSpPr>
            <a:spLocks noChangeShapeType="1"/>
          </p:cNvSpPr>
          <p:nvPr/>
        </p:nvSpPr>
        <p:spPr bwMode="auto">
          <a:xfrm flipH="1">
            <a:off x="4122738" y="3443288"/>
            <a:ext cx="1022350" cy="1587"/>
          </a:xfrm>
          <a:prstGeom prst="line">
            <a:avLst/>
          </a:prstGeom>
          <a:noFill/>
          <a:ln w="57240">
            <a:solidFill>
              <a:srgbClr val="66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24" name="Line 69"/>
          <p:cNvSpPr>
            <a:spLocks noChangeShapeType="1"/>
          </p:cNvSpPr>
          <p:nvPr/>
        </p:nvSpPr>
        <p:spPr bwMode="auto">
          <a:xfrm flipH="1">
            <a:off x="4149725" y="3763963"/>
            <a:ext cx="1022350" cy="1587"/>
          </a:xfrm>
          <a:prstGeom prst="line">
            <a:avLst/>
          </a:prstGeom>
          <a:noFill/>
          <a:ln w="57240">
            <a:solidFill>
              <a:srgbClr val="66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25" name="AutoShape 70"/>
          <p:cNvSpPr>
            <a:spLocks noChangeArrowheads="1"/>
          </p:cNvSpPr>
          <p:nvPr/>
        </p:nvSpPr>
        <p:spPr bwMode="auto">
          <a:xfrm>
            <a:off x="3786188" y="3611563"/>
            <a:ext cx="328612" cy="258762"/>
          </a:xfrm>
          <a:prstGeom prst="roundRect">
            <a:avLst>
              <a:gd name="adj" fmla="val 616"/>
            </a:avLst>
          </a:prstGeom>
          <a:solidFill>
            <a:srgbClr val="FFFF00"/>
          </a:solidFill>
          <a:ln w="9360">
            <a:solidFill>
              <a:srgbClr val="40458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26" name="Group 71"/>
          <p:cNvGrpSpPr>
            <a:grpSpLocks/>
          </p:cNvGrpSpPr>
          <p:nvPr/>
        </p:nvGrpSpPr>
        <p:grpSpPr bwMode="auto">
          <a:xfrm>
            <a:off x="4241800" y="3995738"/>
            <a:ext cx="601663" cy="311150"/>
            <a:chOff x="2672" y="2517"/>
            <a:chExt cx="379" cy="196"/>
          </a:xfrm>
        </p:grpSpPr>
        <p:sp>
          <p:nvSpPr>
            <p:cNvPr id="12331" name="AutoShape 72"/>
            <p:cNvSpPr>
              <a:spLocks noChangeArrowheads="1"/>
            </p:cNvSpPr>
            <p:nvPr/>
          </p:nvSpPr>
          <p:spPr bwMode="auto">
            <a:xfrm>
              <a:off x="2672" y="2517"/>
              <a:ext cx="380" cy="197"/>
            </a:xfrm>
            <a:prstGeom prst="roundRect">
              <a:avLst>
                <a:gd name="adj" fmla="val 50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2" name="AutoShape 73"/>
            <p:cNvSpPr>
              <a:spLocks noChangeArrowheads="1"/>
            </p:cNvSpPr>
            <p:nvPr/>
          </p:nvSpPr>
          <p:spPr bwMode="auto">
            <a:xfrm>
              <a:off x="2672" y="2517"/>
              <a:ext cx="380" cy="197"/>
            </a:xfrm>
            <a:prstGeom prst="roundRect">
              <a:avLst>
                <a:gd name="adj" fmla="val 50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ts val="500"/>
                </a:spcBef>
                <a:buClr>
                  <a:srgbClr val="000000"/>
                </a:buClr>
                <a:buFont typeface="Wingdings" pitchFamily="-96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600"/>
                <a:t>stall</a:t>
              </a:r>
            </a:p>
          </p:txBody>
        </p:sp>
      </p:grpSp>
      <p:sp>
        <p:nvSpPr>
          <p:cNvPr id="1403979" name="Text Box 75"/>
          <p:cNvSpPr txBox="1">
            <a:spLocks noChangeArrowheads="1"/>
          </p:cNvSpPr>
          <p:nvPr/>
        </p:nvSpPr>
        <p:spPr bwMode="auto">
          <a:xfrm rot="-2594083">
            <a:off x="165100" y="2152650"/>
            <a:ext cx="18732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GB">
                <a:solidFill>
                  <a:srgbClr val="FF0000"/>
                </a:solidFill>
              </a:rPr>
              <a:t>modules call each other (recursive)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8" name="Date Placeholder 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80" name="Slide Number Placeholder 7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81" name="Footer Placeholder 8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978" grpId="0" build="p"/>
      <p:bldP spid="14039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/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smtClean="0"/>
              <a:t>Interface definitions:</a:t>
            </a:r>
            <a:br>
              <a:rPr lang="en-GB" sz="4000" smtClean="0"/>
            </a:br>
            <a:r>
              <a:rPr lang="en-GB" sz="4000" smtClean="0">
                <a:latin typeface="Courier New" pitchFamily="49" charset="0"/>
                <a:cs typeface="Courier New" pitchFamily="49" charset="0"/>
              </a:rPr>
              <a:t>Fetch</a:t>
            </a:r>
            <a:r>
              <a:rPr lang="en-GB" sz="4000" smtClean="0"/>
              <a:t> and </a:t>
            </a:r>
            <a:r>
              <a:rPr lang="en-GB" sz="4000" smtClean="0">
                <a:latin typeface="Courier New" pitchFamily="49" charset="0"/>
                <a:cs typeface="Courier New" pitchFamily="49" charset="0"/>
              </a:rPr>
              <a:t>Execute</a:t>
            </a:r>
          </a:p>
        </p:txBody>
      </p:sp>
      <p:sp>
        <p:nvSpPr>
          <p:cNvPr id="13315" name="Content Placeholder 8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grpSp>
        <p:nvGrpSpPr>
          <p:cNvPr id="13316" name="Group 3"/>
          <p:cNvGrpSpPr>
            <a:grpSpLocks/>
          </p:cNvGrpSpPr>
          <p:nvPr/>
        </p:nvGrpSpPr>
        <p:grpSpPr bwMode="auto">
          <a:xfrm>
            <a:off x="660400" y="1609725"/>
            <a:ext cx="7966075" cy="4602163"/>
            <a:chOff x="416" y="1014"/>
            <a:chExt cx="5018" cy="2899"/>
          </a:xfrm>
        </p:grpSpPr>
        <p:sp>
          <p:nvSpPr>
            <p:cNvPr id="13320" name="AutoShape 4"/>
            <p:cNvSpPr>
              <a:spLocks noChangeArrowheads="1"/>
            </p:cNvSpPr>
            <p:nvPr/>
          </p:nvSpPr>
          <p:spPr bwMode="auto">
            <a:xfrm>
              <a:off x="416" y="1014"/>
              <a:ext cx="5018" cy="2899"/>
            </a:xfrm>
            <a:prstGeom prst="roundRect">
              <a:avLst>
                <a:gd name="adj" fmla="val 3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1" name="AutoShape 5"/>
            <p:cNvSpPr>
              <a:spLocks noChangeArrowheads="1"/>
            </p:cNvSpPr>
            <p:nvPr/>
          </p:nvSpPr>
          <p:spPr bwMode="auto">
            <a:xfrm>
              <a:off x="416" y="1014"/>
              <a:ext cx="4283" cy="1916"/>
            </a:xfrm>
            <a:prstGeom prst="roundRect">
              <a:avLst>
                <a:gd name="adj" fmla="val 3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spcBef>
                  <a:spcPts val="450"/>
                </a:spcBef>
                <a:buClr>
                  <a:srgbClr val="660066"/>
                </a:buClr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b="1">
                  <a:latin typeface="Courier New" pitchFamily="49" charset="0"/>
                  <a:cs typeface="Courier New" pitchFamily="49" charset="0"/>
                </a:rPr>
                <a:t>interface</a:t>
              </a:r>
              <a:r>
                <a:rPr lang="en-GB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Fetch;</a:t>
              </a:r>
            </a:p>
            <a:p>
              <a:pPr>
                <a:lnSpc>
                  <a:spcPct val="100000"/>
                </a:lnSpc>
                <a:spcBef>
                  <a:spcPts val="450"/>
                </a:spcBef>
                <a:buClr>
                  <a:srgbClr val="660066"/>
                </a:buClr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GB" b="1">
                  <a:latin typeface="Courier New" pitchFamily="49" charset="0"/>
                  <a:cs typeface="Courier New" pitchFamily="49" charset="0"/>
                </a:rPr>
                <a:t>method Action</a:t>
              </a:r>
              <a:r>
                <a:rPr lang="en-GB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setPC (Iaddress cpc);</a:t>
              </a:r>
            </a:p>
            <a:p>
              <a:pPr>
                <a:lnSpc>
                  <a:spcPct val="100000"/>
                </a:lnSpc>
                <a:spcBef>
                  <a:spcPts val="450"/>
                </a:spcBef>
                <a:buClr>
                  <a:srgbClr val="660066"/>
                </a:buClr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GB" b="1">
                  <a:latin typeface="Courier New" pitchFamily="49" charset="0"/>
                  <a:cs typeface="Courier New" pitchFamily="49" charset="0"/>
                </a:rPr>
                <a:t>method Action</a:t>
              </a:r>
              <a:r>
                <a:rPr lang="en-GB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writeback (RName dst, Value v); </a:t>
              </a:r>
            </a:p>
            <a:p>
              <a:pPr>
                <a:lnSpc>
                  <a:spcPct val="100000"/>
                </a:lnSpc>
                <a:spcBef>
                  <a:spcPts val="450"/>
                </a:spcBef>
                <a:buClr>
                  <a:srgbClr val="660066"/>
                </a:buClr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b="1">
                  <a:latin typeface="Courier New" pitchFamily="49" charset="0"/>
                  <a:cs typeface="Courier New" pitchFamily="49" charset="0"/>
                </a:rPr>
                <a:t>endinterface</a:t>
              </a:r>
            </a:p>
            <a:p>
              <a:pPr>
                <a:lnSpc>
                  <a:spcPct val="100000"/>
                </a:lnSpc>
                <a:spcBef>
                  <a:spcPts val="450"/>
                </a:spcBef>
                <a:buClr>
                  <a:srgbClr val="660066"/>
                </a:buClr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endParaRPr lang="en-GB" b="1">
                <a:latin typeface="Courier New" pitchFamily="49" charset="0"/>
                <a:cs typeface="Courier New" pitchFamily="49" charset="0"/>
              </a:endParaRPr>
            </a:p>
            <a:p>
              <a:pPr>
                <a:spcBef>
                  <a:spcPts val="563"/>
                </a:spcBef>
                <a:buClr>
                  <a:srgbClr val="000000"/>
                </a:buClr>
                <a:buFont typeface="Wingdings" pitchFamily="-96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b="1">
                  <a:latin typeface="Courier New" pitchFamily="49" charset="0"/>
                  <a:cs typeface="Courier New" pitchFamily="49" charset="0"/>
                </a:rPr>
                <a:t>interface</a:t>
              </a:r>
              <a:r>
                <a:rPr lang="en-GB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Execute;</a:t>
              </a:r>
            </a:p>
            <a:p>
              <a:pPr>
                <a:spcBef>
                  <a:spcPts val="563"/>
                </a:spcBef>
                <a:buClr>
                  <a:srgbClr val="000000"/>
                </a:buClr>
                <a:buFont typeface="Wingdings" pitchFamily="-96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GB" b="1">
                  <a:latin typeface="Courier New" pitchFamily="49" charset="0"/>
                  <a:cs typeface="Courier New" pitchFamily="49" charset="0"/>
                </a:rPr>
                <a:t>method Action</a:t>
              </a:r>
              <a:r>
                <a:rPr lang="en-GB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enqIt(InstTemplate it);</a:t>
              </a:r>
            </a:p>
            <a:p>
              <a:pPr>
                <a:spcBef>
                  <a:spcPts val="563"/>
                </a:spcBef>
                <a:buClr>
                  <a:srgbClr val="000000"/>
                </a:buClr>
                <a:buFont typeface="Wingdings" pitchFamily="-96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GB" b="1">
                  <a:latin typeface="Courier New" pitchFamily="49" charset="0"/>
                  <a:cs typeface="Courier New" pitchFamily="49" charset="0"/>
                </a:rPr>
                <a:t>method</a:t>
              </a:r>
              <a:r>
                <a:rPr lang="en-GB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Bool stall(Instr instr)</a:t>
              </a:r>
            </a:p>
            <a:p>
              <a:pPr>
                <a:spcBef>
                  <a:spcPts val="563"/>
                </a:spcBef>
                <a:buClr>
                  <a:srgbClr val="000000"/>
                </a:buClr>
                <a:buFont typeface="Wingdings" pitchFamily="-96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b="1">
                  <a:latin typeface="Courier New" pitchFamily="49" charset="0"/>
                  <a:cs typeface="Courier New" pitchFamily="49" charset="0"/>
                </a:rPr>
                <a:t>endinterface</a:t>
              </a:r>
            </a:p>
          </p:txBody>
        </p:sp>
      </p:grp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/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smtClean="0"/>
              <a:t>Recursive modular organization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576263" y="1547813"/>
            <a:ext cx="8050212" cy="4664075"/>
            <a:chOff x="363" y="975"/>
            <a:chExt cx="5071" cy="2938"/>
          </a:xfrm>
        </p:grpSpPr>
        <p:sp>
          <p:nvSpPr>
            <p:cNvPr id="14349" name="AutoShape 4"/>
            <p:cNvSpPr>
              <a:spLocks noChangeArrowheads="1"/>
            </p:cNvSpPr>
            <p:nvPr/>
          </p:nvSpPr>
          <p:spPr bwMode="auto">
            <a:xfrm>
              <a:off x="416" y="1014"/>
              <a:ext cx="5018" cy="2899"/>
            </a:xfrm>
            <a:prstGeom prst="roundRect">
              <a:avLst>
                <a:gd name="adj" fmla="val 3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" name="AutoShape 5"/>
            <p:cNvSpPr>
              <a:spLocks noChangeArrowheads="1"/>
            </p:cNvSpPr>
            <p:nvPr/>
          </p:nvSpPr>
          <p:spPr bwMode="auto">
            <a:xfrm>
              <a:off x="363" y="975"/>
              <a:ext cx="4574" cy="945"/>
            </a:xfrm>
            <a:prstGeom prst="roundRect">
              <a:avLst>
                <a:gd name="adj" fmla="val 3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spcBef>
                  <a:spcPts val="450"/>
                </a:spcBef>
                <a:buClr>
                  <a:srgbClr val="660066"/>
                </a:buClr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latin typeface="Courier New" pitchFamily="49" charset="0"/>
                  <a:cs typeface="Courier New" pitchFamily="49" charset="0"/>
                </a:rPr>
                <a:t>module</a:t>
              </a:r>
              <a:r>
                <a:rPr lang="en-GB" sz="2000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mkCPU2#(Mem iMem, Mem dMem)();</a:t>
              </a:r>
            </a:p>
            <a:p>
              <a:pPr>
                <a:lnSpc>
                  <a:spcPct val="100000"/>
                </a:lnSpc>
                <a:spcBef>
                  <a:spcPts val="450"/>
                </a:spcBef>
                <a:buClr>
                  <a:srgbClr val="660066"/>
                </a:buClr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 Execute  execute  &lt;- mkExecute(dMem, fetch);</a:t>
              </a:r>
            </a:p>
            <a:p>
              <a:pPr>
                <a:lnSpc>
                  <a:spcPct val="100000"/>
                </a:lnSpc>
                <a:spcBef>
                  <a:spcPts val="450"/>
                </a:spcBef>
                <a:buClr>
                  <a:srgbClr val="660066"/>
                </a:buClr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660066"/>
                  </a:solidFill>
                  <a:latin typeface="Courier New" pitchFamily="49" charset="0"/>
                  <a:cs typeface="Courier New" pitchFamily="49" charset="0"/>
                </a:rPr>
                <a:t>  Fetch fetch  &lt;- mkFetch(iMem, execute);</a:t>
              </a:r>
            </a:p>
            <a:p>
              <a:pPr>
                <a:lnSpc>
                  <a:spcPct val="100000"/>
                </a:lnSpc>
                <a:spcBef>
                  <a:spcPts val="450"/>
                </a:spcBef>
                <a:buClr>
                  <a:srgbClr val="660066"/>
                </a:buClr>
                <a:buFont typeface="Courier New" pitchFamily="49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latin typeface="Courier New" pitchFamily="49" charset="0"/>
                  <a:cs typeface="Courier New" pitchFamily="49" charset="0"/>
                </a:rPr>
                <a:t>endmodule</a:t>
              </a:r>
            </a:p>
          </p:txBody>
        </p:sp>
      </p:grpSp>
      <p:grpSp>
        <p:nvGrpSpPr>
          <p:cNvPr id="14340" name="Group 6"/>
          <p:cNvGrpSpPr>
            <a:grpSpLocks/>
          </p:cNvGrpSpPr>
          <p:nvPr/>
        </p:nvGrpSpPr>
        <p:grpSpPr bwMode="auto">
          <a:xfrm>
            <a:off x="6354763" y="3052763"/>
            <a:ext cx="2468562" cy="365125"/>
            <a:chOff x="3891" y="1819"/>
            <a:chExt cx="1555" cy="230"/>
          </a:xfrm>
        </p:grpSpPr>
        <p:sp>
          <p:nvSpPr>
            <p:cNvPr id="14347" name="AutoShape 7"/>
            <p:cNvSpPr>
              <a:spLocks noChangeArrowheads="1"/>
            </p:cNvSpPr>
            <p:nvPr/>
          </p:nvSpPr>
          <p:spPr bwMode="auto">
            <a:xfrm>
              <a:off x="3891" y="1819"/>
              <a:ext cx="1556" cy="231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AutoShape 8"/>
            <p:cNvSpPr>
              <a:spLocks noChangeArrowheads="1"/>
            </p:cNvSpPr>
            <p:nvPr/>
          </p:nvSpPr>
          <p:spPr bwMode="auto">
            <a:xfrm>
              <a:off x="3891" y="1819"/>
              <a:ext cx="1556" cy="231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spcBef>
                  <a:spcPts val="625"/>
                </a:spcBef>
                <a:buClr>
                  <a:srgbClr val="000000"/>
                </a:buClr>
                <a:buFont typeface="Wingdings" pitchFamily="-96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/>
                <a:t>recursive calls</a:t>
              </a:r>
            </a:p>
          </p:txBody>
        </p:sp>
      </p:grpSp>
      <p:sp>
        <p:nvSpPr>
          <p:cNvPr id="14341" name="Line 9"/>
          <p:cNvSpPr>
            <a:spLocks noChangeShapeType="1"/>
          </p:cNvSpPr>
          <p:nvPr/>
        </p:nvSpPr>
        <p:spPr bwMode="auto">
          <a:xfrm flipH="1" flipV="1">
            <a:off x="6972300" y="2217738"/>
            <a:ext cx="471488" cy="703262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2" name="Line 10"/>
          <p:cNvSpPr>
            <a:spLocks noChangeShapeType="1"/>
          </p:cNvSpPr>
          <p:nvPr/>
        </p:nvSpPr>
        <p:spPr bwMode="auto">
          <a:xfrm flipH="1" flipV="1">
            <a:off x="6078538" y="2589213"/>
            <a:ext cx="1139825" cy="352425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05963" name="Text Box 11"/>
          <p:cNvSpPr txBox="1">
            <a:spLocks noChangeArrowheads="1"/>
          </p:cNvSpPr>
          <p:nvPr/>
        </p:nvSpPr>
        <p:spPr bwMode="auto">
          <a:xfrm>
            <a:off x="949325" y="3765550"/>
            <a:ext cx="7013575" cy="7572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2400"/>
              <a:t>Unfortunately, the recursive module syntax is not so simple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596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</a:t>
            </a:r>
          </a:p>
        </p:txBody>
      </p:sp>
      <p:sp>
        <p:nvSpPr>
          <p:cNvPr id="14120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A recursive call structure can be wrong in the sense of “circular calls”; fortunately the compiler can perform this check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Unfortunately recursive call structure amongst modules is supported by the compiler in a limited way.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The syntax is complicated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Recursive modules cannot be synthesized separately</a:t>
            </a:r>
          </a:p>
          <a:p>
            <a:pPr>
              <a:lnSpc>
                <a:spcPct val="90000"/>
              </a:lnSpc>
              <a:buFont typeface="Wingdings" pitchFamily="-96" charset="2"/>
              <a:buNone/>
            </a:pPr>
            <a:endParaRPr lang="en-US" sz="2400" i="1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20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Syntax for Recursive Modules</a:t>
            </a:r>
          </a:p>
        </p:txBody>
      </p:sp>
      <p:sp>
        <p:nvSpPr>
          <p:cNvPr id="14888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46138" y="5162550"/>
            <a:ext cx="7772400" cy="1069975"/>
          </a:xfrm>
          <a:ln>
            <a:solidFill>
              <a:srgbClr val="FF0000"/>
            </a:solidFill>
          </a:ln>
        </p:spPr>
        <p:txBody>
          <a:bodyPr/>
          <a:lstStyle/>
          <a:p>
            <a:pPr>
              <a:buFont typeface="Wingdings" pitchFamily="-96" charset="2"/>
              <a:buNone/>
            </a:pPr>
            <a:r>
              <a:rPr lang="en-US" sz="2800" smtClean="0"/>
              <a:t> </a:t>
            </a:r>
            <a:r>
              <a:rPr kumimoji="1" lang="en-US" sz="2800" b="1" smtClean="0">
                <a:solidFill>
                  <a:srgbClr val="FF0000"/>
                </a:solidFill>
                <a:latin typeface="Courier New" pitchFamily="49" charset="0"/>
              </a:rPr>
              <a:t>moduleFix</a:t>
            </a:r>
            <a:r>
              <a:rPr kumimoji="1"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smtClean="0"/>
              <a:t>is like the Y combinator</a:t>
            </a:r>
          </a:p>
          <a:p>
            <a:pPr>
              <a:buFont typeface="Wingdings" pitchFamily="-96" charset="2"/>
              <a:buNone/>
            </a:pPr>
            <a:r>
              <a:rPr lang="en-US" sz="2800" smtClean="0"/>
              <a:t>                 F = Y F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84213" y="1571625"/>
            <a:ext cx="7346950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b="1">
                <a:latin typeface="Courier New" pitchFamily="49" charset="0"/>
                <a:cs typeface="Courier New" pitchFamily="49" charset="0"/>
              </a:rPr>
              <a:t>module</a:t>
            </a: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mkFix#(Tuple2#(Fetch, Execute) fe)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		(Tuple2#(Fetch, Execute));</a:t>
            </a:r>
            <a:b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kumimoji="1" lang="en-US" b="1">
                <a:latin typeface="Courier New" pitchFamily="49" charset="0"/>
                <a:cs typeface="Courier New" pitchFamily="49" charset="0"/>
              </a:rPr>
              <a:t>match</a:t>
            </a: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{.f, .e} = fe;</a:t>
            </a:r>
            <a:b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Fetch     fetch &lt;- mkFetch(e);</a:t>
            </a:r>
            <a:b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Execute execute &lt;- mkExecute(f);</a:t>
            </a:r>
            <a:b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kumimoji="1" lang="en-US" b="1">
                <a:latin typeface="Courier New" pitchFamily="49" charset="0"/>
                <a:cs typeface="Courier New" pitchFamily="49" charset="0"/>
              </a:rPr>
              <a:t>return</a:t>
            </a: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(tuple2(fetch,execute));</a:t>
            </a:r>
            <a:b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b="1">
                <a:latin typeface="Courier New" pitchFamily="49" charset="0"/>
                <a:cs typeface="Courier New" pitchFamily="49" charset="0"/>
              </a:rPr>
              <a:t>endmodule</a:t>
            </a: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 </a:t>
            </a:r>
            <a:b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b="1">
                <a:latin typeface="Courier New" pitchFamily="49" charset="0"/>
                <a:cs typeface="Courier New" pitchFamily="49" charset="0"/>
              </a:rPr>
              <a:t>(* synthesize *)</a:t>
            </a:r>
            <a:br>
              <a:rPr kumimoji="1" lang="en-US" b="1">
                <a:latin typeface="Courier New" pitchFamily="49" charset="0"/>
                <a:cs typeface="Courier New" pitchFamily="49" charset="0"/>
              </a:rPr>
            </a:br>
            <a:r>
              <a:rPr kumimoji="1" lang="en-US" b="1">
                <a:latin typeface="Courier New" pitchFamily="49" charset="0"/>
                <a:cs typeface="Courier New" pitchFamily="49" charset="0"/>
              </a:rPr>
              <a:t>module</a:t>
            </a: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mkCPU(Empty);</a:t>
            </a:r>
            <a:b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kumimoji="1" lang="en-US" b="1">
                <a:latin typeface="Courier New" pitchFamily="49" charset="0"/>
                <a:cs typeface="Courier New" pitchFamily="49" charset="0"/>
              </a:rPr>
              <a:t>match</a:t>
            </a: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{.fetch, .execute} &lt;- </a:t>
            </a:r>
            <a:r>
              <a:rPr kumimoji="1"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moduleFix</a:t>
            </a: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(mkFix);</a:t>
            </a:r>
            <a:b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r>
              <a:rPr kumimoji="1" lang="en-US" b="1">
                <a:latin typeface="Courier New" pitchFamily="49" charset="0"/>
                <a:cs typeface="Courier New" pitchFamily="49" charset="0"/>
              </a:rPr>
              <a:t>endmodule</a:t>
            </a:r>
            <a: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kumimoji="1"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</a:br>
            <a:endParaRPr kumimoji="1" lang="en-US" b="1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2, 2011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L09-</a:t>
            </a:r>
            <a:fld id="{337167EC-CE24-47A1-8679-500B3121572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8899" grpId="0" animBg="1"/>
    </p:bld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42495</TotalTime>
  <Words>1512</Words>
  <Application>Microsoft Office PowerPoint</Application>
  <PresentationFormat>On-screen Show (4:3)</PresentationFormat>
  <Paragraphs>467</Paragraphs>
  <Slides>28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Blueprint</vt:lpstr>
      <vt:lpstr>Modular Refinement </vt:lpstr>
      <vt:lpstr>Successive refinement &amp; Modular Structure</vt:lpstr>
      <vt:lpstr>Architectural refinements</vt:lpstr>
      <vt:lpstr>CPU as one module</vt:lpstr>
      <vt:lpstr>A Modular organization</vt:lpstr>
      <vt:lpstr>Interface definitions: Fetch and Execute</vt:lpstr>
      <vt:lpstr>Recursive modular organization</vt:lpstr>
      <vt:lpstr>Issue</vt:lpstr>
      <vt:lpstr>Syntax for Recursive Modules</vt:lpstr>
      <vt:lpstr>Passing parameters</vt:lpstr>
      <vt:lpstr>Fetch Module</vt:lpstr>
      <vt:lpstr>Execute Module</vt:lpstr>
      <vt:lpstr>Execute Module Rule</vt:lpstr>
      <vt:lpstr>Subtle Architecture Issues</vt:lpstr>
      <vt:lpstr>Modular refinement: Separating Fetch and Decode</vt:lpstr>
      <vt:lpstr>Fetch Module Refinement Separating Fetch and Decode</vt:lpstr>
      <vt:lpstr>Fetch Module Refinement</vt:lpstr>
      <vt:lpstr>Modular refinement:  Replace magic memory by multicycle memory</vt:lpstr>
      <vt:lpstr>The desired behavior</vt:lpstr>
      <vt:lpstr>Action Connectives: Par vs. Seq</vt:lpstr>
      <vt:lpstr>Predicating Actions: Guards vs. Ifs</vt:lpstr>
      <vt:lpstr>Splitting the rule</vt:lpstr>
      <vt:lpstr>Passing data from Fetch to Decode</vt:lpstr>
      <vt:lpstr>Methods of Fetch module</vt:lpstr>
      <vt:lpstr>Multicycle memory: Refined Execute Module Rule</vt:lpstr>
      <vt:lpstr>Splitting the Backend Rules: The execute rule</vt:lpstr>
      <vt:lpstr>Splitting the Backend Rules  The writeback rule</vt:lpstr>
      <vt:lpstr>Correctness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Bluespec technical deep dive</dc:title>
  <dc:creator>Nikhil</dc:creator>
  <cp:lastModifiedBy>Arvind</cp:lastModifiedBy>
  <cp:revision>977</cp:revision>
  <cp:lastPrinted>1601-01-01T00:00:00Z</cp:lastPrinted>
  <dcterms:created xsi:type="dcterms:W3CDTF">2003-01-21T19:25:41Z</dcterms:created>
  <dcterms:modified xsi:type="dcterms:W3CDTF">2011-03-02T04:45:07Z</dcterms:modified>
</cp:coreProperties>
</file>